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 id="2147483792" r:id="rId2"/>
  </p:sldMasterIdLst>
  <p:notesMasterIdLst>
    <p:notesMasterId r:id="rId64"/>
  </p:notesMasterIdLst>
  <p:handoutMasterIdLst>
    <p:handoutMasterId r:id="rId65"/>
  </p:handoutMasterIdLst>
  <p:sldIdLst>
    <p:sldId id="318" r:id="rId3"/>
    <p:sldId id="263" r:id="rId4"/>
    <p:sldId id="319" r:id="rId5"/>
    <p:sldId id="312" r:id="rId6"/>
    <p:sldId id="359" r:id="rId7"/>
    <p:sldId id="315" r:id="rId8"/>
    <p:sldId id="360" r:id="rId9"/>
    <p:sldId id="265" r:id="rId10"/>
    <p:sldId id="313" r:id="rId11"/>
    <p:sldId id="268" r:id="rId12"/>
    <p:sldId id="270" r:id="rId13"/>
    <p:sldId id="271" r:id="rId14"/>
    <p:sldId id="272" r:id="rId15"/>
    <p:sldId id="274" r:id="rId16"/>
    <p:sldId id="275" r:id="rId17"/>
    <p:sldId id="316" r:id="rId18"/>
    <p:sldId id="388" r:id="rId19"/>
    <p:sldId id="361" r:id="rId20"/>
    <p:sldId id="277" r:id="rId21"/>
    <p:sldId id="357" r:id="rId22"/>
    <p:sldId id="386" r:id="rId23"/>
    <p:sldId id="281" r:id="rId24"/>
    <p:sldId id="282" r:id="rId25"/>
    <p:sldId id="283" r:id="rId26"/>
    <p:sldId id="387" r:id="rId27"/>
    <p:sldId id="288" r:id="rId28"/>
    <p:sldId id="289" r:id="rId29"/>
    <p:sldId id="290" r:id="rId30"/>
    <p:sldId id="365" r:id="rId31"/>
    <p:sldId id="354" r:id="rId32"/>
    <p:sldId id="350" r:id="rId33"/>
    <p:sldId id="366" r:id="rId34"/>
    <p:sldId id="367" r:id="rId35"/>
    <p:sldId id="297" r:id="rId36"/>
    <p:sldId id="368" r:id="rId37"/>
    <p:sldId id="369" r:id="rId38"/>
    <p:sldId id="300" r:id="rId39"/>
    <p:sldId id="299" r:id="rId40"/>
    <p:sldId id="327" r:id="rId41"/>
    <p:sldId id="328" r:id="rId42"/>
    <p:sldId id="329" r:id="rId43"/>
    <p:sldId id="389" r:id="rId44"/>
    <p:sldId id="370" r:id="rId45"/>
    <p:sldId id="372" r:id="rId46"/>
    <p:sldId id="371" r:id="rId47"/>
    <p:sldId id="373" r:id="rId48"/>
    <p:sldId id="391" r:id="rId49"/>
    <p:sldId id="376" r:id="rId50"/>
    <p:sldId id="377" r:id="rId51"/>
    <p:sldId id="384" r:id="rId52"/>
    <p:sldId id="385" r:id="rId53"/>
    <p:sldId id="390" r:id="rId54"/>
    <p:sldId id="378" r:id="rId55"/>
    <p:sldId id="379" r:id="rId56"/>
    <p:sldId id="380" r:id="rId57"/>
    <p:sldId id="381" r:id="rId58"/>
    <p:sldId id="382" r:id="rId59"/>
    <p:sldId id="383" r:id="rId60"/>
    <p:sldId id="294" r:id="rId61"/>
    <p:sldId id="348" r:id="rId62"/>
    <p:sldId id="258" r:id="rId63"/>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C"/>
    <a:srgbClr val="33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p:scale>
          <a:sx n="70" d="100"/>
          <a:sy n="70" d="100"/>
        </p:scale>
        <p:origin x="-1890" y="-870"/>
      </p:cViewPr>
      <p:guideLst>
        <p:guide orient="horz" pos="1620"/>
        <p:guide pos="2880"/>
      </p:guideLst>
    </p:cSldViewPr>
  </p:slideViewPr>
  <p:notesTextViewPr>
    <p:cViewPr>
      <p:scale>
        <a:sx n="3" d="2"/>
        <a:sy n="3" d="2"/>
      </p:scale>
      <p:origin x="0" y="0"/>
    </p:cViewPr>
  </p:notesTextViewPr>
  <p:sorterViewPr>
    <p:cViewPr>
      <p:scale>
        <a:sx n="100" d="100"/>
        <a:sy n="100" d="100"/>
      </p:scale>
      <p:origin x="0" y="41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elconte\AppData\Local\Microsoft\Windows\Temporary%20Internet%20Files\Content.Outlook\OZ5FWW1R\FEG%20Chart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21864594894561"/>
          <c:y val="0.1598694942903752"/>
          <c:w val="0.80133185349611546"/>
          <c:h val="0.67699836867862973"/>
        </c:manualLayout>
      </c:layout>
      <c:scatterChart>
        <c:scatterStyle val="smoothMarker"/>
        <c:varyColors val="0"/>
        <c:ser>
          <c:idx val="0"/>
          <c:order val="0"/>
          <c:tx>
            <c:strRef>
              <c:f>'AMCA 205'!$B$14</c:f>
              <c:strCache>
                <c:ptCount val="1"/>
                <c:pt idx="0">
                  <c:v>FEG90</c:v>
                </c:pt>
              </c:strCache>
            </c:strRef>
          </c:tx>
          <c:spPr>
            <a:ln w="25400">
              <a:solidFill>
                <a:srgbClr val="000000"/>
              </a:solidFill>
              <a:prstDash val="solid"/>
            </a:ln>
          </c:spPr>
          <c:marker>
            <c:symbol val="none"/>
          </c:marker>
          <c:xVal>
            <c:numRef>
              <c:f>'AMCA 205'!$A$15:$A$38</c:f>
              <c:numCache>
                <c:formatCode>0.00</c:formatCode>
                <c:ptCount val="24"/>
                <c:pt idx="0">
                  <c:v>6</c:v>
                </c:pt>
                <c:pt idx="1">
                  <c:v>7</c:v>
                </c:pt>
                <c:pt idx="2">
                  <c:v>8.5</c:v>
                </c:pt>
                <c:pt idx="3">
                  <c:v>9.75</c:v>
                </c:pt>
                <c:pt idx="4">
                  <c:v>11</c:v>
                </c:pt>
                <c:pt idx="5">
                  <c:v>12.25</c:v>
                </c:pt>
                <c:pt idx="6">
                  <c:v>13.5</c:v>
                </c:pt>
                <c:pt idx="7">
                  <c:v>15</c:v>
                </c:pt>
                <c:pt idx="8">
                  <c:v>16.5</c:v>
                </c:pt>
                <c:pt idx="9">
                  <c:v>18.25</c:v>
                </c:pt>
                <c:pt idx="10">
                  <c:v>20</c:v>
                </c:pt>
                <c:pt idx="11">
                  <c:v>22.25</c:v>
                </c:pt>
                <c:pt idx="12">
                  <c:v>24.5</c:v>
                </c:pt>
                <c:pt idx="13">
                  <c:v>27</c:v>
                </c:pt>
                <c:pt idx="14">
                  <c:v>30</c:v>
                </c:pt>
                <c:pt idx="15">
                  <c:v>33</c:v>
                </c:pt>
                <c:pt idx="16">
                  <c:v>36.5</c:v>
                </c:pt>
                <c:pt idx="17">
                  <c:v>40.25</c:v>
                </c:pt>
                <c:pt idx="18">
                  <c:v>44.5</c:v>
                </c:pt>
                <c:pt idx="19">
                  <c:v>49</c:v>
                </c:pt>
                <c:pt idx="20">
                  <c:v>54.25</c:v>
                </c:pt>
                <c:pt idx="21">
                  <c:v>60</c:v>
                </c:pt>
                <c:pt idx="22">
                  <c:v>66</c:v>
                </c:pt>
                <c:pt idx="23">
                  <c:v>73</c:v>
                </c:pt>
              </c:numCache>
            </c:numRef>
          </c:xVal>
          <c:yVal>
            <c:numRef>
              <c:f>'AMCA 205'!$B$15:$B$38</c:f>
              <c:numCache>
                <c:formatCode>0.0</c:formatCode>
                <c:ptCount val="24"/>
                <c:pt idx="0">
                  <c:v>50.760824713843469</c:v>
                </c:pt>
                <c:pt idx="1">
                  <c:v>56.905765833479975</c:v>
                </c:pt>
                <c:pt idx="2">
                  <c:v>63.970974449527901</c:v>
                </c:pt>
                <c:pt idx="3">
                  <c:v>68.359696826965958</c:v>
                </c:pt>
                <c:pt idx="4">
                  <c:v>71.733954365971641</c:v>
                </c:pt>
                <c:pt idx="5">
                  <c:v>74.337213124702615</c:v>
                </c:pt>
                <c:pt idx="6">
                  <c:v>76.35384450473353</c:v>
                </c:pt>
                <c:pt idx="7">
                  <c:v>78.193582346508961</c:v>
                </c:pt>
                <c:pt idx="8">
                  <c:v>79.566415846841181</c:v>
                </c:pt>
                <c:pt idx="9">
                  <c:v>80.746544776876547</c:v>
                </c:pt>
                <c:pt idx="10">
                  <c:v>81.606305410598466</c:v>
                </c:pt>
                <c:pt idx="11">
                  <c:v>82.392791738845972</c:v>
                </c:pt>
                <c:pt idx="12">
                  <c:v>82.940398802422365</c:v>
                </c:pt>
                <c:pt idx="13">
                  <c:v>83.366519207483549</c:v>
                </c:pt>
                <c:pt idx="14">
                  <c:v>83.712047290646652</c:v>
                </c:pt>
                <c:pt idx="15">
                  <c:v>83.935370167697812</c:v>
                </c:pt>
                <c:pt idx="16">
                  <c:v>84.084990716681418</c:v>
                </c:pt>
                <c:pt idx="17">
                  <c:v>84.139514164519525</c:v>
                </c:pt>
                <c:pt idx="18">
                  <c:v>84.139514164519525</c:v>
                </c:pt>
                <c:pt idx="19">
                  <c:v>84.139514164519525</c:v>
                </c:pt>
                <c:pt idx="20">
                  <c:v>84.139514164519525</c:v>
                </c:pt>
                <c:pt idx="21">
                  <c:v>84.139514164519525</c:v>
                </c:pt>
                <c:pt idx="22">
                  <c:v>84.139514164519525</c:v>
                </c:pt>
                <c:pt idx="23">
                  <c:v>84.139514164519525</c:v>
                </c:pt>
              </c:numCache>
            </c:numRef>
          </c:yVal>
          <c:smooth val="1"/>
        </c:ser>
        <c:ser>
          <c:idx val="1"/>
          <c:order val="1"/>
          <c:tx>
            <c:strRef>
              <c:f>'AMCA 205'!$C$14</c:f>
              <c:strCache>
                <c:ptCount val="1"/>
                <c:pt idx="0">
                  <c:v>FEG85</c:v>
                </c:pt>
              </c:strCache>
            </c:strRef>
          </c:tx>
          <c:spPr>
            <a:ln w="25400">
              <a:solidFill>
                <a:srgbClr val="000000"/>
              </a:solidFill>
              <a:prstDash val="solid"/>
            </a:ln>
          </c:spPr>
          <c:marker>
            <c:symbol val="none"/>
          </c:marker>
          <c:xVal>
            <c:numRef>
              <c:f>'AMCA 205'!$A$15:$A$38</c:f>
              <c:numCache>
                <c:formatCode>0.00</c:formatCode>
                <c:ptCount val="24"/>
                <c:pt idx="0">
                  <c:v>6</c:v>
                </c:pt>
                <c:pt idx="1">
                  <c:v>7</c:v>
                </c:pt>
                <c:pt idx="2">
                  <c:v>8.5</c:v>
                </c:pt>
                <c:pt idx="3">
                  <c:v>9.75</c:v>
                </c:pt>
                <c:pt idx="4">
                  <c:v>11</c:v>
                </c:pt>
                <c:pt idx="5">
                  <c:v>12.25</c:v>
                </c:pt>
                <c:pt idx="6">
                  <c:v>13.5</c:v>
                </c:pt>
                <c:pt idx="7">
                  <c:v>15</c:v>
                </c:pt>
                <c:pt idx="8">
                  <c:v>16.5</c:v>
                </c:pt>
                <c:pt idx="9">
                  <c:v>18.25</c:v>
                </c:pt>
                <c:pt idx="10">
                  <c:v>20</c:v>
                </c:pt>
                <c:pt idx="11">
                  <c:v>22.25</c:v>
                </c:pt>
                <c:pt idx="12">
                  <c:v>24.5</c:v>
                </c:pt>
                <c:pt idx="13">
                  <c:v>27</c:v>
                </c:pt>
                <c:pt idx="14">
                  <c:v>30</c:v>
                </c:pt>
                <c:pt idx="15">
                  <c:v>33</c:v>
                </c:pt>
                <c:pt idx="16">
                  <c:v>36.5</c:v>
                </c:pt>
                <c:pt idx="17">
                  <c:v>40.25</c:v>
                </c:pt>
                <c:pt idx="18">
                  <c:v>44.5</c:v>
                </c:pt>
                <c:pt idx="19">
                  <c:v>49</c:v>
                </c:pt>
                <c:pt idx="20">
                  <c:v>54.25</c:v>
                </c:pt>
                <c:pt idx="21">
                  <c:v>60</c:v>
                </c:pt>
                <c:pt idx="22">
                  <c:v>66</c:v>
                </c:pt>
                <c:pt idx="23">
                  <c:v>73</c:v>
                </c:pt>
              </c:numCache>
            </c:numRef>
          </c:xVal>
          <c:yVal>
            <c:numRef>
              <c:f>'AMCA 205'!$C$15:$C$38</c:f>
              <c:numCache>
                <c:formatCode>0.0</c:formatCode>
                <c:ptCount val="24"/>
                <c:pt idx="0">
                  <c:v>47.921308660347222</c:v>
                </c:pt>
                <c:pt idx="1">
                  <c:v>53.722507158476667</c:v>
                </c:pt>
                <c:pt idx="2">
                  <c:v>60.392494195685728</c:v>
                </c:pt>
                <c:pt idx="3">
                  <c:v>64.535715289105539</c:v>
                </c:pt>
                <c:pt idx="4">
                  <c:v>67.721219818193632</c:v>
                </c:pt>
                <c:pt idx="5">
                  <c:v>70.178854563160201</c:v>
                </c:pt>
                <c:pt idx="6">
                  <c:v>72.082677350937871</c:v>
                </c:pt>
                <c:pt idx="7">
                  <c:v>73.819501869980755</c:v>
                </c:pt>
                <c:pt idx="8">
                  <c:v>75.115540267299068</c:v>
                </c:pt>
                <c:pt idx="9">
                  <c:v>76.229653819118624</c:v>
                </c:pt>
                <c:pt idx="10">
                  <c:v>77.04132019638628</c:v>
                </c:pt>
                <c:pt idx="11">
                  <c:v>77.783811168618513</c:v>
                </c:pt>
                <c:pt idx="12">
                  <c:v>78.300785572918812</c:v>
                </c:pt>
                <c:pt idx="13">
                  <c:v>78.703069175924185</c:v>
                </c:pt>
                <c:pt idx="14">
                  <c:v>79.029268720896539</c:v>
                </c:pt>
                <c:pt idx="15">
                  <c:v>79.24009911190015</c:v>
                </c:pt>
                <c:pt idx="16">
                  <c:v>79.381350018484</c:v>
                </c:pt>
                <c:pt idx="17">
                  <c:v>79.432823472428169</c:v>
                </c:pt>
                <c:pt idx="18">
                  <c:v>79.432823472428169</c:v>
                </c:pt>
                <c:pt idx="19">
                  <c:v>79.432823472428169</c:v>
                </c:pt>
                <c:pt idx="20">
                  <c:v>79.432823472428169</c:v>
                </c:pt>
                <c:pt idx="21">
                  <c:v>79.432823472428169</c:v>
                </c:pt>
                <c:pt idx="22">
                  <c:v>79.432823472428169</c:v>
                </c:pt>
                <c:pt idx="23">
                  <c:v>79.432823472428169</c:v>
                </c:pt>
              </c:numCache>
            </c:numRef>
          </c:yVal>
          <c:smooth val="1"/>
        </c:ser>
        <c:ser>
          <c:idx val="2"/>
          <c:order val="2"/>
          <c:tx>
            <c:strRef>
              <c:f>'AMCA 205'!$D$14</c:f>
              <c:strCache>
                <c:ptCount val="1"/>
                <c:pt idx="0">
                  <c:v>FEG80</c:v>
                </c:pt>
              </c:strCache>
            </c:strRef>
          </c:tx>
          <c:spPr>
            <a:ln w="25400">
              <a:solidFill>
                <a:srgbClr val="000000"/>
              </a:solidFill>
              <a:prstDash val="solid"/>
            </a:ln>
          </c:spPr>
          <c:marker>
            <c:symbol val="none"/>
          </c:marker>
          <c:xVal>
            <c:numRef>
              <c:f>'AMCA 205'!$A$15:$A$38</c:f>
              <c:numCache>
                <c:formatCode>0.00</c:formatCode>
                <c:ptCount val="24"/>
                <c:pt idx="0">
                  <c:v>6</c:v>
                </c:pt>
                <c:pt idx="1">
                  <c:v>7</c:v>
                </c:pt>
                <c:pt idx="2">
                  <c:v>8.5</c:v>
                </c:pt>
                <c:pt idx="3">
                  <c:v>9.75</c:v>
                </c:pt>
                <c:pt idx="4">
                  <c:v>11</c:v>
                </c:pt>
                <c:pt idx="5">
                  <c:v>12.25</c:v>
                </c:pt>
                <c:pt idx="6">
                  <c:v>13.5</c:v>
                </c:pt>
                <c:pt idx="7">
                  <c:v>15</c:v>
                </c:pt>
                <c:pt idx="8">
                  <c:v>16.5</c:v>
                </c:pt>
                <c:pt idx="9">
                  <c:v>18.25</c:v>
                </c:pt>
                <c:pt idx="10">
                  <c:v>20</c:v>
                </c:pt>
                <c:pt idx="11">
                  <c:v>22.25</c:v>
                </c:pt>
                <c:pt idx="12">
                  <c:v>24.5</c:v>
                </c:pt>
                <c:pt idx="13">
                  <c:v>27</c:v>
                </c:pt>
                <c:pt idx="14">
                  <c:v>30</c:v>
                </c:pt>
                <c:pt idx="15">
                  <c:v>33</c:v>
                </c:pt>
                <c:pt idx="16">
                  <c:v>36.5</c:v>
                </c:pt>
                <c:pt idx="17">
                  <c:v>40.25</c:v>
                </c:pt>
                <c:pt idx="18">
                  <c:v>44.5</c:v>
                </c:pt>
                <c:pt idx="19">
                  <c:v>49</c:v>
                </c:pt>
                <c:pt idx="20">
                  <c:v>54.25</c:v>
                </c:pt>
                <c:pt idx="21">
                  <c:v>60</c:v>
                </c:pt>
                <c:pt idx="22">
                  <c:v>66</c:v>
                </c:pt>
                <c:pt idx="23">
                  <c:v>73</c:v>
                </c:pt>
              </c:numCache>
            </c:numRef>
          </c:xVal>
          <c:yVal>
            <c:numRef>
              <c:f>'AMCA 205'!$D$15:$D$38</c:f>
              <c:numCache>
                <c:formatCode>0.0</c:formatCode>
                <c:ptCount val="24"/>
                <c:pt idx="0">
                  <c:v>45.240632646655605</c:v>
                </c:pt>
                <c:pt idx="1">
                  <c:v>50.717317184308264</c:v>
                </c:pt>
                <c:pt idx="2">
                  <c:v>57.014190991471601</c:v>
                </c:pt>
                <c:pt idx="3">
                  <c:v>60.925643927571834</c:v>
                </c:pt>
                <c:pt idx="4">
                  <c:v>63.932954124715508</c:v>
                </c:pt>
                <c:pt idx="5">
                  <c:v>66.253110935639384</c:v>
                </c:pt>
                <c:pt idx="6">
                  <c:v>68.050435544961886</c:v>
                </c:pt>
                <c:pt idx="7">
                  <c:v>69.69010362236439</c:v>
                </c:pt>
                <c:pt idx="8">
                  <c:v>70.913642767436912</c:v>
                </c:pt>
                <c:pt idx="9">
                  <c:v>71.965433783449711</c:v>
                </c:pt>
                <c:pt idx="10">
                  <c:v>72.731696254824826</c:v>
                </c:pt>
                <c:pt idx="11">
                  <c:v>73.432652932704784</c:v>
                </c:pt>
                <c:pt idx="12">
                  <c:v>73.920708241845915</c:v>
                </c:pt>
                <c:pt idx="13">
                  <c:v>74.300488452614616</c:v>
                </c:pt>
                <c:pt idx="14">
                  <c:v>74.608440680885295</c:v>
                </c:pt>
                <c:pt idx="15">
                  <c:v>74.807477404563869</c:v>
                </c:pt>
                <c:pt idx="16">
                  <c:v>74.940826859209594</c:v>
                </c:pt>
                <c:pt idx="17">
                  <c:v>74.989420933245597</c:v>
                </c:pt>
                <c:pt idx="18">
                  <c:v>74.989420933245597</c:v>
                </c:pt>
                <c:pt idx="19">
                  <c:v>74.989420933245597</c:v>
                </c:pt>
                <c:pt idx="20">
                  <c:v>74.989420933245597</c:v>
                </c:pt>
                <c:pt idx="21">
                  <c:v>74.989420933245597</c:v>
                </c:pt>
                <c:pt idx="22">
                  <c:v>74.989420933245597</c:v>
                </c:pt>
                <c:pt idx="23">
                  <c:v>74.989420933245597</c:v>
                </c:pt>
              </c:numCache>
            </c:numRef>
          </c:yVal>
          <c:smooth val="1"/>
        </c:ser>
        <c:ser>
          <c:idx val="3"/>
          <c:order val="3"/>
          <c:tx>
            <c:strRef>
              <c:f>'AMCA 205'!$E$14</c:f>
              <c:strCache>
                <c:ptCount val="1"/>
                <c:pt idx="0">
                  <c:v>FEG75</c:v>
                </c:pt>
              </c:strCache>
            </c:strRef>
          </c:tx>
          <c:spPr>
            <a:ln w="25400">
              <a:solidFill>
                <a:srgbClr val="000000"/>
              </a:solidFill>
              <a:prstDash val="solid"/>
            </a:ln>
          </c:spPr>
          <c:marker>
            <c:symbol val="none"/>
          </c:marker>
          <c:xVal>
            <c:numRef>
              <c:f>'AMCA 205'!$A$15:$A$38</c:f>
              <c:numCache>
                <c:formatCode>0.00</c:formatCode>
                <c:ptCount val="24"/>
                <c:pt idx="0">
                  <c:v>6</c:v>
                </c:pt>
                <c:pt idx="1">
                  <c:v>7</c:v>
                </c:pt>
                <c:pt idx="2">
                  <c:v>8.5</c:v>
                </c:pt>
                <c:pt idx="3">
                  <c:v>9.75</c:v>
                </c:pt>
                <c:pt idx="4">
                  <c:v>11</c:v>
                </c:pt>
                <c:pt idx="5">
                  <c:v>12.25</c:v>
                </c:pt>
                <c:pt idx="6">
                  <c:v>13.5</c:v>
                </c:pt>
                <c:pt idx="7">
                  <c:v>15</c:v>
                </c:pt>
                <c:pt idx="8">
                  <c:v>16.5</c:v>
                </c:pt>
                <c:pt idx="9">
                  <c:v>18.25</c:v>
                </c:pt>
                <c:pt idx="10">
                  <c:v>20</c:v>
                </c:pt>
                <c:pt idx="11">
                  <c:v>22.25</c:v>
                </c:pt>
                <c:pt idx="12">
                  <c:v>24.5</c:v>
                </c:pt>
                <c:pt idx="13">
                  <c:v>27</c:v>
                </c:pt>
                <c:pt idx="14">
                  <c:v>30</c:v>
                </c:pt>
                <c:pt idx="15">
                  <c:v>33</c:v>
                </c:pt>
                <c:pt idx="16">
                  <c:v>36.5</c:v>
                </c:pt>
                <c:pt idx="17">
                  <c:v>40.25</c:v>
                </c:pt>
                <c:pt idx="18">
                  <c:v>44.5</c:v>
                </c:pt>
                <c:pt idx="19">
                  <c:v>49</c:v>
                </c:pt>
                <c:pt idx="20">
                  <c:v>54.25</c:v>
                </c:pt>
                <c:pt idx="21">
                  <c:v>60</c:v>
                </c:pt>
                <c:pt idx="22">
                  <c:v>66</c:v>
                </c:pt>
                <c:pt idx="23">
                  <c:v>73</c:v>
                </c:pt>
              </c:numCache>
            </c:numRef>
          </c:xVal>
          <c:yVal>
            <c:numRef>
              <c:f>'AMCA 205'!$E$15:$E$38</c:f>
              <c:numCache>
                <c:formatCode>0.00</c:formatCode>
                <c:ptCount val="24"/>
                <c:pt idx="0" formatCode="0.0">
                  <c:v>42.709911300131253</c:v>
                </c:pt>
                <c:pt idx="1">
                  <c:v>47.880234903889196</c:v>
                </c:pt>
                <c:pt idx="2" formatCode="0.0">
                  <c:v>53.824867108141696</c:v>
                </c:pt>
                <c:pt idx="3" formatCode="0.0">
                  <c:v>57.517516794547625</c:v>
                </c:pt>
                <c:pt idx="4" formatCode="0.0">
                  <c:v>60.356600694526684</c:v>
                </c:pt>
                <c:pt idx="5" formatCode="0.0">
                  <c:v>62.54696996656822</c:v>
                </c:pt>
                <c:pt idx="6" formatCode="0.0">
                  <c:v>64.243753812215488</c:v>
                </c:pt>
                <c:pt idx="7" formatCode="0.0">
                  <c:v>65.791700294186143</c:v>
                </c:pt>
                <c:pt idx="8" formatCode="0.0">
                  <c:v>66.946795731653438</c:v>
                </c:pt>
                <c:pt idx="9" formatCode="0.0">
                  <c:v>67.939750479900141</c:v>
                </c:pt>
                <c:pt idx="10" formatCode="0.0">
                  <c:v>68.663148900091556</c:v>
                </c:pt>
                <c:pt idx="11" formatCode="0.0">
                  <c:v>69.324894675649375</c:v>
                </c:pt>
                <c:pt idx="12" formatCode="0.0">
                  <c:v>69.785648598473145</c:v>
                </c:pt>
                <c:pt idx="13" formatCode="0.0">
                  <c:v>70.144184237047511</c:v>
                </c:pt>
                <c:pt idx="14" formatCode="0.0">
                  <c:v>70.43490988752292</c:v>
                </c:pt>
                <c:pt idx="15" formatCode="0.0">
                  <c:v>70.622812671291996</c:v>
                </c:pt>
                <c:pt idx="16" formatCode="0.0">
                  <c:v>70.748702674297093</c:v>
                </c:pt>
                <c:pt idx="17" formatCode="0.0">
                  <c:v>70.794578438413822</c:v>
                </c:pt>
                <c:pt idx="18" formatCode="0.0">
                  <c:v>70.794578438413822</c:v>
                </c:pt>
                <c:pt idx="19" formatCode="0.0">
                  <c:v>70.794578438413822</c:v>
                </c:pt>
                <c:pt idx="20" formatCode="0.0">
                  <c:v>70.794578438413822</c:v>
                </c:pt>
                <c:pt idx="21" formatCode="0.0">
                  <c:v>70.794578438413822</c:v>
                </c:pt>
                <c:pt idx="22" formatCode="0.0">
                  <c:v>70.794578438413822</c:v>
                </c:pt>
                <c:pt idx="23" formatCode="0.0">
                  <c:v>70.794578438413822</c:v>
                </c:pt>
              </c:numCache>
            </c:numRef>
          </c:yVal>
          <c:smooth val="1"/>
        </c:ser>
        <c:ser>
          <c:idx val="4"/>
          <c:order val="4"/>
          <c:tx>
            <c:strRef>
              <c:f>'AMCA 205'!$F$14</c:f>
              <c:strCache>
                <c:ptCount val="1"/>
                <c:pt idx="0">
                  <c:v>FEG71</c:v>
                </c:pt>
              </c:strCache>
            </c:strRef>
          </c:tx>
          <c:spPr>
            <a:ln w="25400">
              <a:solidFill>
                <a:srgbClr val="000000"/>
              </a:solidFill>
              <a:prstDash val="solid"/>
            </a:ln>
          </c:spPr>
          <c:marker>
            <c:symbol val="none"/>
          </c:marker>
          <c:xVal>
            <c:numRef>
              <c:f>'AMCA 205'!$A$15:$A$38</c:f>
              <c:numCache>
                <c:formatCode>0.00</c:formatCode>
                <c:ptCount val="24"/>
                <c:pt idx="0">
                  <c:v>6</c:v>
                </c:pt>
                <c:pt idx="1">
                  <c:v>7</c:v>
                </c:pt>
                <c:pt idx="2">
                  <c:v>8.5</c:v>
                </c:pt>
                <c:pt idx="3">
                  <c:v>9.75</c:v>
                </c:pt>
                <c:pt idx="4">
                  <c:v>11</c:v>
                </c:pt>
                <c:pt idx="5">
                  <c:v>12.25</c:v>
                </c:pt>
                <c:pt idx="6">
                  <c:v>13.5</c:v>
                </c:pt>
                <c:pt idx="7">
                  <c:v>15</c:v>
                </c:pt>
                <c:pt idx="8">
                  <c:v>16.5</c:v>
                </c:pt>
                <c:pt idx="9">
                  <c:v>18.25</c:v>
                </c:pt>
                <c:pt idx="10">
                  <c:v>20</c:v>
                </c:pt>
                <c:pt idx="11">
                  <c:v>22.25</c:v>
                </c:pt>
                <c:pt idx="12">
                  <c:v>24.5</c:v>
                </c:pt>
                <c:pt idx="13">
                  <c:v>27</c:v>
                </c:pt>
                <c:pt idx="14">
                  <c:v>30</c:v>
                </c:pt>
                <c:pt idx="15">
                  <c:v>33</c:v>
                </c:pt>
                <c:pt idx="16">
                  <c:v>36.5</c:v>
                </c:pt>
                <c:pt idx="17">
                  <c:v>40.25</c:v>
                </c:pt>
                <c:pt idx="18">
                  <c:v>44.5</c:v>
                </c:pt>
                <c:pt idx="19">
                  <c:v>49</c:v>
                </c:pt>
                <c:pt idx="20">
                  <c:v>54.25</c:v>
                </c:pt>
                <c:pt idx="21">
                  <c:v>60</c:v>
                </c:pt>
                <c:pt idx="22">
                  <c:v>66</c:v>
                </c:pt>
                <c:pt idx="23">
                  <c:v>73</c:v>
                </c:pt>
              </c:numCache>
            </c:numRef>
          </c:xVal>
          <c:yVal>
            <c:numRef>
              <c:f>'AMCA 205'!$F$15:$F$38</c:f>
              <c:numCache>
                <c:formatCode>0.0</c:formatCode>
                <c:ptCount val="24"/>
                <c:pt idx="0">
                  <c:v>40.320756288095971</c:v>
                </c:pt>
                <c:pt idx="1">
                  <c:v>45.201856520141483</c:v>
                </c:pt>
                <c:pt idx="2">
                  <c:v>50.813951208085619</c:v>
                </c:pt>
                <c:pt idx="3">
                  <c:v>54.300037306850946</c:v>
                </c:pt>
                <c:pt idx="4">
                  <c:v>56.980305341314427</c:v>
                </c:pt>
                <c:pt idx="5">
                  <c:v>59.048147275667723</c:v>
                </c:pt>
                <c:pt idx="6">
                  <c:v>60.650014519857272</c:v>
                </c:pt>
                <c:pt idx="7">
                  <c:v>62.111370232070215</c:v>
                </c:pt>
                <c:pt idx="8">
                  <c:v>63.201850642959464</c:v>
                </c:pt>
                <c:pt idx="9">
                  <c:v>64.139260372701514</c:v>
                </c:pt>
                <c:pt idx="10">
                  <c:v>64.822192519171267</c:v>
                </c:pt>
                <c:pt idx="11">
                  <c:v>65.446920815922894</c:v>
                </c:pt>
                <c:pt idx="12">
                  <c:v>65.881900568056082</c:v>
                </c:pt>
                <c:pt idx="13">
                  <c:v>66.22038003718832</c:v>
                </c:pt>
                <c:pt idx="14">
                  <c:v>66.494842749534939</c:v>
                </c:pt>
                <c:pt idx="15">
                  <c:v>66.672234416236535</c:v>
                </c:pt>
                <c:pt idx="16">
                  <c:v>66.791082242789159</c:v>
                </c:pt>
                <c:pt idx="17">
                  <c:v>66.834391756861478</c:v>
                </c:pt>
                <c:pt idx="18">
                  <c:v>66.834391756861478</c:v>
                </c:pt>
                <c:pt idx="19">
                  <c:v>66.834391756861478</c:v>
                </c:pt>
                <c:pt idx="20">
                  <c:v>66.834391756861478</c:v>
                </c:pt>
                <c:pt idx="21">
                  <c:v>66.834391756861478</c:v>
                </c:pt>
                <c:pt idx="22">
                  <c:v>66.834391756861478</c:v>
                </c:pt>
                <c:pt idx="23">
                  <c:v>66.834391756861478</c:v>
                </c:pt>
              </c:numCache>
            </c:numRef>
          </c:yVal>
          <c:smooth val="1"/>
        </c:ser>
        <c:ser>
          <c:idx val="5"/>
          <c:order val="5"/>
          <c:tx>
            <c:strRef>
              <c:f>'AMCA 205'!$G$14</c:f>
              <c:strCache>
                <c:ptCount val="1"/>
                <c:pt idx="0">
                  <c:v>FEG67</c:v>
                </c:pt>
              </c:strCache>
            </c:strRef>
          </c:tx>
          <c:spPr>
            <a:ln w="25400">
              <a:solidFill>
                <a:srgbClr val="000000"/>
              </a:solidFill>
              <a:prstDash val="solid"/>
            </a:ln>
          </c:spPr>
          <c:marker>
            <c:symbol val="none"/>
          </c:marker>
          <c:xVal>
            <c:numRef>
              <c:f>'AMCA 205'!$A$15:$A$38</c:f>
              <c:numCache>
                <c:formatCode>0.00</c:formatCode>
                <c:ptCount val="24"/>
                <c:pt idx="0">
                  <c:v>6</c:v>
                </c:pt>
                <c:pt idx="1">
                  <c:v>7</c:v>
                </c:pt>
                <c:pt idx="2">
                  <c:v>8.5</c:v>
                </c:pt>
                <c:pt idx="3">
                  <c:v>9.75</c:v>
                </c:pt>
                <c:pt idx="4">
                  <c:v>11</c:v>
                </c:pt>
                <c:pt idx="5">
                  <c:v>12.25</c:v>
                </c:pt>
                <c:pt idx="6">
                  <c:v>13.5</c:v>
                </c:pt>
                <c:pt idx="7">
                  <c:v>15</c:v>
                </c:pt>
                <c:pt idx="8">
                  <c:v>16.5</c:v>
                </c:pt>
                <c:pt idx="9">
                  <c:v>18.25</c:v>
                </c:pt>
                <c:pt idx="10">
                  <c:v>20</c:v>
                </c:pt>
                <c:pt idx="11">
                  <c:v>22.25</c:v>
                </c:pt>
                <c:pt idx="12">
                  <c:v>24.5</c:v>
                </c:pt>
                <c:pt idx="13">
                  <c:v>27</c:v>
                </c:pt>
                <c:pt idx="14">
                  <c:v>30</c:v>
                </c:pt>
                <c:pt idx="15">
                  <c:v>33</c:v>
                </c:pt>
                <c:pt idx="16">
                  <c:v>36.5</c:v>
                </c:pt>
                <c:pt idx="17">
                  <c:v>40.25</c:v>
                </c:pt>
                <c:pt idx="18">
                  <c:v>44.5</c:v>
                </c:pt>
                <c:pt idx="19">
                  <c:v>49</c:v>
                </c:pt>
                <c:pt idx="20">
                  <c:v>54.25</c:v>
                </c:pt>
                <c:pt idx="21">
                  <c:v>60</c:v>
                </c:pt>
                <c:pt idx="22">
                  <c:v>66</c:v>
                </c:pt>
                <c:pt idx="23">
                  <c:v>73</c:v>
                </c:pt>
              </c:numCache>
            </c:numRef>
          </c:xVal>
          <c:yVal>
            <c:numRef>
              <c:f>'AMCA 205'!$G$15:$G$38</c:f>
              <c:numCache>
                <c:formatCode>0.0</c:formatCode>
                <c:ptCount val="24"/>
                <c:pt idx="0">
                  <c:v>38.065248513851031</c:v>
                </c:pt>
                <c:pt idx="1">
                  <c:v>42.673304276155349</c:v>
                </c:pt>
                <c:pt idx="2">
                  <c:v>47.971463305055465</c:v>
                </c:pt>
                <c:pt idx="3">
                  <c:v>51.262540802264027</c:v>
                </c:pt>
                <c:pt idx="4">
                  <c:v>53.792876991560775</c:v>
                </c:pt>
                <c:pt idx="5">
                  <c:v>55.745045660127126</c:v>
                </c:pt>
                <c:pt idx="6">
                  <c:v>57.257305854370429</c:v>
                </c:pt>
                <c:pt idx="7">
                  <c:v>58.636914608607619</c:v>
                </c:pt>
                <c:pt idx="8">
                  <c:v>59.666394500884358</c:v>
                </c:pt>
                <c:pt idx="9">
                  <c:v>60.551366351783585</c:v>
                </c:pt>
                <c:pt idx="10">
                  <c:v>61.196095872423655</c:v>
                </c:pt>
                <c:pt idx="11">
                  <c:v>61.785877415695602</c:v>
                </c:pt>
                <c:pt idx="12">
                  <c:v>62.19652478166109</c:v>
                </c:pt>
                <c:pt idx="13">
                  <c:v>62.516070005894875</c:v>
                </c:pt>
                <c:pt idx="14">
                  <c:v>62.775179514620625</c:v>
                </c:pt>
                <c:pt idx="15">
                  <c:v>62.942648046932753</c:v>
                </c:pt>
                <c:pt idx="16">
                  <c:v>63.054847630212706</c:v>
                </c:pt>
                <c:pt idx="17">
                  <c:v>63.095734448019343</c:v>
                </c:pt>
                <c:pt idx="18">
                  <c:v>63.095734448019343</c:v>
                </c:pt>
                <c:pt idx="19">
                  <c:v>63.095734448019343</c:v>
                </c:pt>
                <c:pt idx="20">
                  <c:v>63.095734448019343</c:v>
                </c:pt>
                <c:pt idx="21">
                  <c:v>63.095734448019343</c:v>
                </c:pt>
                <c:pt idx="22">
                  <c:v>63.095734448019343</c:v>
                </c:pt>
                <c:pt idx="23">
                  <c:v>63.095734448019343</c:v>
                </c:pt>
              </c:numCache>
            </c:numRef>
          </c:yVal>
          <c:smooth val="1"/>
        </c:ser>
        <c:ser>
          <c:idx val="6"/>
          <c:order val="6"/>
          <c:tx>
            <c:strRef>
              <c:f>'AMCA 205'!$H$14</c:f>
              <c:strCache>
                <c:ptCount val="1"/>
                <c:pt idx="0">
                  <c:v>FEG63</c:v>
                </c:pt>
              </c:strCache>
            </c:strRef>
          </c:tx>
          <c:spPr>
            <a:ln w="25400">
              <a:solidFill>
                <a:srgbClr val="000000"/>
              </a:solidFill>
              <a:prstDash val="solid"/>
            </a:ln>
          </c:spPr>
          <c:marker>
            <c:symbol val="none"/>
          </c:marker>
          <c:xVal>
            <c:numRef>
              <c:f>'AMCA 205'!$A$15:$A$38</c:f>
              <c:numCache>
                <c:formatCode>0.00</c:formatCode>
                <c:ptCount val="24"/>
                <c:pt idx="0">
                  <c:v>6</c:v>
                </c:pt>
                <c:pt idx="1">
                  <c:v>7</c:v>
                </c:pt>
                <c:pt idx="2">
                  <c:v>8.5</c:v>
                </c:pt>
                <c:pt idx="3">
                  <c:v>9.75</c:v>
                </c:pt>
                <c:pt idx="4">
                  <c:v>11</c:v>
                </c:pt>
                <c:pt idx="5">
                  <c:v>12.25</c:v>
                </c:pt>
                <c:pt idx="6">
                  <c:v>13.5</c:v>
                </c:pt>
                <c:pt idx="7">
                  <c:v>15</c:v>
                </c:pt>
                <c:pt idx="8">
                  <c:v>16.5</c:v>
                </c:pt>
                <c:pt idx="9">
                  <c:v>18.25</c:v>
                </c:pt>
                <c:pt idx="10">
                  <c:v>20</c:v>
                </c:pt>
                <c:pt idx="11">
                  <c:v>22.25</c:v>
                </c:pt>
                <c:pt idx="12">
                  <c:v>24.5</c:v>
                </c:pt>
                <c:pt idx="13">
                  <c:v>27</c:v>
                </c:pt>
                <c:pt idx="14">
                  <c:v>30</c:v>
                </c:pt>
                <c:pt idx="15">
                  <c:v>33</c:v>
                </c:pt>
                <c:pt idx="16">
                  <c:v>36.5</c:v>
                </c:pt>
                <c:pt idx="17">
                  <c:v>40.25</c:v>
                </c:pt>
                <c:pt idx="18">
                  <c:v>44.5</c:v>
                </c:pt>
                <c:pt idx="19">
                  <c:v>49</c:v>
                </c:pt>
                <c:pt idx="20">
                  <c:v>54.25</c:v>
                </c:pt>
                <c:pt idx="21">
                  <c:v>60</c:v>
                </c:pt>
                <c:pt idx="22">
                  <c:v>66</c:v>
                </c:pt>
                <c:pt idx="23">
                  <c:v>73</c:v>
                </c:pt>
              </c:numCache>
            </c:numRef>
          </c:xVal>
          <c:yVal>
            <c:numRef>
              <c:f>'AMCA 205'!$H$15:$H$38</c:f>
              <c:numCache>
                <c:formatCode>0.0</c:formatCode>
                <c:ptCount val="24"/>
                <c:pt idx="0">
                  <c:v>35.935911868027645</c:v>
                </c:pt>
                <c:pt idx="1">
                  <c:v>40.286197028963059</c:v>
                </c:pt>
                <c:pt idx="2">
                  <c:v>45.287981684488678</c:v>
                </c:pt>
                <c:pt idx="3">
                  <c:v>48.394959190428281</c:v>
                </c:pt>
                <c:pt idx="4">
                  <c:v>50.783750590593748</c:v>
                </c:pt>
                <c:pt idx="5">
                  <c:v>52.626716654498424</c:v>
                </c:pt>
                <c:pt idx="6">
                  <c:v>54.054382338648075</c:v>
                </c:pt>
                <c:pt idx="7">
                  <c:v>55.356816988104967</c:v>
                </c:pt>
                <c:pt idx="8">
                  <c:v>56.328708677326482</c:v>
                </c:pt>
                <c:pt idx="9">
                  <c:v>57.164175978374779</c:v>
                </c:pt>
                <c:pt idx="10">
                  <c:v>57.772839894597652</c:v>
                </c:pt>
                <c:pt idx="11">
                  <c:v>58.329629575156233</c:v>
                </c:pt>
                <c:pt idx="12">
                  <c:v>58.717305687314116</c:v>
                </c:pt>
                <c:pt idx="13">
                  <c:v>59.018975831717242</c:v>
                </c:pt>
                <c:pt idx="14">
                  <c:v>59.263590981578893</c:v>
                </c:pt>
                <c:pt idx="15">
                  <c:v>59.421691470943799</c:v>
                </c:pt>
                <c:pt idx="16">
                  <c:v>59.527614707853978</c:v>
                </c:pt>
                <c:pt idx="17">
                  <c:v>59.566214352901056</c:v>
                </c:pt>
                <c:pt idx="18">
                  <c:v>59.566214352901056</c:v>
                </c:pt>
                <c:pt idx="19">
                  <c:v>59.566214352901056</c:v>
                </c:pt>
                <c:pt idx="20">
                  <c:v>59.566214352901056</c:v>
                </c:pt>
                <c:pt idx="21">
                  <c:v>59.566214352901056</c:v>
                </c:pt>
                <c:pt idx="22">
                  <c:v>59.566214352901056</c:v>
                </c:pt>
                <c:pt idx="23">
                  <c:v>59.566214352901056</c:v>
                </c:pt>
              </c:numCache>
            </c:numRef>
          </c:yVal>
          <c:smooth val="1"/>
        </c:ser>
        <c:ser>
          <c:idx val="7"/>
          <c:order val="7"/>
          <c:tx>
            <c:strRef>
              <c:f>'AMCA 205'!$I$14</c:f>
              <c:strCache>
                <c:ptCount val="1"/>
                <c:pt idx="0">
                  <c:v>FEG60</c:v>
                </c:pt>
              </c:strCache>
            </c:strRef>
          </c:tx>
          <c:spPr>
            <a:ln w="25400">
              <a:solidFill>
                <a:srgbClr val="000000"/>
              </a:solidFill>
              <a:prstDash val="solid"/>
            </a:ln>
          </c:spPr>
          <c:marker>
            <c:symbol val="none"/>
          </c:marker>
          <c:xVal>
            <c:numRef>
              <c:f>'AMCA 205'!$A$15:$A$38</c:f>
              <c:numCache>
                <c:formatCode>0.00</c:formatCode>
                <c:ptCount val="24"/>
                <c:pt idx="0">
                  <c:v>6</c:v>
                </c:pt>
                <c:pt idx="1">
                  <c:v>7</c:v>
                </c:pt>
                <c:pt idx="2">
                  <c:v>8.5</c:v>
                </c:pt>
                <c:pt idx="3">
                  <c:v>9.75</c:v>
                </c:pt>
                <c:pt idx="4">
                  <c:v>11</c:v>
                </c:pt>
                <c:pt idx="5">
                  <c:v>12.25</c:v>
                </c:pt>
                <c:pt idx="6">
                  <c:v>13.5</c:v>
                </c:pt>
                <c:pt idx="7">
                  <c:v>15</c:v>
                </c:pt>
                <c:pt idx="8">
                  <c:v>16.5</c:v>
                </c:pt>
                <c:pt idx="9">
                  <c:v>18.25</c:v>
                </c:pt>
                <c:pt idx="10">
                  <c:v>20</c:v>
                </c:pt>
                <c:pt idx="11">
                  <c:v>22.25</c:v>
                </c:pt>
                <c:pt idx="12">
                  <c:v>24.5</c:v>
                </c:pt>
                <c:pt idx="13">
                  <c:v>27</c:v>
                </c:pt>
                <c:pt idx="14">
                  <c:v>30</c:v>
                </c:pt>
                <c:pt idx="15">
                  <c:v>33</c:v>
                </c:pt>
                <c:pt idx="16">
                  <c:v>36.5</c:v>
                </c:pt>
                <c:pt idx="17">
                  <c:v>40.25</c:v>
                </c:pt>
                <c:pt idx="18">
                  <c:v>44.5</c:v>
                </c:pt>
                <c:pt idx="19">
                  <c:v>49</c:v>
                </c:pt>
                <c:pt idx="20">
                  <c:v>54.25</c:v>
                </c:pt>
                <c:pt idx="21">
                  <c:v>60</c:v>
                </c:pt>
                <c:pt idx="22">
                  <c:v>66</c:v>
                </c:pt>
                <c:pt idx="23">
                  <c:v>73</c:v>
                </c:pt>
              </c:numCache>
            </c:numRef>
          </c:xVal>
          <c:yVal>
            <c:numRef>
              <c:f>'AMCA 205'!$I$15:$I$38</c:f>
              <c:numCache>
                <c:formatCode>0.0</c:formatCode>
                <c:ptCount val="24"/>
                <c:pt idx="0">
                  <c:v>33.925688448263891</c:v>
                </c:pt>
                <c:pt idx="1">
                  <c:v>38.032622469390226</c:v>
                </c:pt>
                <c:pt idx="2">
                  <c:v>42.754611674279225</c:v>
                </c:pt>
                <c:pt idx="3">
                  <c:v>45.687787581137215</c:v>
                </c:pt>
                <c:pt idx="4">
                  <c:v>47.942952083641707</c:v>
                </c:pt>
                <c:pt idx="5">
                  <c:v>49.682824240896778</c:v>
                </c:pt>
                <c:pt idx="6">
                  <c:v>51.030627557718439</c:v>
                </c:pt>
                <c:pt idx="7">
                  <c:v>52.260205154189862</c:v>
                </c:pt>
                <c:pt idx="8">
                  <c:v>53.177730073971333</c:v>
                </c:pt>
                <c:pt idx="9">
                  <c:v>53.966462066307223</c:v>
                </c:pt>
                <c:pt idx="10">
                  <c:v>54.541077856420202</c:v>
                </c:pt>
                <c:pt idx="11">
                  <c:v>55.066721210155301</c:v>
                </c:pt>
                <c:pt idx="12">
                  <c:v>55.43271106031419</c:v>
                </c:pt>
                <c:pt idx="13">
                  <c:v>55.717506041188706</c:v>
                </c:pt>
                <c:pt idx="14">
                  <c:v>55.948437633919909</c:v>
                </c:pt>
                <c:pt idx="15">
                  <c:v>56.097694120450974</c:v>
                </c:pt>
                <c:pt idx="16">
                  <c:v>56.197692104307443</c:v>
                </c:pt>
                <c:pt idx="17">
                  <c:v>56.234132519034915</c:v>
                </c:pt>
                <c:pt idx="18">
                  <c:v>56.234132519034915</c:v>
                </c:pt>
                <c:pt idx="19">
                  <c:v>56.234132519034915</c:v>
                </c:pt>
                <c:pt idx="20">
                  <c:v>56.234132519034915</c:v>
                </c:pt>
                <c:pt idx="21">
                  <c:v>56.234132519034915</c:v>
                </c:pt>
                <c:pt idx="22">
                  <c:v>56.234132519034915</c:v>
                </c:pt>
                <c:pt idx="23">
                  <c:v>56.234132519034915</c:v>
                </c:pt>
              </c:numCache>
            </c:numRef>
          </c:yVal>
          <c:smooth val="1"/>
        </c:ser>
        <c:ser>
          <c:idx val="8"/>
          <c:order val="8"/>
          <c:tx>
            <c:strRef>
              <c:f>'AMCA 205'!$J$14</c:f>
              <c:strCache>
                <c:ptCount val="1"/>
                <c:pt idx="0">
                  <c:v>FEG56</c:v>
                </c:pt>
              </c:strCache>
            </c:strRef>
          </c:tx>
          <c:spPr>
            <a:ln w="25400">
              <a:solidFill>
                <a:srgbClr val="000000"/>
              </a:solidFill>
              <a:prstDash val="solid"/>
            </a:ln>
          </c:spPr>
          <c:marker>
            <c:symbol val="none"/>
          </c:marker>
          <c:xVal>
            <c:numRef>
              <c:f>'AMCA 205'!$A$15:$A$38</c:f>
              <c:numCache>
                <c:formatCode>0.00</c:formatCode>
                <c:ptCount val="24"/>
                <c:pt idx="0">
                  <c:v>6</c:v>
                </c:pt>
                <c:pt idx="1">
                  <c:v>7</c:v>
                </c:pt>
                <c:pt idx="2">
                  <c:v>8.5</c:v>
                </c:pt>
                <c:pt idx="3">
                  <c:v>9.75</c:v>
                </c:pt>
                <c:pt idx="4">
                  <c:v>11</c:v>
                </c:pt>
                <c:pt idx="5">
                  <c:v>12.25</c:v>
                </c:pt>
                <c:pt idx="6">
                  <c:v>13.5</c:v>
                </c:pt>
                <c:pt idx="7">
                  <c:v>15</c:v>
                </c:pt>
                <c:pt idx="8">
                  <c:v>16.5</c:v>
                </c:pt>
                <c:pt idx="9">
                  <c:v>18.25</c:v>
                </c:pt>
                <c:pt idx="10">
                  <c:v>20</c:v>
                </c:pt>
                <c:pt idx="11">
                  <c:v>22.25</c:v>
                </c:pt>
                <c:pt idx="12">
                  <c:v>24.5</c:v>
                </c:pt>
                <c:pt idx="13">
                  <c:v>27</c:v>
                </c:pt>
                <c:pt idx="14">
                  <c:v>30</c:v>
                </c:pt>
                <c:pt idx="15">
                  <c:v>33</c:v>
                </c:pt>
                <c:pt idx="16">
                  <c:v>36.5</c:v>
                </c:pt>
                <c:pt idx="17">
                  <c:v>40.25</c:v>
                </c:pt>
                <c:pt idx="18">
                  <c:v>44.5</c:v>
                </c:pt>
                <c:pt idx="19">
                  <c:v>49</c:v>
                </c:pt>
                <c:pt idx="20">
                  <c:v>54.25</c:v>
                </c:pt>
                <c:pt idx="21">
                  <c:v>60</c:v>
                </c:pt>
                <c:pt idx="22">
                  <c:v>66</c:v>
                </c:pt>
                <c:pt idx="23">
                  <c:v>73</c:v>
                </c:pt>
              </c:numCache>
            </c:numRef>
          </c:xVal>
          <c:yVal>
            <c:numRef>
              <c:f>'AMCA 205'!$J$15:$J$38</c:f>
              <c:numCache>
                <c:formatCode>0.0</c:formatCode>
                <c:ptCount val="24"/>
                <c:pt idx="0">
                  <c:v>32.027915165071242</c:v>
                </c:pt>
                <c:pt idx="1">
                  <c:v>35.905110895904237</c:v>
                </c:pt>
                <c:pt idx="2">
                  <c:v>40.362956162484416</c:v>
                </c:pt>
                <c:pt idx="3">
                  <c:v>43.132052779413534</c:v>
                </c:pt>
                <c:pt idx="4">
                  <c:v>45.261065355816832</c:v>
                </c:pt>
                <c:pt idx="5">
                  <c:v>46.903610589220527</c:v>
                </c:pt>
                <c:pt idx="6">
                  <c:v>48.176018969560268</c:v>
                </c:pt>
                <c:pt idx="7">
                  <c:v>49.33681507274661</c:v>
                </c:pt>
                <c:pt idx="8">
                  <c:v>50.203014452529679</c:v>
                </c:pt>
                <c:pt idx="9">
                  <c:v>50.947625468369047</c:v>
                </c:pt>
                <c:pt idx="10">
                  <c:v>51.490097754710831</c:v>
                </c:pt>
                <c:pt idx="11">
                  <c:v>51.986337079851857</c:v>
                </c:pt>
                <c:pt idx="12">
                  <c:v>52.331853778504616</c:v>
                </c:pt>
                <c:pt idx="13">
                  <c:v>52.600717577710846</c:v>
                </c:pt>
                <c:pt idx="14">
                  <c:v>52.818731059506767</c:v>
                </c:pt>
                <c:pt idx="15">
                  <c:v>52.959638268972647</c:v>
                </c:pt>
                <c:pt idx="16">
                  <c:v>53.054042453239006</c:v>
                </c:pt>
                <c:pt idx="17">
                  <c:v>53.088444423098842</c:v>
                </c:pt>
                <c:pt idx="18">
                  <c:v>53.088444423098842</c:v>
                </c:pt>
                <c:pt idx="19">
                  <c:v>53.088444423098842</c:v>
                </c:pt>
                <c:pt idx="20">
                  <c:v>53.088444423098842</c:v>
                </c:pt>
                <c:pt idx="21">
                  <c:v>53.088444423098842</c:v>
                </c:pt>
                <c:pt idx="22">
                  <c:v>53.088444423098842</c:v>
                </c:pt>
                <c:pt idx="23">
                  <c:v>53.088444423098842</c:v>
                </c:pt>
              </c:numCache>
            </c:numRef>
          </c:yVal>
          <c:smooth val="1"/>
        </c:ser>
        <c:ser>
          <c:idx val="9"/>
          <c:order val="9"/>
          <c:tx>
            <c:strRef>
              <c:f>'AMCA 205'!$K$14</c:f>
              <c:strCache>
                <c:ptCount val="1"/>
                <c:pt idx="0">
                  <c:v>FEG53</c:v>
                </c:pt>
              </c:strCache>
            </c:strRef>
          </c:tx>
          <c:spPr>
            <a:ln w="25400">
              <a:solidFill>
                <a:srgbClr val="000000"/>
              </a:solidFill>
              <a:prstDash val="solid"/>
            </a:ln>
          </c:spPr>
          <c:marker>
            <c:symbol val="none"/>
          </c:marker>
          <c:xVal>
            <c:numRef>
              <c:f>'AMCA 205'!$A$15:$A$38</c:f>
              <c:numCache>
                <c:formatCode>0.00</c:formatCode>
                <c:ptCount val="24"/>
                <c:pt idx="0">
                  <c:v>6</c:v>
                </c:pt>
                <c:pt idx="1">
                  <c:v>7</c:v>
                </c:pt>
                <c:pt idx="2">
                  <c:v>8.5</c:v>
                </c:pt>
                <c:pt idx="3">
                  <c:v>9.75</c:v>
                </c:pt>
                <c:pt idx="4">
                  <c:v>11</c:v>
                </c:pt>
                <c:pt idx="5">
                  <c:v>12.25</c:v>
                </c:pt>
                <c:pt idx="6">
                  <c:v>13.5</c:v>
                </c:pt>
                <c:pt idx="7">
                  <c:v>15</c:v>
                </c:pt>
                <c:pt idx="8">
                  <c:v>16.5</c:v>
                </c:pt>
                <c:pt idx="9">
                  <c:v>18.25</c:v>
                </c:pt>
                <c:pt idx="10">
                  <c:v>20</c:v>
                </c:pt>
                <c:pt idx="11">
                  <c:v>22.25</c:v>
                </c:pt>
                <c:pt idx="12">
                  <c:v>24.5</c:v>
                </c:pt>
                <c:pt idx="13">
                  <c:v>27</c:v>
                </c:pt>
                <c:pt idx="14">
                  <c:v>30</c:v>
                </c:pt>
                <c:pt idx="15">
                  <c:v>33</c:v>
                </c:pt>
                <c:pt idx="16">
                  <c:v>36.5</c:v>
                </c:pt>
                <c:pt idx="17">
                  <c:v>40.25</c:v>
                </c:pt>
                <c:pt idx="18">
                  <c:v>44.5</c:v>
                </c:pt>
                <c:pt idx="19">
                  <c:v>49</c:v>
                </c:pt>
                <c:pt idx="20">
                  <c:v>54.25</c:v>
                </c:pt>
                <c:pt idx="21">
                  <c:v>60</c:v>
                </c:pt>
                <c:pt idx="22">
                  <c:v>66</c:v>
                </c:pt>
                <c:pt idx="23">
                  <c:v>73</c:v>
                </c:pt>
              </c:numCache>
            </c:numRef>
          </c:xVal>
          <c:yVal>
            <c:numRef>
              <c:f>'AMCA 205'!$K$15:$K$38</c:f>
              <c:numCache>
                <c:formatCode>0.0</c:formatCode>
                <c:ptCount val="24"/>
                <c:pt idx="0">
                  <c:v>30.23630165634837</c:v>
                </c:pt>
                <c:pt idx="1">
                  <c:v>33.896610455530613</c:v>
                </c:pt>
                <c:pt idx="2">
                  <c:v>38.105087764245354</c:v>
                </c:pt>
                <c:pt idx="3">
                  <c:v>40.719283542943842</c:v>
                </c:pt>
                <c:pt idx="4">
                  <c:v>42.72920102144689</c:v>
                </c:pt>
                <c:pt idx="5">
                  <c:v>44.279863713833251</c:v>
                </c:pt>
                <c:pt idx="6">
                  <c:v>45.481094684370333</c:v>
                </c:pt>
                <c:pt idx="7">
                  <c:v>46.576956870733724</c:v>
                </c:pt>
                <c:pt idx="8">
                  <c:v>47.394701816250048</c:v>
                </c:pt>
                <c:pt idx="9">
                  <c:v>48.097659944355506</c:v>
                </c:pt>
                <c:pt idx="10">
                  <c:v>48.609786806360169</c:v>
                </c:pt>
                <c:pt idx="11">
                  <c:v>49.078266938500342</c:v>
                </c:pt>
                <c:pt idx="12">
                  <c:v>49.404455735801882</c:v>
                </c:pt>
                <c:pt idx="13">
                  <c:v>49.658279529682076</c:v>
                </c:pt>
                <c:pt idx="14">
                  <c:v>49.864097528348481</c:v>
                </c:pt>
                <c:pt idx="15">
                  <c:v>49.99712251199184</c:v>
                </c:pt>
                <c:pt idx="16">
                  <c:v>50.0862458089154</c:v>
                </c:pt>
                <c:pt idx="17">
                  <c:v>50.118723362727238</c:v>
                </c:pt>
                <c:pt idx="18">
                  <c:v>50.118723362727238</c:v>
                </c:pt>
                <c:pt idx="19">
                  <c:v>50.118723362727238</c:v>
                </c:pt>
                <c:pt idx="20">
                  <c:v>50.118723362727238</c:v>
                </c:pt>
                <c:pt idx="21">
                  <c:v>50.118723362727238</c:v>
                </c:pt>
                <c:pt idx="22">
                  <c:v>50.118723362727238</c:v>
                </c:pt>
                <c:pt idx="23">
                  <c:v>50.118723362727238</c:v>
                </c:pt>
              </c:numCache>
            </c:numRef>
          </c:yVal>
          <c:smooth val="1"/>
        </c:ser>
        <c:ser>
          <c:idx val="10"/>
          <c:order val="10"/>
          <c:tx>
            <c:strRef>
              <c:f>'AMCA 205'!$L$14</c:f>
              <c:strCache>
                <c:ptCount val="1"/>
                <c:pt idx="0">
                  <c:v>FEG50</c:v>
                </c:pt>
              </c:strCache>
            </c:strRef>
          </c:tx>
          <c:spPr>
            <a:ln w="25400">
              <a:solidFill>
                <a:srgbClr val="000000"/>
              </a:solidFill>
              <a:prstDash val="solid"/>
            </a:ln>
          </c:spPr>
          <c:marker>
            <c:symbol val="none"/>
          </c:marker>
          <c:xVal>
            <c:numRef>
              <c:f>'AMCA 205'!$A$15:$A$38</c:f>
              <c:numCache>
                <c:formatCode>0.00</c:formatCode>
                <c:ptCount val="24"/>
                <c:pt idx="0">
                  <c:v>6</c:v>
                </c:pt>
                <c:pt idx="1">
                  <c:v>7</c:v>
                </c:pt>
                <c:pt idx="2">
                  <c:v>8.5</c:v>
                </c:pt>
                <c:pt idx="3">
                  <c:v>9.75</c:v>
                </c:pt>
                <c:pt idx="4">
                  <c:v>11</c:v>
                </c:pt>
                <c:pt idx="5">
                  <c:v>12.25</c:v>
                </c:pt>
                <c:pt idx="6">
                  <c:v>13.5</c:v>
                </c:pt>
                <c:pt idx="7">
                  <c:v>15</c:v>
                </c:pt>
                <c:pt idx="8">
                  <c:v>16.5</c:v>
                </c:pt>
                <c:pt idx="9">
                  <c:v>18.25</c:v>
                </c:pt>
                <c:pt idx="10">
                  <c:v>20</c:v>
                </c:pt>
                <c:pt idx="11">
                  <c:v>22.25</c:v>
                </c:pt>
                <c:pt idx="12">
                  <c:v>24.5</c:v>
                </c:pt>
                <c:pt idx="13">
                  <c:v>27</c:v>
                </c:pt>
                <c:pt idx="14">
                  <c:v>30</c:v>
                </c:pt>
                <c:pt idx="15">
                  <c:v>33</c:v>
                </c:pt>
                <c:pt idx="16">
                  <c:v>36.5</c:v>
                </c:pt>
                <c:pt idx="17">
                  <c:v>40.25</c:v>
                </c:pt>
                <c:pt idx="18">
                  <c:v>44.5</c:v>
                </c:pt>
                <c:pt idx="19">
                  <c:v>49</c:v>
                </c:pt>
                <c:pt idx="20">
                  <c:v>54.25</c:v>
                </c:pt>
                <c:pt idx="21">
                  <c:v>60</c:v>
                </c:pt>
                <c:pt idx="22">
                  <c:v>66</c:v>
                </c:pt>
                <c:pt idx="23">
                  <c:v>73</c:v>
                </c:pt>
              </c:numCache>
            </c:numRef>
          </c:xVal>
          <c:yVal>
            <c:numRef>
              <c:f>'AMCA 205'!$L$15:$L$38</c:f>
              <c:numCache>
                <c:formatCode>0.0</c:formatCode>
                <c:ptCount val="24"/>
                <c:pt idx="0">
                  <c:v>28.544909437337758</c:v>
                </c:pt>
                <c:pt idx="1">
                  <c:v>32.000463769770818</c:v>
                </c:pt>
                <c:pt idx="2">
                  <c:v>35.973522545665482</c:v>
                </c:pt>
                <c:pt idx="3">
                  <c:v>38.441482503286537</c:v>
                </c:pt>
                <c:pt idx="4">
                  <c:v>40.338966959304521</c:v>
                </c:pt>
                <c:pt idx="5">
                  <c:v>41.802886939502677</c:v>
                </c:pt>
                <c:pt idx="6">
                  <c:v>42.936922102169703</c:v>
                </c:pt>
                <c:pt idx="7">
                  <c:v>43.971482718116533</c:v>
                </c:pt>
                <c:pt idx="8">
                  <c:v>44.74348372795906</c:v>
                </c:pt>
                <c:pt idx="9">
                  <c:v>45.40711899437062</c:v>
                </c:pt>
                <c:pt idx="10">
                  <c:v>45.890597928484297</c:v>
                </c:pt>
                <c:pt idx="11">
                  <c:v>46.332871692555088</c:v>
                </c:pt>
                <c:pt idx="12">
                  <c:v>46.640813774370237</c:v>
                </c:pt>
                <c:pt idx="13">
                  <c:v>46.880438887642988</c:v>
                </c:pt>
                <c:pt idx="14">
                  <c:v>47.074743607819407</c:v>
                </c:pt>
                <c:pt idx="15">
                  <c:v>47.200327290445678</c:v>
                </c:pt>
                <c:pt idx="16">
                  <c:v>47.28446510823683</c:v>
                </c:pt>
                <c:pt idx="17">
                  <c:v>47.315125896148054</c:v>
                </c:pt>
                <c:pt idx="18">
                  <c:v>47.315125896148054</c:v>
                </c:pt>
                <c:pt idx="19">
                  <c:v>47.315125896148054</c:v>
                </c:pt>
                <c:pt idx="20">
                  <c:v>47.315125896148054</c:v>
                </c:pt>
                <c:pt idx="21">
                  <c:v>47.315125896148054</c:v>
                </c:pt>
                <c:pt idx="22">
                  <c:v>47.315125896148054</c:v>
                </c:pt>
                <c:pt idx="23">
                  <c:v>47.315125896148054</c:v>
                </c:pt>
              </c:numCache>
            </c:numRef>
          </c:yVal>
          <c:smooth val="1"/>
        </c:ser>
        <c:dLbls>
          <c:showLegendKey val="0"/>
          <c:showVal val="0"/>
          <c:showCatName val="0"/>
          <c:showSerName val="0"/>
          <c:showPercent val="0"/>
          <c:showBubbleSize val="0"/>
        </c:dLbls>
        <c:axId val="101687680"/>
        <c:axId val="101689600"/>
      </c:scatterChart>
      <c:valAx>
        <c:axId val="101687680"/>
        <c:scaling>
          <c:orientation val="minMax"/>
          <c:max val="40"/>
          <c:min val="5"/>
        </c:scaling>
        <c:delete val="0"/>
        <c:axPos val="b"/>
        <c:majorGridlines>
          <c:spPr>
            <a:ln w="12700">
              <a:solidFill>
                <a:srgbClr val="FFFFFF"/>
              </a:solidFill>
              <a:prstDash val="solid"/>
            </a:ln>
          </c:spPr>
        </c:majorGridlines>
        <c:title>
          <c:tx>
            <c:rich>
              <a:bodyPr/>
              <a:lstStyle/>
              <a:p>
                <a:pPr>
                  <a:defRPr sz="1575" b="1" i="0" u="none" strike="noStrike" baseline="0">
                    <a:solidFill>
                      <a:srgbClr val="000000"/>
                    </a:solidFill>
                    <a:latin typeface="Arial"/>
                    <a:ea typeface="Arial"/>
                    <a:cs typeface="Arial"/>
                  </a:defRPr>
                </a:pPr>
                <a:r>
                  <a:rPr lang="en-US" sz="1400" dirty="0"/>
                  <a:t>Fan Impeller Diameter (inches)</a:t>
                </a:r>
              </a:p>
            </c:rich>
          </c:tx>
          <c:layout>
            <c:manualLayout>
              <c:xMode val="edge"/>
              <c:yMode val="edge"/>
              <c:x val="0.33074361820199777"/>
              <c:y val="0.9200652528548124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575" b="0" i="0" u="none" strike="noStrike" baseline="0">
                <a:solidFill>
                  <a:srgbClr val="000000"/>
                </a:solidFill>
                <a:latin typeface="Arial"/>
                <a:ea typeface="Arial"/>
                <a:cs typeface="Arial"/>
              </a:defRPr>
            </a:pPr>
            <a:endParaRPr lang="en-US"/>
          </a:p>
        </c:txPr>
        <c:crossAx val="101689600"/>
        <c:crosses val="autoZero"/>
        <c:crossBetween val="midCat"/>
      </c:valAx>
      <c:valAx>
        <c:axId val="101689600"/>
        <c:scaling>
          <c:orientation val="minMax"/>
          <c:min val="30"/>
        </c:scaling>
        <c:delete val="0"/>
        <c:axPos val="l"/>
        <c:majorGridlines>
          <c:spPr>
            <a:ln w="3175">
              <a:solidFill>
                <a:srgbClr val="FFFFFF"/>
              </a:solidFill>
              <a:prstDash val="solid"/>
            </a:ln>
          </c:spPr>
        </c:majorGridlines>
        <c:title>
          <c:tx>
            <c:rich>
              <a:bodyPr/>
              <a:lstStyle/>
              <a:p>
                <a:pPr>
                  <a:defRPr sz="1575" b="1" i="0" u="none" strike="noStrike" baseline="0">
                    <a:solidFill>
                      <a:srgbClr val="000000"/>
                    </a:solidFill>
                    <a:latin typeface="Arial"/>
                    <a:ea typeface="Arial"/>
                    <a:cs typeface="Arial"/>
                  </a:defRPr>
                </a:pPr>
                <a:r>
                  <a:rPr lang="en-US" sz="1400" dirty="0"/>
                  <a:t>Peak Total Efficiency (%)</a:t>
                </a:r>
              </a:p>
            </c:rich>
          </c:tx>
          <c:layout>
            <c:manualLayout>
              <c:xMode val="edge"/>
              <c:yMode val="edge"/>
              <c:x val="1.3318534961154272E-2"/>
              <c:y val="0.2920065252854812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575" b="0" i="0" u="none" strike="noStrike" baseline="0">
                <a:solidFill>
                  <a:srgbClr val="000000"/>
                </a:solidFill>
                <a:latin typeface="Arial"/>
                <a:ea typeface="Arial"/>
                <a:cs typeface="Arial"/>
              </a:defRPr>
            </a:pPr>
            <a:endParaRPr lang="en-US"/>
          </a:p>
        </c:txPr>
        <c:crossAx val="101687680"/>
        <c:crosses val="autoZero"/>
        <c:crossBetween val="midCat"/>
      </c:valAx>
      <c:spPr>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path path="circle">
            <a:fillToRect t="100000" r="100000"/>
          </a:path>
          <a:tileRect l="-100000" b="-100000"/>
        </a:gradFill>
        <a:ln w="38100">
          <a:solidFill>
            <a:srgbClr val="000000"/>
          </a:solidFill>
          <a:prstDash val="solid"/>
        </a:ln>
      </c:spPr>
    </c:plotArea>
    <c:plotVisOnly val="1"/>
    <c:dispBlanksAs val="gap"/>
    <c:showDLblsOverMax val="0"/>
  </c:chart>
  <c:spPr>
    <a:noFill/>
    <a:ln w="9525">
      <a:noFill/>
    </a:ln>
  </c:spPr>
  <c:txPr>
    <a:bodyPr/>
    <a:lstStyle/>
    <a:p>
      <a:pPr>
        <a:defRPr sz="15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FFC000"/>
              </a:solidFill>
              <a:ln>
                <a:solidFill>
                  <a:schemeClr val="accent1"/>
                </a:solidFill>
              </a:ln>
            </c:spPr>
          </c:dPt>
          <c:dPt>
            <c:idx val="2"/>
            <c:bubble3D val="0"/>
            <c:spPr>
              <a:solidFill>
                <a:srgbClr val="FF0000"/>
              </a:solidFill>
            </c:spPr>
          </c:dPt>
          <c:val>
            <c:numRef>
              <c:f>Sheet1!$G$12:$K$12</c:f>
              <c:numCache>
                <c:formatCode>General</c:formatCode>
                <c:ptCount val="5"/>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cat>
            <c:strRef>
              <c:f>Sheet1!$A$2:$A$6</c:f>
              <c:strCache>
                <c:ptCount val="5"/>
                <c:pt idx="0">
                  <c:v>Fan/Drives</c:v>
                </c:pt>
                <c:pt idx="1">
                  <c:v>Fan Selection</c:v>
                </c:pt>
                <c:pt idx="2">
                  <c:v>System Design</c:v>
                </c:pt>
                <c:pt idx="3">
                  <c:v>System Effect/Leakage</c:v>
                </c:pt>
                <c:pt idx="4">
                  <c:v>Fan Control</c:v>
                </c:pt>
              </c:strCache>
            </c:strRef>
          </c:cat>
          <c:val>
            <c:numRef>
              <c:f>Sheet1!$B$2:$B$6</c:f>
              <c:numCache>
                <c:formatCode>General</c:formatCode>
                <c:ptCount val="5"/>
                <c:pt idx="0">
                  <c:v>5</c:v>
                </c:pt>
                <c:pt idx="1">
                  <c:v>15</c:v>
                </c:pt>
                <c:pt idx="2">
                  <c:v>32</c:v>
                </c:pt>
                <c:pt idx="3">
                  <c:v>33</c:v>
                </c:pt>
                <c:pt idx="4">
                  <c:v>15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B011C-C0FC-4C64-866E-8E046AAB6BEB}" type="doc">
      <dgm:prSet loTypeId="urn:microsoft.com/office/officeart/2005/8/layout/hProcess9" loCatId="process" qsTypeId="urn:microsoft.com/office/officeart/2005/8/quickstyle/3d2" qsCatId="3D" csTypeId="urn:microsoft.com/office/officeart/2005/8/colors/accent2_2" csCatId="accent2" phldr="1"/>
      <dgm:spPr/>
    </dgm:pt>
    <dgm:pt modelId="{E10AAB68-BB39-40D6-A178-35BB70905C7B}">
      <dgm:prSet phldrT="[Text]" custT="1"/>
      <dgm:spPr>
        <a:solidFill>
          <a:srgbClr val="005A9C"/>
        </a:solidFill>
      </dgm:spPr>
      <dgm:t>
        <a:bodyPr/>
        <a:lstStyle/>
        <a:p>
          <a:r>
            <a:rPr lang="en-US" sz="1800" b="1" smtClean="0"/>
            <a:t>Electrical Power       In</a:t>
          </a:r>
          <a:endParaRPr lang="en-US" sz="1800" b="1" dirty="0"/>
        </a:p>
      </dgm:t>
    </dgm:pt>
    <dgm:pt modelId="{09383E47-F4B7-4DD8-9F62-D7221C6ABCBB}" type="parTrans" cxnId="{6A848CBA-DE10-4DD3-8078-D24751C8C1EC}">
      <dgm:prSet/>
      <dgm:spPr/>
      <dgm:t>
        <a:bodyPr/>
        <a:lstStyle/>
        <a:p>
          <a:endParaRPr lang="en-US"/>
        </a:p>
      </dgm:t>
    </dgm:pt>
    <dgm:pt modelId="{A29100A4-936F-49A4-A5D3-B2AE147A6774}" type="sibTrans" cxnId="{6A848CBA-DE10-4DD3-8078-D24751C8C1EC}">
      <dgm:prSet/>
      <dgm:spPr/>
      <dgm:t>
        <a:bodyPr/>
        <a:lstStyle/>
        <a:p>
          <a:endParaRPr lang="en-US"/>
        </a:p>
      </dgm:t>
    </dgm:pt>
    <dgm:pt modelId="{64C132A3-86DC-48B3-8605-5FBFEF481100}">
      <dgm:prSet phldrT="[Text]" custT="1"/>
      <dgm:spPr>
        <a:solidFill>
          <a:srgbClr val="005A9C"/>
        </a:solidFill>
      </dgm:spPr>
      <dgm:t>
        <a:bodyPr/>
        <a:lstStyle/>
        <a:p>
          <a:r>
            <a:rPr lang="en-US" sz="1800" b="1" dirty="0" smtClean="0"/>
            <a:t>Motor Loss    (10%)</a:t>
          </a:r>
          <a:endParaRPr lang="en-US" sz="1800" b="1" dirty="0"/>
        </a:p>
      </dgm:t>
    </dgm:pt>
    <dgm:pt modelId="{9B637C63-58AE-4BF2-8A45-C2276A34DBF3}" type="parTrans" cxnId="{FE47B75A-1395-43FF-85C3-5C923EFD97CE}">
      <dgm:prSet/>
      <dgm:spPr/>
      <dgm:t>
        <a:bodyPr/>
        <a:lstStyle/>
        <a:p>
          <a:endParaRPr lang="en-US"/>
        </a:p>
      </dgm:t>
    </dgm:pt>
    <dgm:pt modelId="{52EC13E2-5504-4050-89BA-6340780FBC51}" type="sibTrans" cxnId="{FE47B75A-1395-43FF-85C3-5C923EFD97CE}">
      <dgm:prSet/>
      <dgm:spPr/>
      <dgm:t>
        <a:bodyPr/>
        <a:lstStyle/>
        <a:p>
          <a:endParaRPr lang="en-US"/>
        </a:p>
      </dgm:t>
    </dgm:pt>
    <dgm:pt modelId="{013388DC-7C69-4556-8C4E-8DDA81AB676F}">
      <dgm:prSet phldrT="[Text]" custT="1"/>
      <dgm:spPr>
        <a:solidFill>
          <a:srgbClr val="005A9C"/>
        </a:solidFill>
      </dgm:spPr>
      <dgm:t>
        <a:bodyPr/>
        <a:lstStyle/>
        <a:p>
          <a:r>
            <a:rPr lang="en-US" sz="1800" b="1" dirty="0" smtClean="0"/>
            <a:t>Drive      Loss         (3% -10%)</a:t>
          </a:r>
          <a:endParaRPr lang="en-US" sz="1800" b="1" dirty="0"/>
        </a:p>
      </dgm:t>
    </dgm:pt>
    <dgm:pt modelId="{EB158CC3-75FC-4B9C-9524-3FB4F6480E36}" type="parTrans" cxnId="{993D3C7F-D909-4874-95D1-E7EC64318393}">
      <dgm:prSet/>
      <dgm:spPr/>
      <dgm:t>
        <a:bodyPr/>
        <a:lstStyle/>
        <a:p>
          <a:endParaRPr lang="en-US"/>
        </a:p>
      </dgm:t>
    </dgm:pt>
    <dgm:pt modelId="{7DC52374-3C4F-4B21-A994-14DE2414C231}" type="sibTrans" cxnId="{993D3C7F-D909-4874-95D1-E7EC64318393}">
      <dgm:prSet/>
      <dgm:spPr/>
      <dgm:t>
        <a:bodyPr/>
        <a:lstStyle/>
        <a:p>
          <a:endParaRPr lang="en-US"/>
        </a:p>
      </dgm:t>
    </dgm:pt>
    <dgm:pt modelId="{96F6BCF9-532A-4D6F-8B3B-08B44809F76B}">
      <dgm:prSet phldrT="[Text]" custT="1"/>
      <dgm:spPr>
        <a:solidFill>
          <a:srgbClr val="005A9C"/>
        </a:solidFill>
      </dgm:spPr>
      <dgm:t>
        <a:bodyPr/>
        <a:lstStyle/>
        <a:p>
          <a:r>
            <a:rPr lang="en-US" sz="1800" b="1" dirty="0" smtClean="0"/>
            <a:t>Bearing Loss  (3%)</a:t>
          </a:r>
        </a:p>
        <a:p>
          <a:endParaRPr lang="en-US" sz="1200" b="1" dirty="0"/>
        </a:p>
      </dgm:t>
    </dgm:pt>
    <dgm:pt modelId="{C998D0BA-2E9E-4025-9D4F-28BBA06CC27B}" type="parTrans" cxnId="{A2B176B3-8019-487A-B762-6F66017EFFC5}">
      <dgm:prSet/>
      <dgm:spPr/>
      <dgm:t>
        <a:bodyPr/>
        <a:lstStyle/>
        <a:p>
          <a:endParaRPr lang="en-US"/>
        </a:p>
      </dgm:t>
    </dgm:pt>
    <dgm:pt modelId="{FD452109-B946-44AD-B111-6B35833B0033}" type="sibTrans" cxnId="{A2B176B3-8019-487A-B762-6F66017EFFC5}">
      <dgm:prSet/>
      <dgm:spPr/>
      <dgm:t>
        <a:bodyPr/>
        <a:lstStyle/>
        <a:p>
          <a:endParaRPr lang="en-US"/>
        </a:p>
      </dgm:t>
    </dgm:pt>
    <dgm:pt modelId="{E568FEC4-2BE7-42FE-8BB2-D94B0214D361}">
      <dgm:prSet phldrT="[Text]" custT="1"/>
      <dgm:spPr>
        <a:solidFill>
          <a:srgbClr val="005A9C"/>
        </a:solidFill>
      </dgm:spPr>
      <dgm:t>
        <a:bodyPr/>
        <a:lstStyle/>
        <a:p>
          <a:r>
            <a:rPr lang="en-US" sz="1800" b="1" dirty="0" smtClean="0"/>
            <a:t>Aerodynamic Loss             (10% to 20%)</a:t>
          </a:r>
          <a:endParaRPr lang="en-US" sz="1800" b="1" dirty="0"/>
        </a:p>
      </dgm:t>
    </dgm:pt>
    <dgm:pt modelId="{0DE028AD-149F-4966-9944-43DBBD7231E1}" type="parTrans" cxnId="{60DE93E9-F377-4B66-A509-F59DD0BE0152}">
      <dgm:prSet/>
      <dgm:spPr/>
      <dgm:t>
        <a:bodyPr/>
        <a:lstStyle/>
        <a:p>
          <a:endParaRPr lang="en-US"/>
        </a:p>
      </dgm:t>
    </dgm:pt>
    <dgm:pt modelId="{5523EF78-6525-468D-9E46-1DAEE11F084B}" type="sibTrans" cxnId="{60DE93E9-F377-4B66-A509-F59DD0BE0152}">
      <dgm:prSet/>
      <dgm:spPr/>
      <dgm:t>
        <a:bodyPr/>
        <a:lstStyle/>
        <a:p>
          <a:endParaRPr lang="en-US"/>
        </a:p>
      </dgm:t>
    </dgm:pt>
    <dgm:pt modelId="{E4C89E68-F838-41DB-B18A-BE4C232A3E48}">
      <dgm:prSet phldrT="[Text]" custT="1"/>
      <dgm:spPr>
        <a:solidFill>
          <a:srgbClr val="005A9C"/>
        </a:solidFill>
      </dgm:spPr>
      <dgm:t>
        <a:bodyPr/>
        <a:lstStyle/>
        <a:p>
          <a:r>
            <a:rPr lang="en-US" sz="1800" b="1" dirty="0" smtClean="0"/>
            <a:t>Fan Power Out</a:t>
          </a:r>
          <a:endParaRPr lang="en-US" sz="1800" b="1" dirty="0"/>
        </a:p>
      </dgm:t>
    </dgm:pt>
    <dgm:pt modelId="{19FF1A74-6318-4727-8DC2-316E3B7A66CF}" type="parTrans" cxnId="{8F2702AF-7ABC-4F4B-8104-77FCE73E6902}">
      <dgm:prSet/>
      <dgm:spPr/>
      <dgm:t>
        <a:bodyPr/>
        <a:lstStyle/>
        <a:p>
          <a:endParaRPr lang="en-US"/>
        </a:p>
      </dgm:t>
    </dgm:pt>
    <dgm:pt modelId="{65C34BAD-A8E2-4A20-8F2A-B670DDB32A4F}" type="sibTrans" cxnId="{8F2702AF-7ABC-4F4B-8104-77FCE73E6902}">
      <dgm:prSet/>
      <dgm:spPr/>
      <dgm:t>
        <a:bodyPr/>
        <a:lstStyle/>
        <a:p>
          <a:endParaRPr lang="en-US"/>
        </a:p>
      </dgm:t>
    </dgm:pt>
    <dgm:pt modelId="{02BB4B34-9F92-49BF-8318-BC3B0D4DF76E}" type="pres">
      <dgm:prSet presAssocID="{28CB011C-C0FC-4C64-866E-8E046AAB6BEB}" presName="CompostProcess" presStyleCnt="0">
        <dgm:presLayoutVars>
          <dgm:dir/>
          <dgm:resizeHandles val="exact"/>
        </dgm:presLayoutVars>
      </dgm:prSet>
      <dgm:spPr/>
    </dgm:pt>
    <dgm:pt modelId="{39C131D9-682E-4F43-8879-EF64E176C987}" type="pres">
      <dgm:prSet presAssocID="{28CB011C-C0FC-4C64-866E-8E046AAB6BEB}" presName="arrow" presStyleLbl="bgShp" presStyleIdx="0" presStyleCnt="1" custScaleX="117647" custScaleY="100000" custLinFactNeighborX="1734" custLinFactNeighborY="1687"/>
      <dgm:spPr>
        <a:solidFill>
          <a:schemeClr val="accent1">
            <a:lumMod val="60000"/>
            <a:lumOff val="40000"/>
          </a:schemeClr>
        </a:solidFill>
        <a:ln>
          <a:solidFill>
            <a:schemeClr val="tx1"/>
          </a:solidFill>
        </a:ln>
      </dgm:spPr>
    </dgm:pt>
    <dgm:pt modelId="{58D2AB18-B082-4214-A382-60E5A30C02B5}" type="pres">
      <dgm:prSet presAssocID="{28CB011C-C0FC-4C64-866E-8E046AAB6BEB}" presName="linearProcess" presStyleCnt="0"/>
      <dgm:spPr/>
    </dgm:pt>
    <dgm:pt modelId="{EF0F0649-E125-4814-8D92-668463F99217}" type="pres">
      <dgm:prSet presAssocID="{E10AAB68-BB39-40D6-A178-35BB70905C7B}" presName="textNode" presStyleLbl="node1" presStyleIdx="0" presStyleCnt="6" custLinFactNeighborX="-67493" custLinFactNeighborY="2986">
        <dgm:presLayoutVars>
          <dgm:bulletEnabled val="1"/>
        </dgm:presLayoutVars>
      </dgm:prSet>
      <dgm:spPr/>
      <dgm:t>
        <a:bodyPr/>
        <a:lstStyle/>
        <a:p>
          <a:endParaRPr lang="en-US"/>
        </a:p>
      </dgm:t>
    </dgm:pt>
    <dgm:pt modelId="{D9F2276D-0503-4654-B7D2-2F534E0CAA2A}" type="pres">
      <dgm:prSet presAssocID="{A29100A4-936F-49A4-A5D3-B2AE147A6774}" presName="sibTrans" presStyleCnt="0"/>
      <dgm:spPr/>
    </dgm:pt>
    <dgm:pt modelId="{1097704D-25C9-4F24-B81A-D095DE444353}" type="pres">
      <dgm:prSet presAssocID="{64C132A3-86DC-48B3-8605-5FBFEF481100}" presName="textNode" presStyleLbl="node1" presStyleIdx="1" presStyleCnt="6" custScaleX="92521" custScaleY="95142" custLinFactNeighborX="-45534">
        <dgm:presLayoutVars>
          <dgm:bulletEnabled val="1"/>
        </dgm:presLayoutVars>
      </dgm:prSet>
      <dgm:spPr/>
      <dgm:t>
        <a:bodyPr/>
        <a:lstStyle/>
        <a:p>
          <a:endParaRPr lang="en-US"/>
        </a:p>
      </dgm:t>
    </dgm:pt>
    <dgm:pt modelId="{7DAF9071-A015-4B3A-8946-C487EE2C96C1}" type="pres">
      <dgm:prSet presAssocID="{52EC13E2-5504-4050-89BA-6340780FBC51}" presName="sibTrans" presStyleCnt="0"/>
      <dgm:spPr/>
    </dgm:pt>
    <dgm:pt modelId="{71EF053F-C28C-448D-924D-4D66FB79BCC2}" type="pres">
      <dgm:prSet presAssocID="{013388DC-7C69-4556-8C4E-8DDA81AB676F}" presName="textNode" presStyleLbl="node1" presStyleIdx="2" presStyleCnt="6" custScaleX="90462" custScaleY="86724" custLinFactNeighborX="-54697">
        <dgm:presLayoutVars>
          <dgm:bulletEnabled val="1"/>
        </dgm:presLayoutVars>
      </dgm:prSet>
      <dgm:spPr/>
      <dgm:t>
        <a:bodyPr/>
        <a:lstStyle/>
        <a:p>
          <a:endParaRPr lang="en-US"/>
        </a:p>
      </dgm:t>
    </dgm:pt>
    <dgm:pt modelId="{116D9196-3FE4-4FAA-8761-C5158AE70F38}" type="pres">
      <dgm:prSet presAssocID="{7DC52374-3C4F-4B21-A994-14DE2414C231}" presName="sibTrans" presStyleCnt="0"/>
      <dgm:spPr/>
    </dgm:pt>
    <dgm:pt modelId="{CBB7692C-0FCE-4D38-BA3A-F083EAEC020E}" type="pres">
      <dgm:prSet presAssocID="{96F6BCF9-532A-4D6F-8B3B-08B44809F76B}" presName="textNode" presStyleLbl="node1" presStyleIdx="3" presStyleCnt="6" custScaleX="91379" custScaleY="69888" custLinFactNeighborX="-51505">
        <dgm:presLayoutVars>
          <dgm:bulletEnabled val="1"/>
        </dgm:presLayoutVars>
      </dgm:prSet>
      <dgm:spPr/>
      <dgm:t>
        <a:bodyPr/>
        <a:lstStyle/>
        <a:p>
          <a:endParaRPr lang="en-US"/>
        </a:p>
      </dgm:t>
    </dgm:pt>
    <dgm:pt modelId="{F719A534-C457-4104-BD16-D0AD76363329}" type="pres">
      <dgm:prSet presAssocID="{FD452109-B946-44AD-B111-6B35833B0033}" presName="sibTrans" presStyleCnt="0"/>
      <dgm:spPr/>
    </dgm:pt>
    <dgm:pt modelId="{0ABB23DF-51B3-4A92-A304-837E373C3A42}" type="pres">
      <dgm:prSet presAssocID="{E568FEC4-2BE7-42FE-8BB2-D94B0214D361}" presName="textNode" presStyleLbl="node1" presStyleIdx="4" presStyleCnt="6" custScaleX="125364" custScaleY="61470" custLinFactNeighborX="-53816" custLinFactNeighborY="-1351">
        <dgm:presLayoutVars>
          <dgm:bulletEnabled val="1"/>
        </dgm:presLayoutVars>
      </dgm:prSet>
      <dgm:spPr/>
      <dgm:t>
        <a:bodyPr/>
        <a:lstStyle/>
        <a:p>
          <a:endParaRPr lang="en-US"/>
        </a:p>
      </dgm:t>
    </dgm:pt>
    <dgm:pt modelId="{45C716AC-BE10-4595-8B36-5EAE9F9B28B2}" type="pres">
      <dgm:prSet presAssocID="{5523EF78-6525-468D-9E46-1DAEE11F084B}" presName="sibTrans" presStyleCnt="0"/>
      <dgm:spPr/>
    </dgm:pt>
    <dgm:pt modelId="{9602F7B5-3E84-4662-95A9-991CE9EF0CAC}" type="pres">
      <dgm:prSet presAssocID="{E4C89E68-F838-41DB-B18A-BE4C232A3E48}" presName="textNode" presStyleLbl="node1" presStyleIdx="5" presStyleCnt="6" custScaleX="78404" custScaleY="53052" custLinFactNeighborX="-70048" custLinFactNeighborY="498">
        <dgm:presLayoutVars>
          <dgm:bulletEnabled val="1"/>
        </dgm:presLayoutVars>
      </dgm:prSet>
      <dgm:spPr/>
      <dgm:t>
        <a:bodyPr/>
        <a:lstStyle/>
        <a:p>
          <a:endParaRPr lang="en-US"/>
        </a:p>
      </dgm:t>
    </dgm:pt>
  </dgm:ptLst>
  <dgm:cxnLst>
    <dgm:cxn modelId="{A2B176B3-8019-487A-B762-6F66017EFFC5}" srcId="{28CB011C-C0FC-4C64-866E-8E046AAB6BEB}" destId="{96F6BCF9-532A-4D6F-8B3B-08B44809F76B}" srcOrd="3" destOrd="0" parTransId="{C998D0BA-2E9E-4025-9D4F-28BBA06CC27B}" sibTransId="{FD452109-B946-44AD-B111-6B35833B0033}"/>
    <dgm:cxn modelId="{8F2702AF-7ABC-4F4B-8104-77FCE73E6902}" srcId="{28CB011C-C0FC-4C64-866E-8E046AAB6BEB}" destId="{E4C89E68-F838-41DB-B18A-BE4C232A3E48}" srcOrd="5" destOrd="0" parTransId="{19FF1A74-6318-4727-8DC2-316E3B7A66CF}" sibTransId="{65C34BAD-A8E2-4A20-8F2A-B670DDB32A4F}"/>
    <dgm:cxn modelId="{A931330D-5017-440F-B357-15CD2DA7D4D2}" type="presOf" srcId="{013388DC-7C69-4556-8C4E-8DDA81AB676F}" destId="{71EF053F-C28C-448D-924D-4D66FB79BCC2}" srcOrd="0" destOrd="0" presId="urn:microsoft.com/office/officeart/2005/8/layout/hProcess9"/>
    <dgm:cxn modelId="{E83ED262-0F28-4046-8D88-662A06302344}" type="presOf" srcId="{E4C89E68-F838-41DB-B18A-BE4C232A3E48}" destId="{9602F7B5-3E84-4662-95A9-991CE9EF0CAC}" srcOrd="0" destOrd="0" presId="urn:microsoft.com/office/officeart/2005/8/layout/hProcess9"/>
    <dgm:cxn modelId="{A1630BC0-6838-473A-A711-7B92357D0AAF}" type="presOf" srcId="{28CB011C-C0FC-4C64-866E-8E046AAB6BEB}" destId="{02BB4B34-9F92-49BF-8318-BC3B0D4DF76E}" srcOrd="0" destOrd="0" presId="urn:microsoft.com/office/officeart/2005/8/layout/hProcess9"/>
    <dgm:cxn modelId="{993D3C7F-D909-4874-95D1-E7EC64318393}" srcId="{28CB011C-C0FC-4C64-866E-8E046AAB6BEB}" destId="{013388DC-7C69-4556-8C4E-8DDA81AB676F}" srcOrd="2" destOrd="0" parTransId="{EB158CC3-75FC-4B9C-9524-3FB4F6480E36}" sibTransId="{7DC52374-3C4F-4B21-A994-14DE2414C231}"/>
    <dgm:cxn modelId="{60DE93E9-F377-4B66-A509-F59DD0BE0152}" srcId="{28CB011C-C0FC-4C64-866E-8E046AAB6BEB}" destId="{E568FEC4-2BE7-42FE-8BB2-D94B0214D361}" srcOrd="4" destOrd="0" parTransId="{0DE028AD-149F-4966-9944-43DBBD7231E1}" sibTransId="{5523EF78-6525-468D-9E46-1DAEE11F084B}"/>
    <dgm:cxn modelId="{6A848CBA-DE10-4DD3-8078-D24751C8C1EC}" srcId="{28CB011C-C0FC-4C64-866E-8E046AAB6BEB}" destId="{E10AAB68-BB39-40D6-A178-35BB70905C7B}" srcOrd="0" destOrd="0" parTransId="{09383E47-F4B7-4DD8-9F62-D7221C6ABCBB}" sibTransId="{A29100A4-936F-49A4-A5D3-B2AE147A6774}"/>
    <dgm:cxn modelId="{8F452F52-EF7C-4CEF-B0EC-A0DDE38DCA67}" type="presOf" srcId="{96F6BCF9-532A-4D6F-8B3B-08B44809F76B}" destId="{CBB7692C-0FCE-4D38-BA3A-F083EAEC020E}" srcOrd="0" destOrd="0" presId="urn:microsoft.com/office/officeart/2005/8/layout/hProcess9"/>
    <dgm:cxn modelId="{D32F2257-4CBA-430F-A8A3-2BBB6B9BE592}" type="presOf" srcId="{64C132A3-86DC-48B3-8605-5FBFEF481100}" destId="{1097704D-25C9-4F24-B81A-D095DE444353}" srcOrd="0" destOrd="0" presId="urn:microsoft.com/office/officeart/2005/8/layout/hProcess9"/>
    <dgm:cxn modelId="{729DA19F-9E58-4F26-9F5D-C6AE1883F9E0}" type="presOf" srcId="{E568FEC4-2BE7-42FE-8BB2-D94B0214D361}" destId="{0ABB23DF-51B3-4A92-A304-837E373C3A42}" srcOrd="0" destOrd="0" presId="urn:microsoft.com/office/officeart/2005/8/layout/hProcess9"/>
    <dgm:cxn modelId="{C646CBC0-9EA3-494D-A672-454B52356035}" type="presOf" srcId="{E10AAB68-BB39-40D6-A178-35BB70905C7B}" destId="{EF0F0649-E125-4814-8D92-668463F99217}" srcOrd="0" destOrd="0" presId="urn:microsoft.com/office/officeart/2005/8/layout/hProcess9"/>
    <dgm:cxn modelId="{FE47B75A-1395-43FF-85C3-5C923EFD97CE}" srcId="{28CB011C-C0FC-4C64-866E-8E046AAB6BEB}" destId="{64C132A3-86DC-48B3-8605-5FBFEF481100}" srcOrd="1" destOrd="0" parTransId="{9B637C63-58AE-4BF2-8A45-C2276A34DBF3}" sibTransId="{52EC13E2-5504-4050-89BA-6340780FBC51}"/>
    <dgm:cxn modelId="{90130DD8-105D-4B80-BF70-F072F17CD168}" type="presParOf" srcId="{02BB4B34-9F92-49BF-8318-BC3B0D4DF76E}" destId="{39C131D9-682E-4F43-8879-EF64E176C987}" srcOrd="0" destOrd="0" presId="urn:microsoft.com/office/officeart/2005/8/layout/hProcess9"/>
    <dgm:cxn modelId="{3789B03F-2EEF-48DD-9F85-8B33A0F4CC10}" type="presParOf" srcId="{02BB4B34-9F92-49BF-8318-BC3B0D4DF76E}" destId="{58D2AB18-B082-4214-A382-60E5A30C02B5}" srcOrd="1" destOrd="0" presId="urn:microsoft.com/office/officeart/2005/8/layout/hProcess9"/>
    <dgm:cxn modelId="{4AE2EE92-A9F2-4DC2-A426-3F34694651AF}" type="presParOf" srcId="{58D2AB18-B082-4214-A382-60E5A30C02B5}" destId="{EF0F0649-E125-4814-8D92-668463F99217}" srcOrd="0" destOrd="0" presId="urn:microsoft.com/office/officeart/2005/8/layout/hProcess9"/>
    <dgm:cxn modelId="{A12DB755-9C63-4C5C-905E-950E5DCAF923}" type="presParOf" srcId="{58D2AB18-B082-4214-A382-60E5A30C02B5}" destId="{D9F2276D-0503-4654-B7D2-2F534E0CAA2A}" srcOrd="1" destOrd="0" presId="urn:microsoft.com/office/officeart/2005/8/layout/hProcess9"/>
    <dgm:cxn modelId="{32A58D72-8A0A-4C77-807C-380FBBEBD249}" type="presParOf" srcId="{58D2AB18-B082-4214-A382-60E5A30C02B5}" destId="{1097704D-25C9-4F24-B81A-D095DE444353}" srcOrd="2" destOrd="0" presId="urn:microsoft.com/office/officeart/2005/8/layout/hProcess9"/>
    <dgm:cxn modelId="{AF2BF419-58CF-4134-8EB3-C30FDC4FEE4F}" type="presParOf" srcId="{58D2AB18-B082-4214-A382-60E5A30C02B5}" destId="{7DAF9071-A015-4B3A-8946-C487EE2C96C1}" srcOrd="3" destOrd="0" presId="urn:microsoft.com/office/officeart/2005/8/layout/hProcess9"/>
    <dgm:cxn modelId="{37EC871C-ED5D-4918-9754-EFDFDAD9F026}" type="presParOf" srcId="{58D2AB18-B082-4214-A382-60E5A30C02B5}" destId="{71EF053F-C28C-448D-924D-4D66FB79BCC2}" srcOrd="4" destOrd="0" presId="urn:microsoft.com/office/officeart/2005/8/layout/hProcess9"/>
    <dgm:cxn modelId="{D7A1C412-D81B-4851-B4AE-1E7768A4BE14}" type="presParOf" srcId="{58D2AB18-B082-4214-A382-60E5A30C02B5}" destId="{116D9196-3FE4-4FAA-8761-C5158AE70F38}" srcOrd="5" destOrd="0" presId="urn:microsoft.com/office/officeart/2005/8/layout/hProcess9"/>
    <dgm:cxn modelId="{84999713-CB73-4A88-8DC6-2C6B25376F82}" type="presParOf" srcId="{58D2AB18-B082-4214-A382-60E5A30C02B5}" destId="{CBB7692C-0FCE-4D38-BA3A-F083EAEC020E}" srcOrd="6" destOrd="0" presId="urn:microsoft.com/office/officeart/2005/8/layout/hProcess9"/>
    <dgm:cxn modelId="{82F76501-1A4D-47EB-AED9-E58375B053E3}" type="presParOf" srcId="{58D2AB18-B082-4214-A382-60E5A30C02B5}" destId="{F719A534-C457-4104-BD16-D0AD76363329}" srcOrd="7" destOrd="0" presId="urn:microsoft.com/office/officeart/2005/8/layout/hProcess9"/>
    <dgm:cxn modelId="{9B346F1A-E57D-4E6F-847A-6F001FD0A80C}" type="presParOf" srcId="{58D2AB18-B082-4214-A382-60E5A30C02B5}" destId="{0ABB23DF-51B3-4A92-A304-837E373C3A42}" srcOrd="8" destOrd="0" presId="urn:microsoft.com/office/officeart/2005/8/layout/hProcess9"/>
    <dgm:cxn modelId="{0C89C20C-C077-470E-A21D-FA06866646F1}" type="presParOf" srcId="{58D2AB18-B082-4214-A382-60E5A30C02B5}" destId="{45C716AC-BE10-4595-8B36-5EAE9F9B28B2}" srcOrd="9" destOrd="0" presId="urn:microsoft.com/office/officeart/2005/8/layout/hProcess9"/>
    <dgm:cxn modelId="{F9279A42-2F98-4B2E-BC83-9909134231AC}" type="presParOf" srcId="{58D2AB18-B082-4214-A382-60E5A30C02B5}" destId="{9602F7B5-3E84-4662-95A9-991CE9EF0CAC}"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131D9-682E-4F43-8879-EF64E176C987}">
      <dsp:nvSpPr>
        <dsp:cNvPr id="0" name=""/>
        <dsp:cNvSpPr/>
      </dsp:nvSpPr>
      <dsp:spPr>
        <a:xfrm>
          <a:off x="4" y="0"/>
          <a:ext cx="8534395" cy="3239345"/>
        </a:xfrm>
        <a:prstGeom prst="rightArrow">
          <a:avLst/>
        </a:prstGeom>
        <a:solidFill>
          <a:schemeClr val="accent1">
            <a:lumMod val="60000"/>
            <a:lumOff val="40000"/>
          </a:schemeClr>
        </a:solidFill>
        <a:ln>
          <a:solidFill>
            <a:schemeClr val="tx1"/>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F0F0649-E125-4814-8D92-668463F99217}">
      <dsp:nvSpPr>
        <dsp:cNvPr id="0" name=""/>
        <dsp:cNvSpPr/>
      </dsp:nvSpPr>
      <dsp:spPr>
        <a:xfrm>
          <a:off x="0" y="1010494"/>
          <a:ext cx="1304333" cy="1295738"/>
        </a:xfrm>
        <a:prstGeom prst="roundRect">
          <a:avLst/>
        </a:prstGeom>
        <a:solidFill>
          <a:srgbClr val="005A9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t>Electrical Power       In</a:t>
          </a:r>
          <a:endParaRPr lang="en-US" sz="1800" b="1" kern="1200" dirty="0"/>
        </a:p>
      </dsp:txBody>
      <dsp:txXfrm>
        <a:off x="63253" y="1073747"/>
        <a:ext cx="1177827" cy="1169232"/>
      </dsp:txXfrm>
    </dsp:sp>
    <dsp:sp modelId="{1097704D-25C9-4F24-B81A-D095DE444353}">
      <dsp:nvSpPr>
        <dsp:cNvPr id="0" name=""/>
        <dsp:cNvSpPr/>
      </dsp:nvSpPr>
      <dsp:spPr>
        <a:xfrm>
          <a:off x="1412737" y="1003277"/>
          <a:ext cx="1206782" cy="1232791"/>
        </a:xfrm>
        <a:prstGeom prst="roundRect">
          <a:avLst/>
        </a:prstGeom>
        <a:solidFill>
          <a:srgbClr val="005A9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Motor Loss    (10%)</a:t>
          </a:r>
          <a:endParaRPr lang="en-US" sz="1800" b="1" kern="1200" dirty="0"/>
        </a:p>
      </dsp:txBody>
      <dsp:txXfrm>
        <a:off x="1471647" y="1062187"/>
        <a:ext cx="1088962" cy="1114971"/>
      </dsp:txXfrm>
    </dsp:sp>
    <dsp:sp modelId="{71EF053F-C28C-448D-924D-4D66FB79BCC2}">
      <dsp:nvSpPr>
        <dsp:cNvPr id="0" name=""/>
        <dsp:cNvSpPr/>
      </dsp:nvSpPr>
      <dsp:spPr>
        <a:xfrm>
          <a:off x="2799965" y="1057814"/>
          <a:ext cx="1179926" cy="1123716"/>
        </a:xfrm>
        <a:prstGeom prst="roundRect">
          <a:avLst/>
        </a:prstGeom>
        <a:solidFill>
          <a:srgbClr val="005A9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Drive      Loss         (3% -10%)</a:t>
          </a:r>
          <a:endParaRPr lang="en-US" sz="1800" b="1" kern="1200" dirty="0"/>
        </a:p>
      </dsp:txBody>
      <dsp:txXfrm>
        <a:off x="2854820" y="1112669"/>
        <a:ext cx="1070216" cy="1014006"/>
      </dsp:txXfrm>
    </dsp:sp>
    <dsp:sp modelId="{CBB7692C-0FCE-4D38-BA3A-F083EAEC020E}">
      <dsp:nvSpPr>
        <dsp:cNvPr id="0" name=""/>
        <dsp:cNvSpPr/>
      </dsp:nvSpPr>
      <dsp:spPr>
        <a:xfrm>
          <a:off x="4184880" y="1166890"/>
          <a:ext cx="1191887" cy="905565"/>
        </a:xfrm>
        <a:prstGeom prst="roundRect">
          <a:avLst/>
        </a:prstGeom>
        <a:solidFill>
          <a:srgbClr val="005A9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Bearing Loss  (3%)</a:t>
          </a:r>
        </a:p>
        <a:p>
          <a:pPr lvl="0" algn="ctr" defTabSz="800100">
            <a:lnSpc>
              <a:spcPct val="90000"/>
            </a:lnSpc>
            <a:spcBef>
              <a:spcPct val="0"/>
            </a:spcBef>
            <a:spcAft>
              <a:spcPct val="35000"/>
            </a:spcAft>
          </a:pPr>
          <a:endParaRPr lang="en-US" sz="1200" b="1" kern="1200" dirty="0"/>
        </a:p>
      </dsp:txBody>
      <dsp:txXfrm>
        <a:off x="4229086" y="1211096"/>
        <a:ext cx="1103475" cy="817153"/>
      </dsp:txXfrm>
    </dsp:sp>
    <dsp:sp modelId="{0ABB23DF-51B3-4A92-A304-837E373C3A42}">
      <dsp:nvSpPr>
        <dsp:cNvPr id="0" name=""/>
        <dsp:cNvSpPr/>
      </dsp:nvSpPr>
      <dsp:spPr>
        <a:xfrm>
          <a:off x="5570825" y="1203922"/>
          <a:ext cx="1635165" cy="796490"/>
        </a:xfrm>
        <a:prstGeom prst="roundRect">
          <a:avLst/>
        </a:prstGeom>
        <a:solidFill>
          <a:srgbClr val="005A9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Aerodynamic Loss             (10% to 20%)</a:t>
          </a:r>
          <a:endParaRPr lang="en-US" sz="1800" b="1" kern="1200" dirty="0"/>
        </a:p>
      </dsp:txBody>
      <dsp:txXfrm>
        <a:off x="5609706" y="1242803"/>
        <a:ext cx="1557403" cy="718728"/>
      </dsp:txXfrm>
    </dsp:sp>
    <dsp:sp modelId="{9602F7B5-3E84-4662-95A9-991CE9EF0CAC}">
      <dsp:nvSpPr>
        <dsp:cNvPr id="0" name=""/>
        <dsp:cNvSpPr/>
      </dsp:nvSpPr>
      <dsp:spPr>
        <a:xfrm>
          <a:off x="7372393" y="1282418"/>
          <a:ext cx="1022649" cy="687415"/>
        </a:xfrm>
        <a:prstGeom prst="roundRect">
          <a:avLst/>
        </a:prstGeom>
        <a:solidFill>
          <a:srgbClr val="005A9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Fan Power Out</a:t>
          </a:r>
          <a:endParaRPr lang="en-US" sz="1800" b="1" kern="1200" dirty="0"/>
        </a:p>
      </dsp:txBody>
      <dsp:txXfrm>
        <a:off x="7405950" y="1315975"/>
        <a:ext cx="955535" cy="6203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0.81958</cdr:x>
      <cdr:y>0.56642</cdr:y>
    </cdr:from>
    <cdr:to>
      <cdr:x>0.90308</cdr:x>
      <cdr:y>0.61779</cdr:y>
    </cdr:to>
    <cdr:sp macro="" textlink="">
      <cdr:nvSpPr>
        <cdr:cNvPr id="28673" name="Text Box 1"/>
        <cdr:cNvSpPr txBox="1">
          <a:spLocks xmlns:a="http://schemas.openxmlformats.org/drawingml/2006/main" noChangeArrowheads="1"/>
        </cdr:cNvSpPr>
      </cdr:nvSpPr>
      <cdr:spPr bwMode="auto">
        <a:xfrm xmlns:a="http://schemas.openxmlformats.org/drawingml/2006/main">
          <a:off x="7035053" y="2480190"/>
          <a:ext cx="716740" cy="22490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b="1" i="0" u="none" strike="noStrike" baseline="0" dirty="0">
              <a:solidFill>
                <a:srgbClr val="000000"/>
              </a:solidFill>
              <a:latin typeface="Arial"/>
              <a:cs typeface="Arial"/>
            </a:rPr>
            <a:t>FEG 53</a:t>
          </a:r>
          <a:endParaRPr lang="en-US" dirty="0"/>
        </a:p>
      </cdr:txBody>
    </cdr:sp>
  </cdr:relSizeAnchor>
  <cdr:relSizeAnchor xmlns:cdr="http://schemas.openxmlformats.org/drawingml/2006/chartDrawing">
    <cdr:from>
      <cdr:x>0.81958</cdr:x>
      <cdr:y>0.53077</cdr:y>
    </cdr:from>
    <cdr:to>
      <cdr:x>0.90308</cdr:x>
      <cdr:y>0.58298</cdr:y>
    </cdr:to>
    <cdr:sp macro="" textlink="">
      <cdr:nvSpPr>
        <cdr:cNvPr id="28674" name="Text Box 2"/>
        <cdr:cNvSpPr txBox="1">
          <a:spLocks xmlns:a="http://schemas.openxmlformats.org/drawingml/2006/main" noChangeArrowheads="1"/>
        </cdr:cNvSpPr>
      </cdr:nvSpPr>
      <cdr:spPr bwMode="auto">
        <a:xfrm xmlns:a="http://schemas.openxmlformats.org/drawingml/2006/main">
          <a:off x="7035053" y="2324099"/>
          <a:ext cx="716740"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b="1" i="0" u="none" strike="noStrike" baseline="0" dirty="0">
              <a:solidFill>
                <a:srgbClr val="000000"/>
              </a:solidFill>
              <a:latin typeface="Arial"/>
              <a:cs typeface="Arial"/>
            </a:rPr>
            <a:t>FEG 56</a:t>
          </a:r>
          <a:endParaRPr lang="en-US" dirty="0"/>
        </a:p>
      </cdr:txBody>
    </cdr:sp>
  </cdr:relSizeAnchor>
  <cdr:relSizeAnchor xmlns:cdr="http://schemas.openxmlformats.org/drawingml/2006/chartDrawing">
    <cdr:from>
      <cdr:x>0.81958</cdr:x>
      <cdr:y>0.49286</cdr:y>
    </cdr:from>
    <cdr:to>
      <cdr:x>0.90283</cdr:x>
      <cdr:y>0.54818</cdr:y>
    </cdr:to>
    <cdr:sp macro="" textlink="">
      <cdr:nvSpPr>
        <cdr:cNvPr id="28675" name="Text Box 3"/>
        <cdr:cNvSpPr txBox="1">
          <a:spLocks xmlns:a="http://schemas.openxmlformats.org/drawingml/2006/main" noChangeArrowheads="1"/>
        </cdr:cNvSpPr>
      </cdr:nvSpPr>
      <cdr:spPr bwMode="auto">
        <a:xfrm xmlns:a="http://schemas.openxmlformats.org/drawingml/2006/main">
          <a:off x="7035053" y="2158079"/>
          <a:ext cx="714594" cy="24221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b="1" i="0" u="none" strike="noStrike" baseline="0" dirty="0">
              <a:solidFill>
                <a:srgbClr val="000000"/>
              </a:solidFill>
              <a:latin typeface="Arial"/>
              <a:cs typeface="Arial"/>
            </a:rPr>
            <a:t>FEG</a:t>
          </a:r>
          <a:r>
            <a:rPr lang="en-US" sz="1200" b="1" i="0" u="none" strike="noStrike" baseline="0" dirty="0">
              <a:solidFill>
                <a:srgbClr val="000000"/>
              </a:solidFill>
              <a:latin typeface="Arial"/>
              <a:cs typeface="Arial"/>
            </a:rPr>
            <a:t> </a:t>
          </a:r>
          <a:r>
            <a:rPr lang="en-US" b="1" i="0" u="none" strike="noStrike" baseline="0" dirty="0">
              <a:solidFill>
                <a:srgbClr val="000000"/>
              </a:solidFill>
              <a:latin typeface="Arial"/>
              <a:cs typeface="Arial"/>
            </a:rPr>
            <a:t>60</a:t>
          </a:r>
          <a:endParaRPr lang="en-US" dirty="0"/>
        </a:p>
      </cdr:txBody>
    </cdr:sp>
  </cdr:relSizeAnchor>
  <cdr:relSizeAnchor xmlns:cdr="http://schemas.openxmlformats.org/drawingml/2006/chartDrawing">
    <cdr:from>
      <cdr:x>0.81958</cdr:x>
      <cdr:y>0.45467</cdr:y>
    </cdr:from>
    <cdr:to>
      <cdr:x>0.90308</cdr:x>
      <cdr:y>0.50848</cdr:y>
    </cdr:to>
    <cdr:sp macro="" textlink="">
      <cdr:nvSpPr>
        <cdr:cNvPr id="28676" name="Text Box 4"/>
        <cdr:cNvSpPr txBox="1">
          <a:spLocks xmlns:a="http://schemas.openxmlformats.org/drawingml/2006/main" noChangeArrowheads="1"/>
        </cdr:cNvSpPr>
      </cdr:nvSpPr>
      <cdr:spPr bwMode="auto">
        <a:xfrm xmlns:a="http://schemas.openxmlformats.org/drawingml/2006/main">
          <a:off x="7035053" y="1990861"/>
          <a:ext cx="716740" cy="23563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000" b="1" i="0" u="none" strike="noStrike" baseline="0" dirty="0">
              <a:solidFill>
                <a:srgbClr val="000000"/>
              </a:solidFill>
              <a:latin typeface="Arial"/>
              <a:cs typeface="Arial"/>
            </a:rPr>
            <a:t>FEG 63</a:t>
          </a:r>
          <a:endParaRPr lang="en-US" sz="1000" dirty="0"/>
        </a:p>
      </cdr:txBody>
    </cdr:sp>
  </cdr:relSizeAnchor>
  <cdr:relSizeAnchor xmlns:cdr="http://schemas.openxmlformats.org/drawingml/2006/chartDrawing">
    <cdr:from>
      <cdr:x>0.81958</cdr:x>
      <cdr:y>0.41908</cdr:y>
    </cdr:from>
    <cdr:to>
      <cdr:x>0.90308</cdr:x>
      <cdr:y>0.46631</cdr:y>
    </cdr:to>
    <cdr:sp macro="" textlink="">
      <cdr:nvSpPr>
        <cdr:cNvPr id="28677" name="Text Box 5"/>
        <cdr:cNvSpPr txBox="1">
          <a:spLocks xmlns:a="http://schemas.openxmlformats.org/drawingml/2006/main" noChangeArrowheads="1"/>
        </cdr:cNvSpPr>
      </cdr:nvSpPr>
      <cdr:spPr bwMode="auto">
        <a:xfrm xmlns:a="http://schemas.openxmlformats.org/drawingml/2006/main">
          <a:off x="7035053" y="1835039"/>
          <a:ext cx="716740" cy="20679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000" b="1" i="0" u="none" strike="noStrike" baseline="0" dirty="0">
              <a:solidFill>
                <a:srgbClr val="000000"/>
              </a:solidFill>
              <a:latin typeface="Arial"/>
              <a:cs typeface="Arial"/>
            </a:rPr>
            <a:t>FEG 67</a:t>
          </a:r>
          <a:endParaRPr lang="en-US" sz="1000" dirty="0"/>
        </a:p>
      </cdr:txBody>
    </cdr:sp>
  </cdr:relSizeAnchor>
  <cdr:relSizeAnchor xmlns:cdr="http://schemas.openxmlformats.org/drawingml/2006/chartDrawing">
    <cdr:from>
      <cdr:x>0.81958</cdr:x>
      <cdr:y>0.37111</cdr:y>
    </cdr:from>
    <cdr:to>
      <cdr:x>0.90308</cdr:x>
      <cdr:y>0.42414</cdr:y>
    </cdr:to>
    <cdr:sp macro="" textlink="">
      <cdr:nvSpPr>
        <cdr:cNvPr id="28678" name="Text Box 6"/>
        <cdr:cNvSpPr txBox="1">
          <a:spLocks xmlns:a="http://schemas.openxmlformats.org/drawingml/2006/main" noChangeArrowheads="1"/>
        </cdr:cNvSpPr>
      </cdr:nvSpPr>
      <cdr:spPr bwMode="auto">
        <a:xfrm xmlns:a="http://schemas.openxmlformats.org/drawingml/2006/main">
          <a:off x="7035053" y="1624993"/>
          <a:ext cx="716740" cy="23217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000" b="1" i="0" u="none" strike="noStrike" baseline="0" dirty="0">
              <a:solidFill>
                <a:srgbClr val="000000"/>
              </a:solidFill>
              <a:latin typeface="Arial"/>
              <a:cs typeface="Arial"/>
            </a:rPr>
            <a:t>FEG 71</a:t>
          </a:r>
          <a:endParaRPr lang="en-US" sz="1000" dirty="0"/>
        </a:p>
      </cdr:txBody>
    </cdr:sp>
  </cdr:relSizeAnchor>
  <cdr:relSizeAnchor xmlns:cdr="http://schemas.openxmlformats.org/drawingml/2006/chartDrawing">
    <cdr:from>
      <cdr:x>0.81958</cdr:x>
      <cdr:y>0.33286</cdr:y>
    </cdr:from>
    <cdr:to>
      <cdr:x>0.90283</cdr:x>
      <cdr:y>0.37111</cdr:y>
    </cdr:to>
    <cdr:sp macro="" textlink="">
      <cdr:nvSpPr>
        <cdr:cNvPr id="28679" name="Text Box 7"/>
        <cdr:cNvSpPr txBox="1">
          <a:spLocks xmlns:a="http://schemas.openxmlformats.org/drawingml/2006/main" noChangeArrowheads="1"/>
        </cdr:cNvSpPr>
      </cdr:nvSpPr>
      <cdr:spPr bwMode="auto">
        <a:xfrm xmlns:a="http://schemas.openxmlformats.org/drawingml/2006/main">
          <a:off x="7035053" y="1457503"/>
          <a:ext cx="714594" cy="1674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000" b="1" i="0" u="none" strike="noStrike" baseline="0" dirty="0">
              <a:solidFill>
                <a:srgbClr val="000000"/>
              </a:solidFill>
              <a:latin typeface="Arial"/>
              <a:cs typeface="Arial"/>
            </a:rPr>
            <a:t>FEG 75</a:t>
          </a:r>
          <a:endParaRPr lang="en-US" sz="1000" dirty="0"/>
        </a:p>
      </cdr:txBody>
    </cdr:sp>
  </cdr:relSizeAnchor>
  <cdr:relSizeAnchor xmlns:cdr="http://schemas.openxmlformats.org/drawingml/2006/chartDrawing">
    <cdr:from>
      <cdr:x>0.81958</cdr:x>
      <cdr:y>0.28171</cdr:y>
    </cdr:from>
    <cdr:to>
      <cdr:x>0.90308</cdr:x>
      <cdr:y>0.33495</cdr:y>
    </cdr:to>
    <cdr:sp macro="" textlink="">
      <cdr:nvSpPr>
        <cdr:cNvPr id="28680" name="Text Box 8"/>
        <cdr:cNvSpPr txBox="1">
          <a:spLocks xmlns:a="http://schemas.openxmlformats.org/drawingml/2006/main" noChangeArrowheads="1"/>
        </cdr:cNvSpPr>
      </cdr:nvSpPr>
      <cdr:spPr bwMode="auto">
        <a:xfrm xmlns:a="http://schemas.openxmlformats.org/drawingml/2006/main">
          <a:off x="7035053" y="1233511"/>
          <a:ext cx="716740" cy="2331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000" b="1" i="0" u="none" strike="noStrike" baseline="0" dirty="0">
              <a:solidFill>
                <a:srgbClr val="000000"/>
              </a:solidFill>
              <a:latin typeface="Arial"/>
              <a:cs typeface="Arial"/>
            </a:rPr>
            <a:t>FEG 80</a:t>
          </a:r>
          <a:endParaRPr lang="en-US" sz="1000" dirty="0"/>
        </a:p>
      </cdr:txBody>
    </cdr:sp>
  </cdr:relSizeAnchor>
  <cdr:relSizeAnchor xmlns:cdr="http://schemas.openxmlformats.org/drawingml/2006/chartDrawing">
    <cdr:from>
      <cdr:x>0.81958</cdr:x>
      <cdr:y>0.22619</cdr:y>
    </cdr:from>
    <cdr:to>
      <cdr:x>0.90308</cdr:x>
      <cdr:y>0.27173</cdr:y>
    </cdr:to>
    <cdr:sp macro="" textlink="">
      <cdr:nvSpPr>
        <cdr:cNvPr id="28681" name="Text Box 9"/>
        <cdr:cNvSpPr txBox="1">
          <a:spLocks xmlns:a="http://schemas.openxmlformats.org/drawingml/2006/main" noChangeArrowheads="1"/>
        </cdr:cNvSpPr>
      </cdr:nvSpPr>
      <cdr:spPr bwMode="auto">
        <a:xfrm xmlns:a="http://schemas.openxmlformats.org/drawingml/2006/main">
          <a:off x="7035053" y="990422"/>
          <a:ext cx="716740" cy="1993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000" b="1" i="0" u="none" strike="noStrike" baseline="0" dirty="0">
              <a:solidFill>
                <a:srgbClr val="000000"/>
              </a:solidFill>
              <a:latin typeface="Arial"/>
              <a:cs typeface="Arial"/>
            </a:rPr>
            <a:t>FEG 85</a:t>
          </a:r>
          <a:endParaRPr lang="en-US" sz="1000" dirty="0"/>
        </a:p>
      </cdr:txBody>
    </cdr:sp>
  </cdr:relSizeAnchor>
  <cdr:relSizeAnchor xmlns:cdr="http://schemas.openxmlformats.org/drawingml/2006/chartDrawing">
    <cdr:from>
      <cdr:x>0.81958</cdr:x>
      <cdr:y>0.17751</cdr:y>
    </cdr:from>
    <cdr:to>
      <cdr:x>0.90308</cdr:x>
      <cdr:y>0.23493</cdr:y>
    </cdr:to>
    <cdr:sp macro="" textlink="">
      <cdr:nvSpPr>
        <cdr:cNvPr id="28682" name="Text Box 10"/>
        <cdr:cNvSpPr txBox="1">
          <a:spLocks xmlns:a="http://schemas.openxmlformats.org/drawingml/2006/main" noChangeArrowheads="1"/>
        </cdr:cNvSpPr>
      </cdr:nvSpPr>
      <cdr:spPr bwMode="auto">
        <a:xfrm xmlns:a="http://schemas.openxmlformats.org/drawingml/2006/main">
          <a:off x="7035053" y="777261"/>
          <a:ext cx="716740" cy="2514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000" b="1" i="0" u="none" strike="noStrike" baseline="0" dirty="0">
              <a:solidFill>
                <a:srgbClr val="000000"/>
              </a:solidFill>
              <a:latin typeface="Arial"/>
              <a:cs typeface="Arial"/>
            </a:rPr>
            <a:t>FEG 90</a:t>
          </a:r>
          <a:endParaRPr lang="en-US" sz="1000" dirty="0"/>
        </a:p>
      </cdr:txBody>
    </cdr:sp>
  </cdr:relSizeAnchor>
  <cdr:relSizeAnchor xmlns:cdr="http://schemas.openxmlformats.org/drawingml/2006/chartDrawing">
    <cdr:from>
      <cdr:x>0.81958</cdr:x>
      <cdr:y>0.59952</cdr:y>
    </cdr:from>
    <cdr:to>
      <cdr:x>0.90208</cdr:x>
      <cdr:y>0.63519</cdr:y>
    </cdr:to>
    <cdr:sp macro="" textlink="">
      <cdr:nvSpPr>
        <cdr:cNvPr id="28683" name="Text Box 11"/>
        <cdr:cNvSpPr txBox="1">
          <a:spLocks xmlns:a="http://schemas.openxmlformats.org/drawingml/2006/main" noChangeArrowheads="1"/>
        </cdr:cNvSpPr>
      </cdr:nvSpPr>
      <cdr:spPr bwMode="auto">
        <a:xfrm xmlns:a="http://schemas.openxmlformats.org/drawingml/2006/main">
          <a:off x="7035053" y="2625096"/>
          <a:ext cx="708155" cy="15620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b="1" i="0" u="none" strike="noStrike" baseline="0" dirty="0">
              <a:solidFill>
                <a:srgbClr val="000000"/>
              </a:solidFill>
              <a:latin typeface="Arial"/>
              <a:cs typeface="Arial"/>
            </a:rPr>
            <a:t>FEG 50</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8CC8C1D-A8D4-4EA4-AB39-61D06881756D}" type="datetimeFigureOut">
              <a:rPr lang="en-US"/>
              <a:pPr>
                <a:defRPr/>
              </a:pPr>
              <a:t>4/5/2017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F7EF108-F064-4AE0-92AC-CC76F909F821}" type="slidenum">
              <a:rPr lang="en-US" altLang="en-US"/>
              <a:pPr/>
              <a:t>‹#›</a:t>
            </a:fld>
            <a:endParaRPr lang="en-US" altLang="en-US"/>
          </a:p>
        </p:txBody>
      </p:sp>
    </p:spTree>
    <p:extLst>
      <p:ext uri="{BB962C8B-B14F-4D97-AF65-F5344CB8AC3E}">
        <p14:creationId xmlns:p14="http://schemas.microsoft.com/office/powerpoint/2010/main" val="964498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83A0710-1E26-4ECD-863C-5993F9C8CF2D}" type="datetimeFigureOut">
              <a:rPr lang="en-US"/>
              <a:pPr>
                <a:defRPr/>
              </a:pPr>
              <a:t>4/5/2017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9F29C63-92EB-440E-AE79-E414BEECF54B}" type="slidenum">
              <a:rPr lang="en-US" altLang="en-US"/>
              <a:pPr/>
              <a:t>‹#›</a:t>
            </a:fld>
            <a:endParaRPr lang="en-US" altLang="en-US"/>
          </a:p>
        </p:txBody>
      </p:sp>
    </p:spTree>
    <p:extLst>
      <p:ext uri="{BB962C8B-B14F-4D97-AF65-F5344CB8AC3E}">
        <p14:creationId xmlns:p14="http://schemas.microsoft.com/office/powerpoint/2010/main" val="175951613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2C910-F073-4CBB-88C1-7EA76068F39C}" type="slidenum">
              <a:rPr lang="en-US" smtClean="0"/>
              <a:t>1</a:t>
            </a:fld>
            <a:endParaRPr lang="en-US"/>
          </a:p>
        </p:txBody>
      </p:sp>
    </p:spTree>
    <p:extLst>
      <p:ext uri="{BB962C8B-B14F-4D97-AF65-F5344CB8AC3E}">
        <p14:creationId xmlns:p14="http://schemas.microsoft.com/office/powerpoint/2010/main" val="4144526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F0AE0-1D0C-47D5-BCF5-4D0EAAF5EFEC}" type="slidenum">
              <a:rPr lang="en-US"/>
              <a:pPr/>
              <a:t>14</a:t>
            </a:fld>
            <a:endParaRPr lang="en-US"/>
          </a:p>
        </p:txBody>
      </p:sp>
      <p:sp>
        <p:nvSpPr>
          <p:cNvPr id="19458" name="Rectangle 2"/>
          <p:cNvSpPr>
            <a:spLocks noGrp="1" noRot="1" noChangeAspect="1" noChangeArrowheads="1" noTextEdit="1"/>
          </p:cNvSpPr>
          <p:nvPr>
            <p:ph type="sldImg"/>
          </p:nvPr>
        </p:nvSpPr>
        <p:spPr>
          <a:xfrm>
            <a:off x="193675" y="392113"/>
            <a:ext cx="6470650" cy="3640137"/>
          </a:xfrm>
          <a:ln/>
        </p:spPr>
      </p:sp>
      <p:sp>
        <p:nvSpPr>
          <p:cNvPr id="19459" name="Rectangle 3"/>
          <p:cNvSpPr>
            <a:spLocks noGrp="1" noChangeArrowheads="1"/>
          </p:cNvSpPr>
          <p:nvPr>
            <p:ph type="body" idx="1"/>
          </p:nvPr>
        </p:nvSpPr>
        <p:spPr>
          <a:xfrm>
            <a:off x="686100" y="4680859"/>
            <a:ext cx="5485806" cy="1832430"/>
          </a:xfrm>
        </p:spPr>
        <p:txBody>
          <a:bodyPr/>
          <a:lstStyle/>
          <a:p>
            <a:r>
              <a:rPr lang="en-US" sz="1300"/>
              <a:t>While it is more common to see static pressure on a fan curve, we can also show total pressure.  The difference between the fan total pressure and the fan static pressure is the velocity pressure at the discharge of the fan.  </a:t>
            </a:r>
          </a:p>
          <a:p>
            <a:endParaRPr lang="en-US" sz="1300"/>
          </a:p>
          <a:p>
            <a:r>
              <a:rPr lang="en-US" sz="1300"/>
              <a:t>Likewise, we can also show the total efficiency curve.  The total efficiency curve will always have a higher peak than the static efficiency curve, and the peak total efficiency will always occur somewhat to the right of the peak static efficiency (at a higher CFM).</a:t>
            </a:r>
          </a:p>
        </p:txBody>
      </p:sp>
    </p:spTree>
    <p:extLst>
      <p:ext uri="{BB962C8B-B14F-4D97-AF65-F5344CB8AC3E}">
        <p14:creationId xmlns:p14="http://schemas.microsoft.com/office/powerpoint/2010/main" val="2254246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FC93B-AF20-4472-880A-13C3C2E9201F}" type="slidenum">
              <a:rPr lang="en-US"/>
              <a:pPr/>
              <a:t>15</a:t>
            </a:fld>
            <a:endParaRPr lang="en-US"/>
          </a:p>
        </p:txBody>
      </p:sp>
      <p:sp>
        <p:nvSpPr>
          <p:cNvPr id="21506" name="Rectangle 2"/>
          <p:cNvSpPr>
            <a:spLocks noGrp="1" noRot="1" noChangeAspect="1" noChangeArrowheads="1" noTextEdit="1"/>
          </p:cNvSpPr>
          <p:nvPr>
            <p:ph type="sldImg"/>
          </p:nvPr>
        </p:nvSpPr>
        <p:spPr>
          <a:xfrm>
            <a:off x="193675" y="392113"/>
            <a:ext cx="6470650" cy="3640137"/>
          </a:xfrm>
          <a:ln/>
        </p:spPr>
      </p:sp>
      <p:sp>
        <p:nvSpPr>
          <p:cNvPr id="21507" name="Rectangle 3"/>
          <p:cNvSpPr>
            <a:spLocks noGrp="1" noChangeArrowheads="1"/>
          </p:cNvSpPr>
          <p:nvPr>
            <p:ph type="body" idx="1"/>
          </p:nvPr>
        </p:nvSpPr>
        <p:spPr>
          <a:xfrm>
            <a:off x="686100" y="4680858"/>
            <a:ext cx="5485806" cy="2478012"/>
          </a:xfrm>
        </p:spPr>
        <p:txBody>
          <a:bodyPr/>
          <a:lstStyle/>
          <a:p>
            <a:r>
              <a:rPr lang="en-US" sz="1300" dirty="0"/>
              <a:t>We can actually break the fan curve into 3 major regions.  </a:t>
            </a:r>
          </a:p>
          <a:p>
            <a:endParaRPr lang="en-US" sz="1300" dirty="0"/>
          </a:p>
          <a:p>
            <a:r>
              <a:rPr lang="en-US" sz="1300" dirty="0"/>
              <a:t>The surge area is on the left side of the fan curve.  It can either be horizontal or can have a dip in pressure and keep rising to the left.</a:t>
            </a:r>
          </a:p>
          <a:p>
            <a:endParaRPr lang="en-US" sz="1300" dirty="0"/>
          </a:p>
          <a:p>
            <a:r>
              <a:rPr lang="en-US" sz="1300" dirty="0"/>
              <a:t>The bottom half of the fan curve is the least efficient and loudest part of the fan curve. </a:t>
            </a:r>
          </a:p>
          <a:p>
            <a:endParaRPr lang="en-US" sz="1300" dirty="0"/>
          </a:p>
          <a:p>
            <a:r>
              <a:rPr lang="en-US" sz="1300" dirty="0"/>
              <a:t>As you move up the fan curve, the efficiency increases and the sound decreases.</a:t>
            </a:r>
          </a:p>
        </p:txBody>
      </p:sp>
    </p:spTree>
    <p:extLst>
      <p:ext uri="{BB962C8B-B14F-4D97-AF65-F5344CB8AC3E}">
        <p14:creationId xmlns:p14="http://schemas.microsoft.com/office/powerpoint/2010/main" val="3743823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9236" eaLnBrk="0" hangingPunct="0">
              <a:defRPr>
                <a:solidFill>
                  <a:schemeClr val="tx1"/>
                </a:solidFill>
                <a:latin typeface="Arial" charset="0"/>
                <a:cs typeface="Arial" charset="0"/>
              </a:defRPr>
            </a:lvl1pPr>
            <a:lvl2pPr marL="713437" indent="-274399" defTabSz="919236" eaLnBrk="0" hangingPunct="0">
              <a:defRPr>
                <a:solidFill>
                  <a:schemeClr val="tx1"/>
                </a:solidFill>
                <a:latin typeface="Arial" charset="0"/>
                <a:cs typeface="Arial" charset="0"/>
              </a:defRPr>
            </a:lvl2pPr>
            <a:lvl3pPr marL="1097594" indent="-219519" defTabSz="919236" eaLnBrk="0" hangingPunct="0">
              <a:defRPr>
                <a:solidFill>
                  <a:schemeClr val="tx1"/>
                </a:solidFill>
                <a:latin typeface="Arial" charset="0"/>
                <a:cs typeface="Arial" charset="0"/>
              </a:defRPr>
            </a:lvl3pPr>
            <a:lvl4pPr marL="1536633" indent="-219519" defTabSz="919236" eaLnBrk="0" hangingPunct="0">
              <a:defRPr>
                <a:solidFill>
                  <a:schemeClr val="tx1"/>
                </a:solidFill>
                <a:latin typeface="Arial" charset="0"/>
                <a:cs typeface="Arial" charset="0"/>
              </a:defRPr>
            </a:lvl4pPr>
            <a:lvl5pPr marL="1975671" indent="-219519" defTabSz="919236" eaLnBrk="0" hangingPunct="0">
              <a:defRPr>
                <a:solidFill>
                  <a:schemeClr val="tx1"/>
                </a:solidFill>
                <a:latin typeface="Arial" charset="0"/>
                <a:cs typeface="Arial" charset="0"/>
              </a:defRPr>
            </a:lvl5pPr>
            <a:lvl6pPr marL="2414709" indent="-219519" defTabSz="919236" eaLnBrk="0" fontAlgn="base" hangingPunct="0">
              <a:spcBef>
                <a:spcPct val="0"/>
              </a:spcBef>
              <a:spcAft>
                <a:spcPct val="0"/>
              </a:spcAft>
              <a:defRPr>
                <a:solidFill>
                  <a:schemeClr val="tx1"/>
                </a:solidFill>
                <a:latin typeface="Arial" charset="0"/>
                <a:cs typeface="Arial" charset="0"/>
              </a:defRPr>
            </a:lvl6pPr>
            <a:lvl7pPr marL="2853747" indent="-219519" defTabSz="919236" eaLnBrk="0" fontAlgn="base" hangingPunct="0">
              <a:spcBef>
                <a:spcPct val="0"/>
              </a:spcBef>
              <a:spcAft>
                <a:spcPct val="0"/>
              </a:spcAft>
              <a:defRPr>
                <a:solidFill>
                  <a:schemeClr val="tx1"/>
                </a:solidFill>
                <a:latin typeface="Arial" charset="0"/>
                <a:cs typeface="Arial" charset="0"/>
              </a:defRPr>
            </a:lvl7pPr>
            <a:lvl8pPr marL="3292784" indent="-219519" defTabSz="919236" eaLnBrk="0" fontAlgn="base" hangingPunct="0">
              <a:spcBef>
                <a:spcPct val="0"/>
              </a:spcBef>
              <a:spcAft>
                <a:spcPct val="0"/>
              </a:spcAft>
              <a:defRPr>
                <a:solidFill>
                  <a:schemeClr val="tx1"/>
                </a:solidFill>
                <a:latin typeface="Arial" charset="0"/>
                <a:cs typeface="Arial" charset="0"/>
              </a:defRPr>
            </a:lvl8pPr>
            <a:lvl9pPr marL="3731823" indent="-219519" defTabSz="919236" eaLnBrk="0" fontAlgn="base" hangingPunct="0">
              <a:spcBef>
                <a:spcPct val="0"/>
              </a:spcBef>
              <a:spcAft>
                <a:spcPct val="0"/>
              </a:spcAft>
              <a:defRPr>
                <a:solidFill>
                  <a:schemeClr val="tx1"/>
                </a:solidFill>
                <a:latin typeface="Arial" charset="0"/>
                <a:cs typeface="Arial" charset="0"/>
              </a:defRPr>
            </a:lvl9pPr>
          </a:lstStyle>
          <a:p>
            <a:pPr eaLnBrk="1" hangingPunct="1"/>
            <a:fld id="{2D541304-96DD-4C64-A6A7-65E3B3FE248A}" type="slidenum">
              <a:rPr lang="en-US" altLang="en-US"/>
              <a:pPr eaLnBrk="1" hangingPunct="1"/>
              <a:t>16</a:t>
            </a:fld>
            <a:endParaRPr lang="en-US" altLang="en-US"/>
          </a:p>
        </p:txBody>
      </p:sp>
      <p:sp>
        <p:nvSpPr>
          <p:cNvPr id="38915" name="Rectangle 2"/>
          <p:cNvSpPr>
            <a:spLocks noGrp="1" noRot="1" noChangeAspect="1" noChangeArrowheads="1" noTextEdit="1"/>
          </p:cNvSpPr>
          <p:nvPr>
            <p:ph type="sldImg"/>
          </p:nvPr>
        </p:nvSpPr>
        <p:spPr>
          <a:xfrm>
            <a:off x="234950" y="395288"/>
            <a:ext cx="6540500" cy="3678237"/>
          </a:xfrm>
          <a:ln/>
        </p:spPr>
      </p:sp>
      <p:sp>
        <p:nvSpPr>
          <p:cNvPr id="38916" name="Rectangle 3"/>
          <p:cNvSpPr>
            <a:spLocks noGrp="1" noChangeArrowheads="1"/>
          </p:cNvSpPr>
          <p:nvPr>
            <p:ph type="body" idx="1"/>
          </p:nvPr>
        </p:nvSpPr>
        <p:spPr>
          <a:xfrm>
            <a:off x="327092" y="4476017"/>
            <a:ext cx="6356218" cy="3868216"/>
          </a:xfrm>
          <a:noFill/>
        </p:spPr>
        <p:txBody>
          <a:bodyPr lIns="90940" tIns="44672" rIns="90940" bIns="44672">
            <a:spAutoFit/>
          </a:bodyPr>
          <a:lstStyle/>
          <a:p>
            <a:pPr eaLnBrk="1" hangingPunct="1"/>
            <a:r>
              <a:rPr lang="en-US" altLang="en-US" smtClean="0"/>
              <a:t>We talked about where the fans are most efficient and where the fans should be used for optimum efficiency.  But where are people actually selecting and using these fans?  </a:t>
            </a:r>
          </a:p>
          <a:p>
            <a:pPr eaLnBrk="1" hangingPunct="1"/>
            <a:r>
              <a:rPr lang="en-US" altLang="en-US" smtClean="0"/>
              <a:t>In order to answer this question, I gathered some historic data for fans that we sold over the past year. I looked at both plenum fans and inline mixed flow fans, some very popular fan models. I took the actual selections and normalized them based on their position on the fan curve so that I could plot them in relationship to the peak static efficiency.</a:t>
            </a:r>
          </a:p>
          <a:p>
            <a:pPr eaLnBrk="1" hangingPunct="1"/>
            <a:r>
              <a:rPr lang="en-US" altLang="en-US" smtClean="0"/>
              <a:t>If you look at this as a histogram on top of a fan curve, the result was a bell curve that started very close to the peak SE point and moved out to the right, toward free air.  So the bulk of the fan selections were well to the right of the peak efficiency fan selection.  What this shows is that customers are not purchasing the fan size that resulted in peak efficiency.  The actual selections were made using smaller fans running at higher speeds.  </a:t>
            </a:r>
          </a:p>
          <a:p>
            <a:pPr eaLnBrk="1" hangingPunct="1"/>
            <a:r>
              <a:rPr lang="en-US" altLang="en-US" smtClean="0"/>
              <a:t>Causes – could be improved stability, but I think it’s more likely that the person buying the fan is not paying the electric bills.  The contractor is more concerned with first cost than operating cost. </a:t>
            </a:r>
          </a:p>
          <a:p>
            <a:pPr eaLnBrk="1" hangingPunct="1"/>
            <a:r>
              <a:rPr lang="en-US" altLang="en-US" smtClean="0"/>
              <a:t>Efficiency is a very hot topic at AMCA and it’s the most important topic with ASHRAE, not to mention internationally.  </a:t>
            </a:r>
          </a:p>
          <a:p>
            <a:pPr eaLnBrk="1" hangingPunct="1"/>
            <a:r>
              <a:rPr lang="en-US" altLang="en-US" smtClean="0"/>
              <a:t>If we want to seriously impact energy efficiency, we need to shift this histogram to the left.  We need to make more selections on the higher efficiency part of the fan curve.  That will cost a little more money to purchase a slightly larger fan, but if we consider the cost of the motor and drive and consider the cost of electricity, the payback will be very short.</a:t>
            </a:r>
          </a:p>
        </p:txBody>
      </p:sp>
    </p:spTree>
    <p:extLst>
      <p:ext uri="{BB962C8B-B14F-4D97-AF65-F5344CB8AC3E}">
        <p14:creationId xmlns:p14="http://schemas.microsoft.com/office/powerpoint/2010/main" val="625558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E2F79-927E-4154-A419-CE3114A65533}" type="slidenum">
              <a:rPr lang="en-US" altLang="en-US" smtClean="0"/>
              <a:pPr/>
              <a:t>18</a:t>
            </a:fld>
            <a:endParaRPr lang="en-US" altLang="en-US"/>
          </a:p>
        </p:txBody>
      </p:sp>
    </p:spTree>
    <p:extLst>
      <p:ext uri="{BB962C8B-B14F-4D97-AF65-F5344CB8AC3E}">
        <p14:creationId xmlns:p14="http://schemas.microsoft.com/office/powerpoint/2010/main" val="3117300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talked a lot about</a:t>
            </a:r>
            <a:r>
              <a:rPr lang="en-US" baseline="0" dirty="0" smtClean="0"/>
              <a:t> efficiency and what it means to fan.  The next part to look at is how Fan Efficiency Grades are derived from the fan size and total efficiency.  AMCA standard 205-10 defines Fan Efficiency Grades</a:t>
            </a:r>
            <a:endParaRPr lang="en-US" dirty="0"/>
          </a:p>
        </p:txBody>
      </p:sp>
      <p:sp>
        <p:nvSpPr>
          <p:cNvPr id="4" name="Slide Number Placeholder 3"/>
          <p:cNvSpPr>
            <a:spLocks noGrp="1"/>
          </p:cNvSpPr>
          <p:nvPr>
            <p:ph type="sldNum" sz="quarter" idx="10"/>
          </p:nvPr>
        </p:nvSpPr>
        <p:spPr/>
        <p:txBody>
          <a:bodyPr/>
          <a:lstStyle/>
          <a:p>
            <a:fld id="{D082C910-F073-4CBB-88C1-7EA76068F39C}" type="slidenum">
              <a:rPr lang="en-US" smtClean="0"/>
              <a:t>19</a:t>
            </a:fld>
            <a:endParaRPr lang="en-US"/>
          </a:p>
        </p:txBody>
      </p:sp>
    </p:spTree>
    <p:extLst>
      <p:ext uri="{BB962C8B-B14F-4D97-AF65-F5344CB8AC3E}">
        <p14:creationId xmlns:p14="http://schemas.microsoft.com/office/powerpoint/2010/main" val="4120668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5"/>
          </p:nvPr>
        </p:nvSpPr>
        <p:spPr>
          <a:ln/>
        </p:spPr>
        <p:txBody>
          <a:bodyPr/>
          <a:lstStyle/>
          <a:p>
            <a:fld id="{6E567249-4284-48EC-B42C-F132BC3BF9B4}" type="slidenum">
              <a:rPr lang="en-US"/>
              <a:pPr/>
              <a:t>21</a:t>
            </a:fld>
            <a:endParaRPr lang="en-US"/>
          </a:p>
        </p:txBody>
      </p:sp>
      <p:sp>
        <p:nvSpPr>
          <p:cNvPr id="536578" name="Rectangle 2"/>
          <p:cNvSpPr>
            <a:spLocks noGrp="1" noRot="1" noChangeAspect="1" noChangeArrowheads="1" noTextEdit="1"/>
          </p:cNvSpPr>
          <p:nvPr>
            <p:ph type="sldImg"/>
          </p:nvPr>
        </p:nvSpPr>
        <p:spPr>
          <a:xfrm>
            <a:off x="381000" y="685800"/>
            <a:ext cx="6096000" cy="3429000"/>
          </a:xfrm>
          <a:ln/>
        </p:spPr>
      </p:sp>
      <p:sp>
        <p:nvSpPr>
          <p:cNvPr id="536579" name="Rectangle 3"/>
          <p:cNvSpPr>
            <a:spLocks noGrp="1" noChangeArrowheads="1"/>
          </p:cNvSpPr>
          <p:nvPr>
            <p:ph type="body" idx="1"/>
          </p:nvPr>
        </p:nvSpPr>
        <p:spPr/>
        <p:txBody>
          <a:bodyPr/>
          <a:lstStyle/>
          <a:p>
            <a:r>
              <a:rPr lang="en-US" dirty="0" smtClean="0"/>
              <a:t>Scrolled housings</a:t>
            </a:r>
          </a:p>
        </p:txBody>
      </p:sp>
    </p:spTree>
    <p:extLst>
      <p:ext uri="{BB962C8B-B14F-4D97-AF65-F5344CB8AC3E}">
        <p14:creationId xmlns:p14="http://schemas.microsoft.com/office/powerpoint/2010/main" val="3732219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5"/>
          </p:nvPr>
        </p:nvSpPr>
        <p:spPr>
          <a:ln/>
        </p:spPr>
        <p:txBody>
          <a:bodyPr/>
          <a:lstStyle/>
          <a:p>
            <a:fld id="{2719E867-585F-43BF-ABAE-FD31797203A6}" type="slidenum">
              <a:rPr lang="en-US"/>
              <a:pPr/>
              <a:t>22</a:t>
            </a:fld>
            <a:endParaRPr lang="en-US"/>
          </a:p>
        </p:txBody>
      </p:sp>
      <p:sp>
        <p:nvSpPr>
          <p:cNvPr id="593922" name="Rectangle 2"/>
          <p:cNvSpPr>
            <a:spLocks noGrp="1" noRot="1" noChangeAspect="1" noChangeArrowheads="1" noTextEdit="1"/>
          </p:cNvSpPr>
          <p:nvPr>
            <p:ph type="sldImg"/>
          </p:nvPr>
        </p:nvSpPr>
        <p:spPr>
          <a:xfrm>
            <a:off x="381000" y="685800"/>
            <a:ext cx="6096000" cy="3429000"/>
          </a:xfrm>
          <a:ln/>
        </p:spPr>
      </p:sp>
      <p:sp>
        <p:nvSpPr>
          <p:cNvPr id="593923" name="Rectangle 3"/>
          <p:cNvSpPr>
            <a:spLocks noGrp="1" noChangeArrowheads="1"/>
          </p:cNvSpPr>
          <p:nvPr>
            <p:ph type="body" idx="1"/>
          </p:nvPr>
        </p:nvSpPr>
        <p:spPr>
          <a:xfrm>
            <a:off x="686100" y="4212168"/>
            <a:ext cx="5485806" cy="612322"/>
          </a:xfrm>
        </p:spPr>
        <p:txBody>
          <a:bodyPr/>
          <a:lstStyle/>
          <a:p>
            <a:r>
              <a:rPr lang="en-US" dirty="0" smtClean="0"/>
              <a:t>AMCA 205 also includes a statement that requires selection of the fan within 15 percentage points of the peak.  This was originally published at 10%, but was changed due to resistance from some of the ASHRAE stakeholders. </a:t>
            </a:r>
          </a:p>
        </p:txBody>
      </p:sp>
    </p:spTree>
    <p:extLst>
      <p:ext uri="{BB962C8B-B14F-4D97-AF65-F5344CB8AC3E}">
        <p14:creationId xmlns:p14="http://schemas.microsoft.com/office/powerpoint/2010/main" val="1752934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905E5-9421-405C-A674-53A50089B7B4}" type="slidenum">
              <a:rPr lang="en-US"/>
              <a:pPr/>
              <a:t>23</a:t>
            </a:fld>
            <a:endParaRPr lang="en-US"/>
          </a:p>
        </p:txBody>
      </p:sp>
      <p:sp>
        <p:nvSpPr>
          <p:cNvPr id="13314" name="Rectangle 2"/>
          <p:cNvSpPr>
            <a:spLocks noGrp="1" noRot="1" noChangeAspect="1" noChangeArrowheads="1" noTextEdit="1"/>
          </p:cNvSpPr>
          <p:nvPr>
            <p:ph type="sldImg"/>
          </p:nvPr>
        </p:nvSpPr>
        <p:spPr>
          <a:xfrm>
            <a:off x="193675" y="392113"/>
            <a:ext cx="6470650" cy="3640137"/>
          </a:xfrm>
          <a:ln/>
        </p:spPr>
      </p:sp>
      <p:sp>
        <p:nvSpPr>
          <p:cNvPr id="13315" name="Rectangle 3"/>
          <p:cNvSpPr>
            <a:spLocks noGrp="1" noChangeArrowheads="1"/>
          </p:cNvSpPr>
          <p:nvPr>
            <p:ph type="body" idx="1"/>
          </p:nvPr>
        </p:nvSpPr>
        <p:spPr>
          <a:xfrm>
            <a:off x="686100" y="4680860"/>
            <a:ext cx="5485806" cy="1628323"/>
          </a:xfrm>
        </p:spPr>
        <p:txBody>
          <a:bodyPr/>
          <a:lstStyle/>
          <a:p>
            <a:r>
              <a:rPr lang="en-US" sz="1300" dirty="0"/>
              <a:t>Remember back to our example of a fan with 75% peak efficiency.  </a:t>
            </a:r>
          </a:p>
          <a:p>
            <a:endParaRPr lang="en-US" sz="1300" dirty="0"/>
          </a:p>
        </p:txBody>
      </p:sp>
    </p:spTree>
    <p:extLst>
      <p:ext uri="{BB962C8B-B14F-4D97-AF65-F5344CB8AC3E}">
        <p14:creationId xmlns:p14="http://schemas.microsoft.com/office/powerpoint/2010/main" val="2850369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90FB6B-DABC-4D57-97E6-D2B7545BC03C}" type="slidenum">
              <a:rPr lang="en-US"/>
              <a:pPr/>
              <a:t>24</a:t>
            </a:fld>
            <a:endParaRPr lang="en-US"/>
          </a:p>
        </p:txBody>
      </p:sp>
      <p:sp>
        <p:nvSpPr>
          <p:cNvPr id="17410" name="Rectangle 2"/>
          <p:cNvSpPr>
            <a:spLocks noGrp="1" noRot="1" noChangeAspect="1" noChangeArrowheads="1" noTextEdit="1"/>
          </p:cNvSpPr>
          <p:nvPr>
            <p:ph type="sldImg"/>
          </p:nvPr>
        </p:nvSpPr>
        <p:spPr>
          <a:xfrm>
            <a:off x="193675" y="392113"/>
            <a:ext cx="6470650" cy="3640137"/>
          </a:xfrm>
          <a:ln/>
        </p:spPr>
      </p:sp>
      <p:sp>
        <p:nvSpPr>
          <p:cNvPr id="17411" name="Rectangle 3"/>
          <p:cNvSpPr>
            <a:spLocks noGrp="1" noChangeArrowheads="1"/>
          </p:cNvSpPr>
          <p:nvPr>
            <p:ph type="body" idx="1"/>
          </p:nvPr>
        </p:nvSpPr>
        <p:spPr>
          <a:xfrm>
            <a:off x="686100" y="4680859"/>
            <a:ext cx="5485806" cy="1832430"/>
          </a:xfrm>
        </p:spPr>
        <p:txBody>
          <a:bodyPr/>
          <a:lstStyle/>
          <a:p>
            <a:r>
              <a:rPr lang="en-US" sz="1300" dirty="0"/>
              <a:t>Selection within 15 points of peak efficiency allows a range down to 60%</a:t>
            </a:r>
          </a:p>
        </p:txBody>
      </p:sp>
    </p:spTree>
    <p:extLst>
      <p:ext uri="{BB962C8B-B14F-4D97-AF65-F5344CB8AC3E}">
        <p14:creationId xmlns:p14="http://schemas.microsoft.com/office/powerpoint/2010/main" val="226930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5"/>
          </p:nvPr>
        </p:nvSpPr>
        <p:spPr>
          <a:noFill/>
        </p:spPr>
        <p:txBody>
          <a:bodyPr/>
          <a:lstStyle>
            <a:lvl1pPr>
              <a:defRPr>
                <a:solidFill>
                  <a:schemeClr val="tx1"/>
                </a:solidFill>
                <a:latin typeface="Arial" charset="0"/>
              </a:defRPr>
            </a:lvl1pPr>
            <a:lvl2pPr marL="709227" indent="-272780">
              <a:defRPr>
                <a:solidFill>
                  <a:schemeClr val="tx1"/>
                </a:solidFill>
                <a:latin typeface="Arial" charset="0"/>
              </a:defRPr>
            </a:lvl2pPr>
            <a:lvl3pPr marL="1091119" indent="-218223">
              <a:defRPr>
                <a:solidFill>
                  <a:schemeClr val="tx1"/>
                </a:solidFill>
                <a:latin typeface="Arial" charset="0"/>
              </a:defRPr>
            </a:lvl3pPr>
            <a:lvl4pPr marL="1527566" indent="-218223">
              <a:defRPr>
                <a:solidFill>
                  <a:schemeClr val="tx1"/>
                </a:solidFill>
                <a:latin typeface="Arial" charset="0"/>
              </a:defRPr>
            </a:lvl4pPr>
            <a:lvl5pPr marL="1964014" indent="-218223">
              <a:defRPr>
                <a:solidFill>
                  <a:schemeClr val="tx1"/>
                </a:solidFill>
                <a:latin typeface="Arial" charset="0"/>
              </a:defRPr>
            </a:lvl5pPr>
            <a:lvl6pPr marL="2400461" indent="-218223" eaLnBrk="0" fontAlgn="base" hangingPunct="0">
              <a:spcBef>
                <a:spcPct val="0"/>
              </a:spcBef>
              <a:spcAft>
                <a:spcPct val="0"/>
              </a:spcAft>
              <a:defRPr>
                <a:solidFill>
                  <a:schemeClr val="tx1"/>
                </a:solidFill>
                <a:latin typeface="Arial" charset="0"/>
              </a:defRPr>
            </a:lvl6pPr>
            <a:lvl7pPr marL="2836908" indent="-218223" eaLnBrk="0" fontAlgn="base" hangingPunct="0">
              <a:spcBef>
                <a:spcPct val="0"/>
              </a:spcBef>
              <a:spcAft>
                <a:spcPct val="0"/>
              </a:spcAft>
              <a:defRPr>
                <a:solidFill>
                  <a:schemeClr val="tx1"/>
                </a:solidFill>
                <a:latin typeface="Arial" charset="0"/>
              </a:defRPr>
            </a:lvl7pPr>
            <a:lvl8pPr marL="3273356" indent="-218223" eaLnBrk="0" fontAlgn="base" hangingPunct="0">
              <a:spcBef>
                <a:spcPct val="0"/>
              </a:spcBef>
              <a:spcAft>
                <a:spcPct val="0"/>
              </a:spcAft>
              <a:defRPr>
                <a:solidFill>
                  <a:schemeClr val="tx1"/>
                </a:solidFill>
                <a:latin typeface="Arial" charset="0"/>
              </a:defRPr>
            </a:lvl8pPr>
            <a:lvl9pPr marL="3709802" indent="-218223" eaLnBrk="0" fontAlgn="base" hangingPunct="0">
              <a:spcBef>
                <a:spcPct val="0"/>
              </a:spcBef>
              <a:spcAft>
                <a:spcPct val="0"/>
              </a:spcAft>
              <a:defRPr>
                <a:solidFill>
                  <a:schemeClr val="tx1"/>
                </a:solidFill>
                <a:latin typeface="Arial" charset="0"/>
              </a:defRPr>
            </a:lvl9pPr>
          </a:lstStyle>
          <a:p>
            <a:fld id="{EBB344E2-DDAA-4920-A723-33A127AD1F97}" type="slidenum">
              <a:rPr lang="en-US" smtClean="0"/>
              <a:pPr/>
              <a:t>26</a:t>
            </a:fld>
            <a:endParaRPr lang="en-US" smtClean="0"/>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xfrm>
            <a:off x="320041" y="4212168"/>
            <a:ext cx="6217920" cy="4137354"/>
          </a:xfrm>
          <a:noFill/>
        </p:spPr>
        <p:txBody>
          <a:bodyPr/>
          <a:lstStyle/>
          <a:p>
            <a:pPr eaLnBrk="1" hangingPunct="1"/>
            <a:r>
              <a:rPr lang="en-US" dirty="0" smtClean="0"/>
              <a:t>This is an extreme example, but a real example of a high volume, low pressure fan selection.</a:t>
            </a:r>
          </a:p>
          <a:p>
            <a:pPr eaLnBrk="1" hangingPunct="1"/>
            <a:endParaRPr lang="en-US" dirty="0" smtClean="0"/>
          </a:p>
          <a:p>
            <a:pPr eaLnBrk="1" hangingPunct="1"/>
            <a:r>
              <a:rPr lang="en-US" dirty="0" smtClean="0"/>
              <a:t>For 40,000 CFM at 0.25” of pressure in a non-ducted application, the prop fan is the right fan for the job.</a:t>
            </a:r>
          </a:p>
          <a:p>
            <a:pPr eaLnBrk="1" hangingPunct="1"/>
            <a:endParaRPr lang="en-US" dirty="0" smtClean="0"/>
          </a:p>
          <a:p>
            <a:pPr eaLnBrk="1" hangingPunct="1"/>
            <a:r>
              <a:rPr lang="en-US" dirty="0" smtClean="0"/>
              <a:t>The 54” prop I am showing here has a relatively low FEG value.  But a similar prop in a tubular housing with a higher FEG value actually consumes more power.  And the vane axial, designed for much higher pressures, isn’t much better.  You can see the ratio of first costs on the right hand side.  You would never see the vane axial pay for itself in energy savings for this example.</a:t>
            </a:r>
          </a:p>
          <a:p>
            <a:pPr eaLnBrk="1" hangingPunct="1"/>
            <a:endParaRPr lang="en-US" dirty="0" smtClean="0"/>
          </a:p>
          <a:p>
            <a:pPr eaLnBrk="1" hangingPunct="1"/>
            <a:r>
              <a:rPr lang="en-US" dirty="0" smtClean="0"/>
              <a:t>I included the airfoil centrifugal fans, just because their FEG value is so high.  The similar sized impeller uses almost twice the power.  And in order to get the power down you would need such a large blower wheel, it would require a 20 </a:t>
            </a:r>
            <a:r>
              <a:rPr lang="en-US" dirty="0" err="1" smtClean="0"/>
              <a:t>hp</a:t>
            </a:r>
            <a:r>
              <a:rPr lang="en-US" dirty="0" smtClean="0"/>
              <a:t> motor just to start it.</a:t>
            </a:r>
          </a:p>
          <a:p>
            <a:pPr eaLnBrk="1" hangingPunct="1"/>
            <a:r>
              <a:rPr lang="en-US" dirty="0" smtClean="0"/>
              <a:t>Now you can get a sidewall prop fan with a higher FEG value.  I can pick another prop that is FEG71, but the power consumed isn’t necessarily any lower.  There are 2 reasons for this.  First, the FEG value is based on the peak efficiency, not the actual operating efficiency.  Second, a sidewall fan prop fan is non-ducted, so it always used to increase the static pressure.  The total efficiency in this case isn’t a very good indicator of the actual power consumed.</a:t>
            </a:r>
          </a:p>
        </p:txBody>
      </p:sp>
    </p:spTree>
    <p:extLst>
      <p:ext uri="{BB962C8B-B14F-4D97-AF65-F5344CB8AC3E}">
        <p14:creationId xmlns:p14="http://schemas.microsoft.com/office/powerpoint/2010/main" val="240382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Initiatives</a:t>
            </a:r>
            <a:r>
              <a:rPr lang="en-US" baseline="0" dirty="0" smtClean="0"/>
              <a:t> of EPCA</a:t>
            </a:r>
          </a:p>
          <a:p>
            <a:pPr marL="228600" indent="-228600">
              <a:buFont typeface="+mj-lt"/>
              <a:buAutoNum type="arabicPeriod"/>
            </a:pPr>
            <a:r>
              <a:rPr lang="en-US" baseline="0" dirty="0" smtClean="0"/>
              <a:t>Strategic Petroleum Reserves – Underground in TX and LA</a:t>
            </a:r>
          </a:p>
          <a:p>
            <a:pPr marL="685800" lvl="1" indent="-228600">
              <a:buFont typeface="+mj-lt"/>
              <a:buAutoNum type="arabicPeriod"/>
            </a:pPr>
            <a:r>
              <a:rPr lang="en-US" baseline="0" dirty="0" smtClean="0"/>
              <a:t>727 Million Barrel Capacity @ 20 Million per day = 36 days (about 1 month).  </a:t>
            </a:r>
          </a:p>
          <a:p>
            <a:pPr marL="685800" lvl="1" indent="-228600">
              <a:buFont typeface="+mj-lt"/>
              <a:buAutoNum type="arabicPeriod"/>
            </a:pPr>
            <a:r>
              <a:rPr lang="en-US" baseline="0" dirty="0" smtClean="0"/>
              <a:t>Withdrawal capacity is only 4.4M barrels per day = 160 days (about 6 months) to use up the entire inventory.</a:t>
            </a:r>
          </a:p>
          <a:p>
            <a:pPr marL="228600" lvl="0" indent="-228600">
              <a:buFont typeface="+mj-lt"/>
              <a:buAutoNum type="arabicPeriod"/>
            </a:pPr>
            <a:r>
              <a:rPr lang="en-US" baseline="0" dirty="0" smtClean="0"/>
              <a:t>Programs to encourage production of domestic energy sources:</a:t>
            </a:r>
          </a:p>
          <a:p>
            <a:pPr marL="685800" lvl="1" indent="-228600">
              <a:buFont typeface="+mj-lt"/>
              <a:buAutoNum type="arabicPeriod"/>
            </a:pPr>
            <a:r>
              <a:rPr lang="en-US" baseline="0" dirty="0" smtClean="0"/>
              <a:t>Coal</a:t>
            </a:r>
          </a:p>
          <a:p>
            <a:pPr marL="685800" lvl="1" indent="-228600">
              <a:buFont typeface="+mj-lt"/>
              <a:buAutoNum type="arabicPeriod"/>
            </a:pPr>
            <a:r>
              <a:rPr lang="en-US" baseline="0" dirty="0" smtClean="0"/>
              <a:t>Oil</a:t>
            </a:r>
          </a:p>
          <a:p>
            <a:pPr marL="685800" lvl="1" indent="-228600">
              <a:buFont typeface="+mj-lt"/>
              <a:buAutoNum type="arabicPeriod"/>
            </a:pPr>
            <a:r>
              <a:rPr lang="en-US" baseline="0" dirty="0" smtClean="0"/>
              <a:t>Natural Gas</a:t>
            </a:r>
          </a:p>
          <a:p>
            <a:pPr marL="685800" lvl="1" indent="-228600">
              <a:buFont typeface="+mj-lt"/>
              <a:buAutoNum type="arabicPeriod"/>
            </a:pPr>
            <a:r>
              <a:rPr lang="en-US" baseline="0" dirty="0" smtClean="0"/>
              <a:t>Prohibited crude oil exports until 2015</a:t>
            </a:r>
          </a:p>
          <a:p>
            <a:pPr marL="228600" lvl="0" indent="-228600">
              <a:buFont typeface="+mj-lt"/>
              <a:buAutoNum type="arabicPeriod"/>
            </a:pPr>
            <a:r>
              <a:rPr lang="en-US" baseline="0" dirty="0" smtClean="0"/>
              <a:t>Energy Efficiency Initiatives</a:t>
            </a:r>
          </a:p>
          <a:p>
            <a:pPr marL="685800" lvl="1" indent="-228600">
              <a:buFont typeface="+mj-lt"/>
              <a:buAutoNum type="arabicPeriod"/>
            </a:pPr>
            <a:r>
              <a:rPr lang="en-US" baseline="0" dirty="0" smtClean="0"/>
              <a:t>Fuel Economy Standards for Automobiles</a:t>
            </a:r>
          </a:p>
          <a:p>
            <a:pPr marL="685800" lvl="1" indent="-228600">
              <a:buFont typeface="+mj-lt"/>
              <a:buAutoNum type="arabicPeriod"/>
            </a:pPr>
            <a:r>
              <a:rPr lang="en-US" baseline="0" dirty="0" smtClean="0"/>
              <a:t>Energy Conservation Standards for Consumer Products</a:t>
            </a:r>
          </a:p>
          <a:p>
            <a:pPr marL="1143000" lvl="2" indent="-228600">
              <a:buFont typeface="+mj-lt"/>
              <a:buAutoNum type="arabicPeriod"/>
            </a:pPr>
            <a:r>
              <a:rPr lang="en-US" baseline="0" dirty="0" smtClean="0"/>
              <a:t>Appliances and Equipment.</a:t>
            </a:r>
          </a:p>
          <a:p>
            <a:pPr marL="1143000" lvl="2" indent="-228600">
              <a:buFont typeface="+mj-lt"/>
              <a:buAutoNum type="arabicPeriod"/>
            </a:pPr>
            <a:r>
              <a:rPr lang="en-US" baseline="0" dirty="0" smtClean="0"/>
              <a:t>DOE currently regulates over 50 products</a:t>
            </a:r>
          </a:p>
          <a:p>
            <a:pPr marL="228600" lvl="0" indent="-228600">
              <a:buFont typeface="+mj-lt"/>
              <a:buAutoNum type="arabicPeriod"/>
            </a:pPr>
            <a:r>
              <a:rPr lang="en-US" baseline="0" dirty="0" smtClean="0"/>
              <a:t>DOE – Established in 1977</a:t>
            </a:r>
          </a:p>
          <a:p>
            <a:pPr marL="228600" lvl="0" indent="-228600">
              <a:buFont typeface="+mj-lt"/>
              <a:buAutoNum type="arabicPeriod"/>
            </a:pPr>
            <a:r>
              <a:rPr lang="en-US" baseline="0" dirty="0" smtClean="0"/>
              <a:t>Modifications/Amendments/Updates</a:t>
            </a:r>
          </a:p>
          <a:p>
            <a:pPr marL="685800" lvl="1" indent="-228600">
              <a:buFont typeface="+mj-lt"/>
              <a:buAutoNum type="arabicPeriod"/>
            </a:pPr>
            <a:r>
              <a:rPr lang="en-US" baseline="0" dirty="0" smtClean="0"/>
              <a:t>1975 (Ford – Republican) - EPCA</a:t>
            </a:r>
          </a:p>
          <a:p>
            <a:pPr marL="685800" lvl="1" indent="-228600">
              <a:buFont typeface="+mj-lt"/>
              <a:buAutoNum type="arabicPeriod"/>
            </a:pPr>
            <a:r>
              <a:rPr lang="en-US" baseline="0" dirty="0" smtClean="0"/>
              <a:t>1977 (Carter – Democrat) – Established DOE</a:t>
            </a:r>
          </a:p>
          <a:p>
            <a:pPr marL="685800" lvl="1" indent="-228600">
              <a:buFont typeface="+mj-lt"/>
              <a:buAutoNum type="arabicPeriod"/>
            </a:pPr>
            <a:r>
              <a:rPr lang="en-US" baseline="0" dirty="0" smtClean="0"/>
              <a:t>1978 (Carter – Democrat) – National Energy Act</a:t>
            </a:r>
          </a:p>
          <a:p>
            <a:pPr marL="685800" lvl="1" indent="-228600">
              <a:buFont typeface="+mj-lt"/>
              <a:buAutoNum type="arabicPeriod"/>
            </a:pPr>
            <a:r>
              <a:rPr lang="en-US" baseline="0" dirty="0" smtClean="0"/>
              <a:t>1980 – (Carter – Democrat) - Energy Security Act</a:t>
            </a:r>
          </a:p>
          <a:p>
            <a:pPr marL="685800" lvl="1" indent="-228600">
              <a:buFont typeface="+mj-lt"/>
              <a:buAutoNum type="arabicPeriod"/>
            </a:pPr>
            <a:r>
              <a:rPr lang="en-US" baseline="0" dirty="0" smtClean="0"/>
              <a:t>1992 (GHW Bush – Republican) – Energy Policy Act</a:t>
            </a:r>
          </a:p>
          <a:p>
            <a:pPr marL="685800" lvl="1" indent="-228600">
              <a:buFont typeface="+mj-lt"/>
              <a:buAutoNum type="arabicPeriod"/>
            </a:pPr>
            <a:r>
              <a:rPr lang="en-US" baseline="0" dirty="0" smtClean="0"/>
              <a:t>2005 (GW Bush – Republican) – Energy Policy Act</a:t>
            </a:r>
          </a:p>
          <a:p>
            <a:pPr marL="685800" lvl="1" indent="-228600">
              <a:buFont typeface="+mj-lt"/>
              <a:buAutoNum type="arabicPeriod"/>
            </a:pPr>
            <a:r>
              <a:rPr lang="en-US" baseline="0" dirty="0" smtClean="0"/>
              <a:t>2007 (GW Bush – Republican) – Energy Independence &amp; Security Act</a:t>
            </a:r>
          </a:p>
          <a:p>
            <a:pPr marL="685800" lvl="1" indent="-228600">
              <a:buFont typeface="+mj-lt"/>
              <a:buAutoNum type="arabicPeriod"/>
            </a:pPr>
            <a:r>
              <a:rPr lang="en-US" baseline="0" dirty="0" smtClean="0"/>
              <a:t>2009 (Obama – Democrat) – American Recovery &amp; Reinvestment Act </a:t>
            </a:r>
          </a:p>
          <a:p>
            <a:pPr marL="685800" lvl="1" indent="-228600">
              <a:buFont typeface="+mj-lt"/>
              <a:buAutoNum type="arabicPeriod"/>
            </a:pPr>
            <a:r>
              <a:rPr lang="en-US" baseline="0" dirty="0" smtClean="0"/>
              <a:t>2015 (Obama – Democrat) – Clean Power Plan</a:t>
            </a:r>
          </a:p>
          <a:p>
            <a:pPr marL="228600" lvl="0" indent="-228600">
              <a:buFont typeface="+mj-lt"/>
              <a:buAutoNum type="arabicPeriod"/>
            </a:pPr>
            <a:r>
              <a:rPr lang="en-US" baseline="0" dirty="0" smtClean="0"/>
              <a:t>1977 - Three Days of the Condor </a:t>
            </a:r>
          </a:p>
          <a:p>
            <a:pPr marL="685800" lvl="1" indent="-228600">
              <a:buFont typeface="+mj-lt"/>
              <a:buAutoNum type="arabicPeriod"/>
            </a:pPr>
            <a:endParaRPr lang="en-US" baseline="0" dirty="0" smtClean="0"/>
          </a:p>
          <a:p>
            <a:pPr marL="228600" lvl="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B07A6D10-B591-417D-AFD9-15410AA9CF8A}" type="slidenum">
              <a:rPr lang="en-US" altLang="en-US" smtClean="0"/>
              <a:pPr/>
              <a:t>4</a:t>
            </a:fld>
            <a:endParaRPr lang="en-US" altLang="en-US"/>
          </a:p>
        </p:txBody>
      </p:sp>
    </p:spTree>
    <p:extLst>
      <p:ext uri="{BB962C8B-B14F-4D97-AF65-F5344CB8AC3E}">
        <p14:creationId xmlns:p14="http://schemas.microsoft.com/office/powerpoint/2010/main" val="3754609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F29C63-92EB-440E-AE79-E414BEECF54B}" type="slidenum">
              <a:rPr lang="en-US" altLang="en-US" smtClean="0"/>
              <a:pPr/>
              <a:t>31</a:t>
            </a:fld>
            <a:endParaRPr lang="en-US" altLang="en-US"/>
          </a:p>
        </p:txBody>
      </p:sp>
    </p:spTree>
    <p:extLst>
      <p:ext uri="{BB962C8B-B14F-4D97-AF65-F5344CB8AC3E}">
        <p14:creationId xmlns:p14="http://schemas.microsoft.com/office/powerpoint/2010/main" val="728970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sldNum" sz="quarter" idx="5"/>
          </p:nvPr>
        </p:nvSpPr>
        <p:spPr>
          <a:noFill/>
        </p:spPr>
        <p:txBody>
          <a:bodyPr/>
          <a:lstStyle>
            <a:lvl1pPr>
              <a:defRPr>
                <a:solidFill>
                  <a:schemeClr val="tx1"/>
                </a:solidFill>
                <a:latin typeface="Arial" charset="0"/>
              </a:defRPr>
            </a:lvl1pPr>
            <a:lvl2pPr marL="713408" indent="-274389">
              <a:defRPr>
                <a:solidFill>
                  <a:schemeClr val="tx1"/>
                </a:solidFill>
                <a:latin typeface="Arial" charset="0"/>
              </a:defRPr>
            </a:lvl2pPr>
            <a:lvl3pPr marL="1097552" indent="-219510">
              <a:defRPr>
                <a:solidFill>
                  <a:schemeClr val="tx1"/>
                </a:solidFill>
                <a:latin typeface="Arial" charset="0"/>
              </a:defRPr>
            </a:lvl3pPr>
            <a:lvl4pPr marL="1536573" indent="-219510">
              <a:defRPr>
                <a:solidFill>
                  <a:schemeClr val="tx1"/>
                </a:solidFill>
                <a:latin typeface="Arial" charset="0"/>
              </a:defRPr>
            </a:lvl4pPr>
            <a:lvl5pPr marL="1975593" indent="-219510">
              <a:defRPr>
                <a:solidFill>
                  <a:schemeClr val="tx1"/>
                </a:solidFill>
                <a:latin typeface="Arial" charset="0"/>
              </a:defRPr>
            </a:lvl5pPr>
            <a:lvl6pPr marL="2414615" indent="-219510" eaLnBrk="0" fontAlgn="base" hangingPunct="0">
              <a:spcBef>
                <a:spcPct val="0"/>
              </a:spcBef>
              <a:spcAft>
                <a:spcPct val="0"/>
              </a:spcAft>
              <a:defRPr>
                <a:solidFill>
                  <a:schemeClr val="tx1"/>
                </a:solidFill>
                <a:latin typeface="Arial" charset="0"/>
              </a:defRPr>
            </a:lvl6pPr>
            <a:lvl7pPr marL="2853636" indent="-219510" eaLnBrk="0" fontAlgn="base" hangingPunct="0">
              <a:spcBef>
                <a:spcPct val="0"/>
              </a:spcBef>
              <a:spcAft>
                <a:spcPct val="0"/>
              </a:spcAft>
              <a:defRPr>
                <a:solidFill>
                  <a:schemeClr val="tx1"/>
                </a:solidFill>
                <a:latin typeface="Arial" charset="0"/>
              </a:defRPr>
            </a:lvl7pPr>
            <a:lvl8pPr marL="3292656" indent="-219510" eaLnBrk="0" fontAlgn="base" hangingPunct="0">
              <a:spcBef>
                <a:spcPct val="0"/>
              </a:spcBef>
              <a:spcAft>
                <a:spcPct val="0"/>
              </a:spcAft>
              <a:defRPr>
                <a:solidFill>
                  <a:schemeClr val="tx1"/>
                </a:solidFill>
                <a:latin typeface="Arial" charset="0"/>
              </a:defRPr>
            </a:lvl8pPr>
            <a:lvl9pPr marL="3731676" indent="-219510" eaLnBrk="0" fontAlgn="base" hangingPunct="0">
              <a:spcBef>
                <a:spcPct val="0"/>
              </a:spcBef>
              <a:spcAft>
                <a:spcPct val="0"/>
              </a:spcAft>
              <a:defRPr>
                <a:solidFill>
                  <a:schemeClr val="tx1"/>
                </a:solidFill>
                <a:latin typeface="Arial" charset="0"/>
              </a:defRPr>
            </a:lvl9pPr>
          </a:lstStyle>
          <a:p>
            <a:fld id="{ADA2E563-24D1-443C-B359-8342E3A9C3F4}" type="slidenum">
              <a:rPr lang="en-US" altLang="en-US" smtClean="0">
                <a:solidFill>
                  <a:prstClr val="black"/>
                </a:solidFill>
              </a:rPr>
              <a:pPr/>
              <a:t>33</a:t>
            </a:fld>
            <a:endParaRPr lang="en-US" altLang="en-US" smtClean="0">
              <a:solidFill>
                <a:prstClr val="black"/>
              </a:solidFill>
            </a:endParaRPr>
          </a:p>
        </p:txBody>
      </p:sp>
      <p:sp>
        <p:nvSpPr>
          <p:cNvPr id="95235" name="Rectangle 2"/>
          <p:cNvSpPr>
            <a:spLocks noGrp="1" noRot="1" noChangeAspect="1" noChangeArrowheads="1" noTextEdit="1"/>
          </p:cNvSpPr>
          <p:nvPr>
            <p:ph type="sldImg"/>
          </p:nvPr>
        </p:nvSpPr>
        <p:spPr>
          <a:xfrm>
            <a:off x="234950" y="395288"/>
            <a:ext cx="6540500" cy="3678237"/>
          </a:xfrm>
          <a:ln/>
        </p:spPr>
      </p:sp>
      <p:sp>
        <p:nvSpPr>
          <p:cNvPr id="95236" name="Rectangle 3"/>
          <p:cNvSpPr>
            <a:spLocks noGrp="1" noChangeArrowheads="1"/>
          </p:cNvSpPr>
          <p:nvPr>
            <p:ph type="body" idx="1"/>
          </p:nvPr>
        </p:nvSpPr>
        <p:spPr>
          <a:xfrm>
            <a:off x="701345" y="4491288"/>
            <a:ext cx="5607712" cy="4446998"/>
          </a:xfrm>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t>Build slide.</a:t>
            </a:r>
          </a:p>
          <a:p>
            <a:r>
              <a:rPr lang="en-US" altLang="en-US" sz="1300"/>
              <a:t>What do I mean by “Overall Energy Efficiency”?</a:t>
            </a:r>
          </a:p>
          <a:p>
            <a:r>
              <a:rPr lang="en-US" altLang="en-US" sz="1300"/>
              <a:t>It is how efficiently we convert electrical energy into useful energy of the airstream.</a:t>
            </a:r>
          </a:p>
          <a:p>
            <a:r>
              <a:rPr lang="en-US" altLang="en-US" sz="1300"/>
              <a:t>In the process of developing this useful energy in the airstream there are various sources of losses:  </a:t>
            </a:r>
          </a:p>
          <a:p>
            <a:pPr>
              <a:buFontTx/>
              <a:buChar char="•"/>
            </a:pPr>
            <a:r>
              <a:rPr lang="en-US" altLang="en-US" sz="1300"/>
              <a:t>The impeller and fan have internal aerodynamic losses and those losses actually go into heating of the airstream.</a:t>
            </a:r>
          </a:p>
          <a:p>
            <a:pPr>
              <a:buFontTx/>
              <a:buChar char="•"/>
            </a:pPr>
            <a:r>
              <a:rPr lang="en-US" altLang="en-US" sz="1300"/>
              <a:t>The bearings have internal frictional losses, both from the rolling elements and the seals that keep the bearings clean and lubricated.  These losses cause the bearing housings to heat up.</a:t>
            </a:r>
          </a:p>
          <a:p>
            <a:pPr>
              <a:buFontTx/>
              <a:buChar char="•"/>
            </a:pPr>
            <a:r>
              <a:rPr lang="en-US" altLang="en-US" sz="1300"/>
              <a:t>The V-belt drive also has some frictional losses.</a:t>
            </a:r>
          </a:p>
          <a:p>
            <a:pPr>
              <a:buFontTx/>
              <a:buChar char="•"/>
            </a:pPr>
            <a:r>
              <a:rPr lang="en-US" altLang="en-US" sz="1300"/>
              <a:t>The motor has internal electrical losses which again result in excess heat.</a:t>
            </a:r>
          </a:p>
          <a:p>
            <a:pPr>
              <a:buFontTx/>
              <a:buChar char="•"/>
            </a:pPr>
            <a:r>
              <a:rPr lang="en-US" altLang="en-US" sz="1300"/>
              <a:t>The motor is controlled by an inverter drive or VFD which has its own electrical loss and also causes additional losses inside the motor.</a:t>
            </a:r>
          </a:p>
          <a:p>
            <a:pPr>
              <a:buFontTx/>
              <a:buChar char="•"/>
            </a:pPr>
            <a:endParaRPr lang="en-US" altLang="en-US" sz="1300"/>
          </a:p>
          <a:p>
            <a:r>
              <a:rPr lang="en-US" altLang="en-US" sz="1300"/>
              <a:t>All these losses reduce the efficiency of the overall fan system.</a:t>
            </a:r>
          </a:p>
          <a:p>
            <a:endParaRPr lang="en-US" altLang="en-US" sz="1300"/>
          </a:p>
        </p:txBody>
      </p:sp>
    </p:spTree>
    <p:extLst>
      <p:ext uri="{BB962C8B-B14F-4D97-AF65-F5344CB8AC3E}">
        <p14:creationId xmlns:p14="http://schemas.microsoft.com/office/powerpoint/2010/main" val="2089908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138" y="679450"/>
            <a:ext cx="6032500" cy="3394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F50442-CCBC-5B4B-B93A-C3688FDE4D01}" type="slidenum">
              <a:rPr lang="en-US" smtClean="0"/>
              <a:pPr/>
              <a:t>34</a:t>
            </a:fld>
            <a:endParaRPr lang="en-US"/>
          </a:p>
        </p:txBody>
      </p:sp>
      <p:sp>
        <p:nvSpPr>
          <p:cNvPr id="5" name="Date Placeholder 4"/>
          <p:cNvSpPr>
            <a:spLocks noGrp="1"/>
          </p:cNvSpPr>
          <p:nvPr>
            <p:ph type="dt" idx="11"/>
          </p:nvPr>
        </p:nvSpPr>
        <p:spPr/>
        <p:txBody>
          <a:bodyPr/>
          <a:lstStyle/>
          <a:p>
            <a:r>
              <a:rPr lang="en-US" smtClean="0"/>
              <a:t>1/23/2015</a:t>
            </a:r>
            <a:endParaRPr lang="en-US"/>
          </a:p>
        </p:txBody>
      </p:sp>
    </p:spTree>
    <p:extLst>
      <p:ext uri="{BB962C8B-B14F-4D97-AF65-F5344CB8AC3E}">
        <p14:creationId xmlns:p14="http://schemas.microsoft.com/office/powerpoint/2010/main" val="1384814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dirty="0" smtClean="0"/>
              <a:t>Here is the best way to look at how this proposed scheme would affect fan selections.  Everyone is familiar with this type of plot – multiple speed fan curves used for making fan selections.  The surge line is shown here as well as the peak efficiency line.  The peak efficiency is shown as a parabola passing through similar points on each curve.  This plot is shown in static pressure,</a:t>
            </a:r>
            <a:r>
              <a:rPr lang="en-US" baseline="0" dirty="0" smtClean="0"/>
              <a:t> but a similar curve could be shown in total pressure with a total efficiency requirement.</a:t>
            </a:r>
            <a:endParaRPr lang="en-US" dirty="0" smtClean="0"/>
          </a:p>
          <a:p>
            <a:endParaRPr lang="en-US" dirty="0" smtClean="0"/>
          </a:p>
          <a:p>
            <a:r>
              <a:rPr lang="en-US" dirty="0" smtClean="0"/>
              <a:t>If the minimum required efficiency varies with the log of both CFM and pressure, it follows that this</a:t>
            </a:r>
            <a:r>
              <a:rPr lang="en-US" baseline="0" dirty="0" smtClean="0"/>
              <a:t> efficiency </a:t>
            </a:r>
            <a:r>
              <a:rPr lang="en-US" dirty="0" smtClean="0"/>
              <a:t>requirement would be lowest at the lowest fan speed.  A large portion of the fan curve satisfies this requirement and so the fan can be selected almost anywhere on the fan curve.  </a:t>
            </a:r>
          </a:p>
          <a:p>
            <a:endParaRPr lang="en-US" dirty="0" smtClean="0"/>
          </a:p>
          <a:p>
            <a:r>
              <a:rPr lang="en-US" dirty="0" smtClean="0"/>
              <a:t>When you get to the highest speed curve, the efficiency requirements are higher, so the allowable selection range is a smaller part of the fan curve near the peak efficiency point.</a:t>
            </a:r>
          </a:p>
          <a:p>
            <a:endParaRPr lang="en-US" dirty="0" smtClean="0"/>
          </a:p>
          <a:p>
            <a:r>
              <a:rPr lang="en-US" dirty="0" smtClean="0"/>
              <a:t>Likewise, in the middle speed range, the</a:t>
            </a:r>
            <a:r>
              <a:rPr lang="en-US" baseline="0" dirty="0" smtClean="0"/>
              <a:t> allowable selections fall within a certain range on the fan curve.</a:t>
            </a:r>
          </a:p>
          <a:p>
            <a:endParaRPr lang="en-US" dirty="0" smtClean="0"/>
          </a:p>
          <a:p>
            <a:r>
              <a:rPr lang="en-US" dirty="0" smtClean="0"/>
              <a:t>If you connect the points on each curve that satisfy the efficiency requirements, you get a “bubble” of allowable selections.  The selection range that the bubble covers is wide at the bottom,</a:t>
            </a:r>
            <a:r>
              <a:rPr lang="en-US" baseline="0" dirty="0" smtClean="0"/>
              <a:t> covering </a:t>
            </a:r>
            <a:r>
              <a:rPr lang="en-US" dirty="0" smtClean="0"/>
              <a:t>most of the low</a:t>
            </a:r>
            <a:r>
              <a:rPr lang="en-US" baseline="0" dirty="0" smtClean="0"/>
              <a:t> speed curve, but then gets narrower as the speed of the fan increases.  Any selection inside the bubble is allowable.  </a:t>
            </a:r>
            <a:r>
              <a:rPr lang="en-US" dirty="0" smtClean="0"/>
              <a:t>In this example, for an application requiring 5” Ps, this fan meets the requirement at 30,000 CFM, but it does not meet the requirement at 40,000 CFM.  At 40,000 CFM you would need to select the next larger fan</a:t>
            </a:r>
            <a:r>
              <a:rPr lang="en-US" baseline="0" dirty="0" smtClean="0"/>
              <a:t> size.  </a:t>
            </a:r>
            <a:r>
              <a:rPr lang="en-US" dirty="0" smtClean="0"/>
              <a:t>But remember, the efficiency requirement is based only on the CFM and Ps, so every other fan considered for use at 40,000 CFM and 5” Ps would have the exact same efficiency (or power) requirement.</a:t>
            </a:r>
          </a:p>
          <a:p>
            <a:endParaRPr lang="en-US" dirty="0" smtClean="0"/>
          </a:p>
          <a:p>
            <a:pPr defTabSz="914282" eaLnBrk="1" fontAlgn="auto" hangingPunct="1">
              <a:spcBef>
                <a:spcPts val="0"/>
              </a:spcBef>
              <a:spcAft>
                <a:spcPts val="0"/>
              </a:spcAft>
              <a:defRPr/>
            </a:pPr>
            <a:r>
              <a:rPr lang="en-US" baseline="0" dirty="0" smtClean="0"/>
              <a:t>The red line is found by solving this efficiency equation for each point on the fan curve.  This bubble could be shown on a each catalog page, or in any electronic catalog.</a:t>
            </a:r>
            <a:endParaRPr lang="en-US" dirty="0" smtClean="0"/>
          </a:p>
          <a:p>
            <a:endParaRPr lang="en-US" dirty="0"/>
          </a:p>
        </p:txBody>
      </p:sp>
    </p:spTree>
    <p:extLst>
      <p:ext uri="{BB962C8B-B14F-4D97-AF65-F5344CB8AC3E}">
        <p14:creationId xmlns:p14="http://schemas.microsoft.com/office/powerpoint/2010/main" val="214261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05356" eaLnBrk="0" hangingPunct="0">
              <a:defRPr>
                <a:solidFill>
                  <a:schemeClr val="tx1"/>
                </a:solidFill>
                <a:latin typeface="Arial" charset="0"/>
                <a:cs typeface="Arial" charset="0"/>
              </a:defRPr>
            </a:lvl1pPr>
            <a:lvl2pPr marL="702664" indent="-270256" defTabSz="905356" eaLnBrk="0" hangingPunct="0">
              <a:defRPr>
                <a:solidFill>
                  <a:schemeClr val="tx1"/>
                </a:solidFill>
                <a:latin typeface="Arial" charset="0"/>
                <a:cs typeface="Arial" charset="0"/>
              </a:defRPr>
            </a:lvl2pPr>
            <a:lvl3pPr marL="1081020" indent="-216204" defTabSz="905356" eaLnBrk="0" hangingPunct="0">
              <a:defRPr>
                <a:solidFill>
                  <a:schemeClr val="tx1"/>
                </a:solidFill>
                <a:latin typeface="Arial" charset="0"/>
                <a:cs typeface="Arial" charset="0"/>
              </a:defRPr>
            </a:lvl3pPr>
            <a:lvl4pPr marL="1513430" indent="-216204" defTabSz="905356" eaLnBrk="0" hangingPunct="0">
              <a:defRPr>
                <a:solidFill>
                  <a:schemeClr val="tx1"/>
                </a:solidFill>
                <a:latin typeface="Arial" charset="0"/>
                <a:cs typeface="Arial" charset="0"/>
              </a:defRPr>
            </a:lvl4pPr>
            <a:lvl5pPr marL="1945838" indent="-216204" defTabSz="905356" eaLnBrk="0" hangingPunct="0">
              <a:defRPr>
                <a:solidFill>
                  <a:schemeClr val="tx1"/>
                </a:solidFill>
                <a:latin typeface="Arial" charset="0"/>
                <a:cs typeface="Arial" charset="0"/>
              </a:defRPr>
            </a:lvl5pPr>
            <a:lvl6pPr marL="2378247" indent="-216204" defTabSz="905356" eaLnBrk="0" fontAlgn="base" hangingPunct="0">
              <a:spcBef>
                <a:spcPct val="0"/>
              </a:spcBef>
              <a:spcAft>
                <a:spcPct val="0"/>
              </a:spcAft>
              <a:defRPr>
                <a:solidFill>
                  <a:schemeClr val="tx1"/>
                </a:solidFill>
                <a:latin typeface="Arial" charset="0"/>
                <a:cs typeface="Arial" charset="0"/>
              </a:defRPr>
            </a:lvl6pPr>
            <a:lvl7pPr marL="2810655" indent="-216204" defTabSz="905356" eaLnBrk="0" fontAlgn="base" hangingPunct="0">
              <a:spcBef>
                <a:spcPct val="0"/>
              </a:spcBef>
              <a:spcAft>
                <a:spcPct val="0"/>
              </a:spcAft>
              <a:defRPr>
                <a:solidFill>
                  <a:schemeClr val="tx1"/>
                </a:solidFill>
                <a:latin typeface="Arial" charset="0"/>
                <a:cs typeface="Arial" charset="0"/>
              </a:defRPr>
            </a:lvl7pPr>
            <a:lvl8pPr marL="3243063" indent="-216204" defTabSz="905356" eaLnBrk="0" fontAlgn="base" hangingPunct="0">
              <a:spcBef>
                <a:spcPct val="0"/>
              </a:spcBef>
              <a:spcAft>
                <a:spcPct val="0"/>
              </a:spcAft>
              <a:defRPr>
                <a:solidFill>
                  <a:schemeClr val="tx1"/>
                </a:solidFill>
                <a:latin typeface="Arial" charset="0"/>
                <a:cs typeface="Arial" charset="0"/>
              </a:defRPr>
            </a:lvl8pPr>
            <a:lvl9pPr marL="3675472" indent="-216204" defTabSz="905356" eaLnBrk="0" fontAlgn="base" hangingPunct="0">
              <a:spcBef>
                <a:spcPct val="0"/>
              </a:spcBef>
              <a:spcAft>
                <a:spcPct val="0"/>
              </a:spcAft>
              <a:defRPr>
                <a:solidFill>
                  <a:schemeClr val="tx1"/>
                </a:solidFill>
                <a:latin typeface="Arial" charset="0"/>
                <a:cs typeface="Arial" charset="0"/>
              </a:defRPr>
            </a:lvl9pPr>
          </a:lstStyle>
          <a:p>
            <a:pPr eaLnBrk="1" hangingPunct="1"/>
            <a:fld id="{2D541304-96DD-4C64-A6A7-65E3B3FE248A}" type="slidenum">
              <a:rPr lang="en-US" altLang="en-US"/>
              <a:pPr eaLnBrk="1" hangingPunct="1"/>
              <a:t>36</a:t>
            </a:fld>
            <a:endParaRPr lang="en-US" altLang="en-US"/>
          </a:p>
        </p:txBody>
      </p:sp>
      <p:sp>
        <p:nvSpPr>
          <p:cNvPr id="38915" name="Rectangle 2"/>
          <p:cNvSpPr>
            <a:spLocks noGrp="1" noRot="1" noChangeAspect="1" noChangeArrowheads="1" noTextEdit="1"/>
          </p:cNvSpPr>
          <p:nvPr>
            <p:ph type="sldImg"/>
          </p:nvPr>
        </p:nvSpPr>
        <p:spPr>
          <a:xfrm>
            <a:off x="193675" y="392113"/>
            <a:ext cx="6470650" cy="3640137"/>
          </a:xfrm>
          <a:ln/>
        </p:spPr>
      </p:sp>
      <p:sp>
        <p:nvSpPr>
          <p:cNvPr id="38916" name="Rectangle 3"/>
          <p:cNvSpPr>
            <a:spLocks noGrp="1" noChangeArrowheads="1"/>
          </p:cNvSpPr>
          <p:nvPr>
            <p:ph type="body" idx="1"/>
          </p:nvPr>
        </p:nvSpPr>
        <p:spPr>
          <a:xfrm>
            <a:off x="319981" y="4431395"/>
            <a:ext cx="6218039" cy="3874505"/>
          </a:xfrm>
          <a:noFill/>
        </p:spPr>
        <p:txBody>
          <a:bodyPr lIns="89567" tIns="43997" rIns="89567" bIns="43997">
            <a:spAutoFit/>
          </a:bodyPr>
          <a:lstStyle/>
          <a:p>
            <a:pPr eaLnBrk="1" hangingPunct="1"/>
            <a:r>
              <a:rPr lang="en-US" altLang="en-US" smtClean="0"/>
              <a:t>We talked about where the fans are most efficient and where the fans should be used for optimum efficiency.  But where are people actually selecting and using these fans?  </a:t>
            </a:r>
          </a:p>
          <a:p>
            <a:pPr eaLnBrk="1" hangingPunct="1"/>
            <a:r>
              <a:rPr lang="en-US" altLang="en-US" smtClean="0"/>
              <a:t>In order to answer this question, I gathered some historic data for fans that we sold over the past year. I looked at both plenum fans and inline mixed flow fans, some very popular fan models. I took the actual selections and normalized them based on their position on the fan curve so that I could plot them in relationship to the peak static efficiency.</a:t>
            </a:r>
          </a:p>
          <a:p>
            <a:pPr eaLnBrk="1" hangingPunct="1"/>
            <a:r>
              <a:rPr lang="en-US" altLang="en-US" smtClean="0"/>
              <a:t>If you look at this as a histogram on top of a fan curve, the result was a bell curve that started very close to the peak SE point and moved out to the right, toward free air.  So the bulk of the fan selections were well to the right of the peak efficiency fan selection.  What this shows is that customers are not purchasing the fan size that resulted in peak efficiency.  The actual selections were made using smaller fans running at higher speeds.  </a:t>
            </a:r>
          </a:p>
          <a:p>
            <a:pPr eaLnBrk="1" hangingPunct="1"/>
            <a:r>
              <a:rPr lang="en-US" altLang="en-US" smtClean="0"/>
              <a:t>Causes – could be improved stability, but I think it’s more likely that the person buying the fan is not paying the electric bills.  The contractor is more concerned with first cost than operating cost. </a:t>
            </a:r>
          </a:p>
          <a:p>
            <a:pPr eaLnBrk="1" hangingPunct="1"/>
            <a:r>
              <a:rPr lang="en-US" altLang="en-US" smtClean="0"/>
              <a:t>Efficiency is a very hot topic at AMCA and it’s the most important topic with ASHRAE, not to mention internationally.  </a:t>
            </a:r>
          </a:p>
          <a:p>
            <a:pPr eaLnBrk="1" hangingPunct="1"/>
            <a:r>
              <a:rPr lang="en-US" altLang="en-US" smtClean="0"/>
              <a:t>If we want to seriously impact energy efficiency, we need to shift this histogram to the left.  We need to make more selections on the higher efficiency part of the fan curve.  That will cost a little more money to purchase a slightly larger fan, but if we consider the cost of the motor and drive and consider the cost of electricity, the payback will be very short.</a:t>
            </a:r>
          </a:p>
        </p:txBody>
      </p:sp>
    </p:spTree>
    <p:extLst>
      <p:ext uri="{BB962C8B-B14F-4D97-AF65-F5344CB8AC3E}">
        <p14:creationId xmlns:p14="http://schemas.microsoft.com/office/powerpoint/2010/main" val="3008835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1/23/2015</a:t>
            </a:r>
            <a:endParaRPr lang="en-US"/>
          </a:p>
        </p:txBody>
      </p:sp>
      <p:sp>
        <p:nvSpPr>
          <p:cNvPr id="5" name="Slide Number Placeholder 4"/>
          <p:cNvSpPr>
            <a:spLocks noGrp="1"/>
          </p:cNvSpPr>
          <p:nvPr>
            <p:ph type="sldNum" sz="quarter" idx="11"/>
          </p:nvPr>
        </p:nvSpPr>
        <p:spPr/>
        <p:txBody>
          <a:bodyPr/>
          <a:lstStyle/>
          <a:p>
            <a:fld id="{90F50442-CCBC-5B4B-B93A-C3688FDE4D01}" type="slidenum">
              <a:rPr lang="en-US" smtClean="0"/>
              <a:pPr/>
              <a:t>37</a:t>
            </a:fld>
            <a:endParaRPr lang="en-US"/>
          </a:p>
        </p:txBody>
      </p:sp>
    </p:spTree>
    <p:extLst>
      <p:ext uri="{BB962C8B-B14F-4D97-AF65-F5344CB8AC3E}">
        <p14:creationId xmlns:p14="http://schemas.microsoft.com/office/powerpoint/2010/main" val="2147858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9E2F79-927E-4154-A419-CE3114A65533}" type="slidenum">
              <a:rPr lang="en-US" altLang="en-US" smtClean="0"/>
              <a:pPr/>
              <a:t>38</a:t>
            </a:fld>
            <a:endParaRPr lang="en-US" altLang="en-US"/>
          </a:p>
        </p:txBody>
      </p:sp>
      <p:sp>
        <p:nvSpPr>
          <p:cNvPr id="5" name="Date Placeholder 4"/>
          <p:cNvSpPr>
            <a:spLocks noGrp="1"/>
          </p:cNvSpPr>
          <p:nvPr>
            <p:ph type="dt" idx="11"/>
          </p:nvPr>
        </p:nvSpPr>
        <p:spPr/>
        <p:txBody>
          <a:bodyPr/>
          <a:lstStyle/>
          <a:p>
            <a:r>
              <a:rPr lang="en-US" smtClean="0"/>
              <a:t>1/23/2015</a:t>
            </a:r>
            <a:endParaRPr lang="en-US"/>
          </a:p>
        </p:txBody>
      </p:sp>
    </p:spTree>
    <p:extLst>
      <p:ext uri="{BB962C8B-B14F-4D97-AF65-F5344CB8AC3E}">
        <p14:creationId xmlns:p14="http://schemas.microsoft.com/office/powerpoint/2010/main" val="120979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smtClean="0"/>
              <a:t>Operating cost based on $0.10/kW-hr, 5 days per week, 12 hours per day</a:t>
            </a:r>
            <a:endParaRPr lang="en-US" dirty="0"/>
          </a:p>
        </p:txBody>
      </p:sp>
      <p:sp>
        <p:nvSpPr>
          <p:cNvPr id="4" name="Date Placeholder 3"/>
          <p:cNvSpPr>
            <a:spLocks noGrp="1"/>
          </p:cNvSpPr>
          <p:nvPr>
            <p:ph type="dt" idx="10"/>
          </p:nvPr>
        </p:nvSpPr>
        <p:spPr/>
        <p:txBody>
          <a:bodyPr/>
          <a:lstStyle/>
          <a:p>
            <a:r>
              <a:rPr lang="en-US">
                <a:solidFill>
                  <a:prstClr val="black"/>
                </a:solidFill>
              </a:rPr>
              <a:t>1/23/2015</a:t>
            </a:r>
          </a:p>
        </p:txBody>
      </p:sp>
      <p:sp>
        <p:nvSpPr>
          <p:cNvPr id="5" name="Slide Number Placeholder 4"/>
          <p:cNvSpPr>
            <a:spLocks noGrp="1"/>
          </p:cNvSpPr>
          <p:nvPr>
            <p:ph type="sldNum" sz="quarter" idx="11"/>
          </p:nvPr>
        </p:nvSpPr>
        <p:spPr/>
        <p:txBody>
          <a:bodyPr/>
          <a:lstStyle/>
          <a:p>
            <a:fld id="{90F50442-CCBC-5B4B-B93A-C3688FDE4D0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936025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50442-CCBC-5B4B-B93A-C3688FDE4D01}" type="slidenum">
              <a:rPr lang="en-US" smtClean="0">
                <a:solidFill>
                  <a:prstClr val="black"/>
                </a:solidFill>
              </a:rPr>
              <a:pPr/>
              <a:t>40</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1/23/2015</a:t>
            </a:r>
          </a:p>
        </p:txBody>
      </p:sp>
    </p:spTree>
    <p:extLst>
      <p:ext uri="{BB962C8B-B14F-4D97-AF65-F5344CB8AC3E}">
        <p14:creationId xmlns:p14="http://schemas.microsoft.com/office/powerpoint/2010/main" val="3415789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E2F79-927E-4154-A419-CE3114A65533}" type="slidenum">
              <a:rPr lang="en-US" altLang="en-US" smtClean="0"/>
              <a:pPr/>
              <a:t>43</a:t>
            </a:fld>
            <a:endParaRPr lang="en-US" altLang="en-US"/>
          </a:p>
        </p:txBody>
      </p:sp>
    </p:spTree>
    <p:extLst>
      <p:ext uri="{BB962C8B-B14F-4D97-AF65-F5344CB8AC3E}">
        <p14:creationId xmlns:p14="http://schemas.microsoft.com/office/powerpoint/2010/main" val="102304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Note</a:t>
            </a:r>
            <a:r>
              <a:rPr lang="en-US" baseline="0" dirty="0" smtClean="0"/>
              <a:t> – Republican President in 2008 &amp; 09.</a:t>
            </a:r>
          </a:p>
          <a:p>
            <a:endParaRPr lang="en-US" dirty="0"/>
          </a:p>
        </p:txBody>
      </p:sp>
      <p:sp>
        <p:nvSpPr>
          <p:cNvPr id="4" name="Slide Number Placeholder 3"/>
          <p:cNvSpPr>
            <a:spLocks noGrp="1"/>
          </p:cNvSpPr>
          <p:nvPr>
            <p:ph type="sldNum" sz="quarter" idx="10"/>
          </p:nvPr>
        </p:nvSpPr>
        <p:spPr/>
        <p:txBody>
          <a:bodyPr/>
          <a:lstStyle/>
          <a:p>
            <a:fld id="{C29E2F79-927E-4154-A419-CE3114A65533}" type="slidenum">
              <a:rPr lang="en-US" altLang="en-US" smtClean="0"/>
              <a:pPr/>
              <a:t>5</a:t>
            </a:fld>
            <a:endParaRPr lang="en-US" altLang="en-US"/>
          </a:p>
        </p:txBody>
      </p:sp>
    </p:spTree>
    <p:extLst>
      <p:ext uri="{BB962C8B-B14F-4D97-AF65-F5344CB8AC3E}">
        <p14:creationId xmlns:p14="http://schemas.microsoft.com/office/powerpoint/2010/main" val="132484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C9751-CBA4-8540-A621-786F87F1C3C6}" type="slidenum">
              <a:rPr lang="en-US" smtClean="0"/>
              <a:t>44</a:t>
            </a:fld>
            <a:endParaRPr lang="en-US"/>
          </a:p>
        </p:txBody>
      </p:sp>
    </p:spTree>
    <p:extLst>
      <p:ext uri="{BB962C8B-B14F-4D97-AF65-F5344CB8AC3E}">
        <p14:creationId xmlns:p14="http://schemas.microsoft.com/office/powerpoint/2010/main" val="2752214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381000" y="685800"/>
            <a:ext cx="6096000" cy="3429000"/>
          </a:xfrm>
          <a:ln/>
        </p:spPr>
      </p:sp>
      <p:sp>
        <p:nvSpPr>
          <p:cNvPr id="135171" name="Notes Placeholder 2"/>
          <p:cNvSpPr>
            <a:spLocks noGrp="1"/>
          </p:cNvSpPr>
          <p:nvPr>
            <p:ph type="body" idx="1"/>
          </p:nvPr>
        </p:nvSpPr>
        <p:spPr>
          <a:noFill/>
        </p:spPr>
        <p:txBody>
          <a:bodyPr/>
          <a:lstStyle/>
          <a:p>
            <a:r>
              <a:rPr lang="en-US" dirty="0"/>
              <a:t>While state adoption of energy codes is typically lethargic, I sense states are beginning to move quicker to update to the latest version of ASHRAE 90.1 or equivalent for 2 reasons:</a:t>
            </a:r>
          </a:p>
          <a:p>
            <a:pPr lvl="0"/>
            <a:r>
              <a:rPr lang="en-US" dirty="0"/>
              <a:t>The Department of Energy has set a deadline for states to adopt ASHRAE 90.1 or equivalent by September 26 of last year (2016).  The reason many states are not complying is that the DOE has no enforcement mechanism.</a:t>
            </a:r>
          </a:p>
          <a:p>
            <a:pPr lvl="0"/>
            <a:r>
              <a:rPr lang="en-US" dirty="0"/>
              <a:t>ASHRAE 90.1-2016 has an alternative method to the typical prescriptive compliance path.  This is the Performance Rating Method found in Appendix G.  This alternative compliance path offers engineers much more design flexibility to meet code requirements.  </a:t>
            </a:r>
          </a:p>
        </p:txBody>
      </p:sp>
      <p:sp>
        <p:nvSpPr>
          <p:cNvPr id="4" name="Slide Number Placeholder 3"/>
          <p:cNvSpPr>
            <a:spLocks noGrp="1"/>
          </p:cNvSpPr>
          <p:nvPr>
            <p:ph type="sldNum" sz="quarter" idx="5"/>
          </p:nvPr>
        </p:nvSpPr>
        <p:spPr/>
        <p:txBody>
          <a:bodyPr/>
          <a:lstStyle/>
          <a:p>
            <a:pPr>
              <a:defRPr/>
            </a:pPr>
            <a:fld id="{434470CC-F219-47CC-A93A-E16D92F06898}" type="slidenum">
              <a:rPr lang="en-US" smtClean="0"/>
              <a:pPr>
                <a:defRPr/>
              </a:pPr>
              <a:t>45</a:t>
            </a:fld>
            <a:endParaRPr lang="en-US"/>
          </a:p>
        </p:txBody>
      </p:sp>
    </p:spTree>
    <p:extLst>
      <p:ext uri="{BB962C8B-B14F-4D97-AF65-F5344CB8AC3E}">
        <p14:creationId xmlns:p14="http://schemas.microsoft.com/office/powerpoint/2010/main" val="769363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5"/>
          </p:nvPr>
        </p:nvSpPr>
        <p:spPr>
          <a:ln/>
        </p:spPr>
        <p:txBody>
          <a:bodyPr/>
          <a:lstStyle/>
          <a:p>
            <a:fld id="{862DC506-B0AB-4B66-AD56-B8721F5CC0B3}" type="slidenum">
              <a:rPr lang="en-US"/>
              <a:pPr/>
              <a:t>47</a:t>
            </a:fld>
            <a:endParaRPr lang="en-US"/>
          </a:p>
        </p:txBody>
      </p:sp>
      <p:sp>
        <p:nvSpPr>
          <p:cNvPr id="598018" name="Rectangle 2"/>
          <p:cNvSpPr>
            <a:spLocks noGrp="1" noRot="1" noChangeAspect="1" noChangeArrowheads="1" noTextEdit="1"/>
          </p:cNvSpPr>
          <p:nvPr>
            <p:ph type="sldImg"/>
          </p:nvPr>
        </p:nvSpPr>
        <p:spPr>
          <a:xfrm>
            <a:off x="381000" y="685800"/>
            <a:ext cx="6096000" cy="3429000"/>
          </a:xfrm>
          <a:ln/>
        </p:spPr>
      </p:sp>
      <p:sp>
        <p:nvSpPr>
          <p:cNvPr id="598019" name="Rectangle 3"/>
          <p:cNvSpPr>
            <a:spLocks noGrp="1" noChangeArrowheads="1"/>
          </p:cNvSpPr>
          <p:nvPr>
            <p:ph type="body" idx="1"/>
          </p:nvPr>
        </p:nvSpPr>
        <p:spPr>
          <a:xfrm>
            <a:off x="686100" y="4212169"/>
            <a:ext cx="5485806" cy="892024"/>
          </a:xfrm>
        </p:spPr>
        <p:txBody>
          <a:bodyPr/>
          <a:lstStyle/>
          <a:p>
            <a:r>
              <a:rPr lang="en-US" dirty="0" smtClean="0"/>
              <a:t>This is the latest proposal being considered by the ASHRAE 90.1.</a:t>
            </a:r>
            <a:r>
              <a:rPr lang="en-US" baseline="0" dirty="0" smtClean="0"/>
              <a:t>  This is out for public review and comment.</a:t>
            </a:r>
            <a:endParaRPr lang="en-US" dirty="0" smtClean="0"/>
          </a:p>
        </p:txBody>
      </p:sp>
    </p:spTree>
    <p:extLst>
      <p:ext uri="{BB962C8B-B14F-4D97-AF65-F5344CB8AC3E}">
        <p14:creationId xmlns:p14="http://schemas.microsoft.com/office/powerpoint/2010/main" val="2986257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90FB6B-DABC-4D57-97E6-D2B7545BC03C}" type="slidenum">
              <a:rPr lang="en-US"/>
              <a:pPr/>
              <a:t>48</a:t>
            </a:fld>
            <a:endParaRPr lang="en-US"/>
          </a:p>
        </p:txBody>
      </p:sp>
      <p:sp>
        <p:nvSpPr>
          <p:cNvPr id="17410" name="Rectangle 2"/>
          <p:cNvSpPr>
            <a:spLocks noGrp="1" noRot="1" noChangeAspect="1" noChangeArrowheads="1" noTextEdit="1"/>
          </p:cNvSpPr>
          <p:nvPr>
            <p:ph type="sldImg"/>
          </p:nvPr>
        </p:nvSpPr>
        <p:spPr>
          <a:xfrm>
            <a:off x="192088" y="392113"/>
            <a:ext cx="6473825" cy="3641725"/>
          </a:xfrm>
          <a:ln/>
        </p:spPr>
      </p:sp>
      <p:sp>
        <p:nvSpPr>
          <p:cNvPr id="17411" name="Rectangle 3"/>
          <p:cNvSpPr>
            <a:spLocks noGrp="1" noChangeArrowheads="1"/>
          </p:cNvSpPr>
          <p:nvPr>
            <p:ph type="body" idx="1"/>
          </p:nvPr>
        </p:nvSpPr>
        <p:spPr>
          <a:xfrm>
            <a:off x="686099" y="4680860"/>
            <a:ext cx="5485805" cy="1832430"/>
          </a:xfrm>
        </p:spPr>
        <p:txBody>
          <a:bodyPr/>
          <a:lstStyle/>
          <a:p>
            <a:r>
              <a:rPr lang="en-US" sz="1300" dirty="0"/>
              <a:t>Selection within 15 points of peak efficiency allows a range down to 60%</a:t>
            </a:r>
          </a:p>
        </p:txBody>
      </p:sp>
    </p:spTree>
    <p:extLst>
      <p:ext uri="{BB962C8B-B14F-4D97-AF65-F5344CB8AC3E}">
        <p14:creationId xmlns:p14="http://schemas.microsoft.com/office/powerpoint/2010/main" val="1942451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5"/>
          </p:nvPr>
        </p:nvSpPr>
        <p:spPr/>
        <p:txBody>
          <a:bodyPr/>
          <a:lstStyle/>
          <a:p>
            <a:pPr>
              <a:defRPr/>
            </a:pPr>
            <a:fld id="{DC5867D0-2661-4711-83E4-9672A387AAFA}" type="slidenum">
              <a:rPr lang="en-US"/>
              <a:pPr>
                <a:defRPr/>
              </a:pPr>
              <a:t>49</a:t>
            </a:fld>
            <a:endParaRPr lang="en-US"/>
          </a:p>
        </p:txBody>
      </p:sp>
      <p:sp>
        <p:nvSpPr>
          <p:cNvPr id="141315" name="Rectangle 2"/>
          <p:cNvSpPr>
            <a:spLocks noGrp="1" noRot="1" noChangeAspect="1" noChangeArrowheads="1" noTextEdit="1"/>
          </p:cNvSpPr>
          <p:nvPr>
            <p:ph type="sldImg"/>
          </p:nvPr>
        </p:nvSpPr>
        <p:spPr>
          <a:xfrm>
            <a:off x="381000" y="685800"/>
            <a:ext cx="6096000" cy="3429000"/>
          </a:xfrm>
          <a:ln/>
        </p:spPr>
      </p:sp>
      <p:sp>
        <p:nvSpPr>
          <p:cNvPr id="141316" name="Rectangle 3"/>
          <p:cNvSpPr>
            <a:spLocks noGrp="1" noChangeArrowheads="1"/>
          </p:cNvSpPr>
          <p:nvPr>
            <p:ph type="body" idx="1"/>
          </p:nvPr>
        </p:nvSpPr>
        <p:spPr>
          <a:xfrm>
            <a:off x="686421" y="4212087"/>
            <a:ext cx="5485158" cy="892711"/>
          </a:xfrm>
          <a:noFill/>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790380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5"/>
          </p:nvPr>
        </p:nvSpPr>
        <p:spPr/>
        <p:txBody>
          <a:bodyPr/>
          <a:lstStyle/>
          <a:p>
            <a:pPr>
              <a:defRPr/>
            </a:pPr>
            <a:fld id="{DC5867D0-2661-4711-83E4-9672A387AAFA}" type="slidenum">
              <a:rPr lang="en-US"/>
              <a:pPr>
                <a:defRPr/>
              </a:pPr>
              <a:t>50</a:t>
            </a:fld>
            <a:endParaRPr lang="en-US"/>
          </a:p>
        </p:txBody>
      </p:sp>
      <p:sp>
        <p:nvSpPr>
          <p:cNvPr id="141315" name="Rectangle 2"/>
          <p:cNvSpPr>
            <a:spLocks noGrp="1" noRot="1" noChangeAspect="1" noChangeArrowheads="1" noTextEdit="1"/>
          </p:cNvSpPr>
          <p:nvPr>
            <p:ph type="sldImg"/>
          </p:nvPr>
        </p:nvSpPr>
        <p:spPr>
          <a:xfrm>
            <a:off x="381000" y="685800"/>
            <a:ext cx="6096000" cy="3429000"/>
          </a:xfrm>
          <a:ln/>
        </p:spPr>
      </p:sp>
      <p:sp>
        <p:nvSpPr>
          <p:cNvPr id="141316" name="Rectangle 3"/>
          <p:cNvSpPr>
            <a:spLocks noGrp="1" noChangeArrowheads="1"/>
          </p:cNvSpPr>
          <p:nvPr>
            <p:ph type="body" idx="1"/>
          </p:nvPr>
        </p:nvSpPr>
        <p:spPr>
          <a:xfrm>
            <a:off x="686421" y="4212087"/>
            <a:ext cx="5485158" cy="892711"/>
          </a:xfrm>
          <a:noFill/>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4041271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5"/>
          </p:nvPr>
        </p:nvSpPr>
        <p:spPr/>
        <p:txBody>
          <a:bodyPr/>
          <a:lstStyle/>
          <a:p>
            <a:pPr>
              <a:defRPr/>
            </a:pPr>
            <a:fld id="{E3BF6F50-BBFD-4E1E-8621-E7DE97F17EB7}" type="slidenum">
              <a:rPr lang="en-US"/>
              <a:pPr>
                <a:defRPr/>
              </a:pPr>
              <a:t>51</a:t>
            </a:fld>
            <a:endParaRPr lang="en-US"/>
          </a:p>
        </p:txBody>
      </p:sp>
      <p:sp>
        <p:nvSpPr>
          <p:cNvPr id="142339" name="Rectangle 2"/>
          <p:cNvSpPr>
            <a:spLocks noGrp="1" noRot="1" noChangeAspect="1" noChangeArrowheads="1" noTextEdit="1"/>
          </p:cNvSpPr>
          <p:nvPr>
            <p:ph type="sldImg"/>
          </p:nvPr>
        </p:nvSpPr>
        <p:spPr>
          <a:xfrm>
            <a:off x="381000" y="685800"/>
            <a:ext cx="6096000" cy="3429000"/>
          </a:xfrm>
          <a:ln/>
        </p:spPr>
      </p:sp>
      <p:sp>
        <p:nvSpPr>
          <p:cNvPr id="142340" name="Rectangle 3"/>
          <p:cNvSpPr>
            <a:spLocks noGrp="1" noChangeArrowheads="1"/>
          </p:cNvSpPr>
          <p:nvPr>
            <p:ph type="body" idx="1"/>
          </p:nvPr>
        </p:nvSpPr>
        <p:spPr>
          <a:xfrm>
            <a:off x="686421" y="4212087"/>
            <a:ext cx="5485158" cy="892711"/>
          </a:xfrm>
          <a:noFill/>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3304730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453" indent="-222453">
              <a:buAutoNum type="arabicPeriod"/>
            </a:pPr>
            <a:endParaRPr lang="en-US" dirty="0"/>
          </a:p>
        </p:txBody>
      </p:sp>
      <p:sp>
        <p:nvSpPr>
          <p:cNvPr id="4" name="Slide Number Placeholder 3"/>
          <p:cNvSpPr>
            <a:spLocks noGrp="1"/>
          </p:cNvSpPr>
          <p:nvPr>
            <p:ph type="sldNum" sz="quarter" idx="10"/>
          </p:nvPr>
        </p:nvSpPr>
        <p:spPr/>
        <p:txBody>
          <a:bodyPr/>
          <a:lstStyle/>
          <a:p>
            <a:fld id="{90F50442-CCBC-5B4B-B93A-C3688FDE4D01}" type="slidenum">
              <a:rPr lang="en-US" smtClean="0"/>
              <a:pPr/>
              <a:t>53</a:t>
            </a:fld>
            <a:endParaRPr lang="en-US"/>
          </a:p>
        </p:txBody>
      </p:sp>
    </p:spTree>
    <p:extLst>
      <p:ext uri="{BB962C8B-B14F-4D97-AF65-F5344CB8AC3E}">
        <p14:creationId xmlns:p14="http://schemas.microsoft.com/office/powerpoint/2010/main" val="1568190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5"/>
          </p:nvPr>
        </p:nvSpPr>
        <p:spPr>
          <a:ln/>
        </p:spPr>
        <p:txBody>
          <a:bodyPr/>
          <a:lstStyle/>
          <a:p>
            <a:fld id="{274D0644-11D9-46CE-9A38-B6A6CBB3D327}" type="slidenum">
              <a:rPr lang="en-US"/>
              <a:pPr/>
              <a:t>54</a:t>
            </a:fld>
            <a:endParaRPr lang="en-US"/>
          </a:p>
        </p:txBody>
      </p:sp>
      <p:sp>
        <p:nvSpPr>
          <p:cNvPr id="599042" name="Rectangle 2"/>
          <p:cNvSpPr>
            <a:spLocks noGrp="1" noRot="1" noChangeAspect="1" noChangeArrowheads="1" noTextEdit="1"/>
          </p:cNvSpPr>
          <p:nvPr>
            <p:ph type="sldImg"/>
          </p:nvPr>
        </p:nvSpPr>
        <p:spPr>
          <a:xfrm>
            <a:off x="381000" y="685800"/>
            <a:ext cx="6096000" cy="3429000"/>
          </a:xfrm>
          <a:ln/>
        </p:spPr>
      </p:sp>
      <p:sp>
        <p:nvSpPr>
          <p:cNvPr id="599043" name="Rectangle 3"/>
          <p:cNvSpPr>
            <a:spLocks noGrp="1" noChangeArrowheads="1"/>
          </p:cNvSpPr>
          <p:nvPr>
            <p:ph type="body" idx="1"/>
          </p:nvPr>
        </p:nvSpPr>
        <p:spPr>
          <a:xfrm>
            <a:off x="686102" y="4212167"/>
            <a:ext cx="5485806" cy="3522738"/>
          </a:xfrm>
        </p:spPr>
        <p:txBody>
          <a:bodyPr/>
          <a:lstStyle/>
          <a:p>
            <a:r>
              <a:rPr lang="en-US" dirty="0" smtClean="0"/>
              <a:t>This is a slide to point out that FEGs are NOT a tool for fan selection.</a:t>
            </a:r>
          </a:p>
          <a:p>
            <a:endParaRPr lang="en-US" dirty="0" smtClean="0"/>
          </a:p>
          <a:p>
            <a:r>
              <a:rPr lang="en-US" dirty="0" smtClean="0"/>
              <a:t>This chart shows information on a group of fans, single wide airfoil </a:t>
            </a:r>
            <a:r>
              <a:rPr lang="en-US" dirty="0" err="1" smtClean="0"/>
              <a:t>centrifugals</a:t>
            </a:r>
            <a:r>
              <a:rPr lang="en-US" dirty="0" smtClean="0"/>
              <a:t>, that might be considered for an application using an electronic fan selection program.  All 6 of the fan sizes shown can be used to meet the requirement of 15,000 CFM at 4” Ps.  The available sizes are shown from smallest to largest.  The small fans are higher speed and you can see they are bumped into higher classes.  The absorbed power varies considerably – the smallest fan using twice the power as the larger fan.</a:t>
            </a:r>
          </a:p>
          <a:p>
            <a:endParaRPr lang="en-US" dirty="0" smtClean="0"/>
          </a:p>
          <a:p>
            <a:r>
              <a:rPr lang="en-US" dirty="0" smtClean="0"/>
              <a:t>Actual fan static efficiency is shown, varying from 38% to 78%.</a:t>
            </a:r>
          </a:p>
          <a:p>
            <a:r>
              <a:rPr lang="en-US" dirty="0" smtClean="0"/>
              <a:t>Actual total efficiency, as expected, is higher, ranging from 55% to 83%.</a:t>
            </a:r>
          </a:p>
          <a:p>
            <a:r>
              <a:rPr lang="en-US" dirty="0" smtClean="0"/>
              <a:t>We can look at the peak static efficiency attainable for each size.</a:t>
            </a:r>
          </a:p>
          <a:p>
            <a:r>
              <a:rPr lang="en-US" dirty="0" smtClean="0"/>
              <a:t>And finally the peak total efficiency attainable for each size.</a:t>
            </a:r>
          </a:p>
          <a:p>
            <a:endParaRPr lang="en-US" dirty="0" smtClean="0"/>
          </a:p>
          <a:p>
            <a:r>
              <a:rPr lang="en-US" dirty="0" smtClean="0"/>
              <a:t>Now notice the FEG values for each size – They are all the same!  So again, FEGs are NOT a tool for making a fan selection.  They simply classify the fan based on its peak TE, or its potential to be used as an efficient fan.</a:t>
            </a:r>
          </a:p>
        </p:txBody>
      </p:sp>
    </p:spTree>
    <p:extLst>
      <p:ext uri="{BB962C8B-B14F-4D97-AF65-F5344CB8AC3E}">
        <p14:creationId xmlns:p14="http://schemas.microsoft.com/office/powerpoint/2010/main" val="2501875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05356" eaLnBrk="0" hangingPunct="0">
              <a:defRPr>
                <a:solidFill>
                  <a:schemeClr val="tx1"/>
                </a:solidFill>
                <a:latin typeface="Arial" charset="0"/>
                <a:cs typeface="Arial" charset="0"/>
              </a:defRPr>
            </a:lvl1pPr>
            <a:lvl2pPr marL="702664" indent="-270256" defTabSz="905356" eaLnBrk="0" hangingPunct="0">
              <a:defRPr>
                <a:solidFill>
                  <a:schemeClr val="tx1"/>
                </a:solidFill>
                <a:latin typeface="Arial" charset="0"/>
                <a:cs typeface="Arial" charset="0"/>
              </a:defRPr>
            </a:lvl2pPr>
            <a:lvl3pPr marL="1081020" indent="-216204" defTabSz="905356" eaLnBrk="0" hangingPunct="0">
              <a:defRPr>
                <a:solidFill>
                  <a:schemeClr val="tx1"/>
                </a:solidFill>
                <a:latin typeface="Arial" charset="0"/>
                <a:cs typeface="Arial" charset="0"/>
              </a:defRPr>
            </a:lvl3pPr>
            <a:lvl4pPr marL="1513430" indent="-216204" defTabSz="905356" eaLnBrk="0" hangingPunct="0">
              <a:defRPr>
                <a:solidFill>
                  <a:schemeClr val="tx1"/>
                </a:solidFill>
                <a:latin typeface="Arial" charset="0"/>
                <a:cs typeface="Arial" charset="0"/>
              </a:defRPr>
            </a:lvl4pPr>
            <a:lvl5pPr marL="1945838" indent="-216204" defTabSz="905356" eaLnBrk="0" hangingPunct="0">
              <a:defRPr>
                <a:solidFill>
                  <a:schemeClr val="tx1"/>
                </a:solidFill>
                <a:latin typeface="Arial" charset="0"/>
                <a:cs typeface="Arial" charset="0"/>
              </a:defRPr>
            </a:lvl5pPr>
            <a:lvl6pPr marL="2378247" indent="-216204" defTabSz="905356" eaLnBrk="0" fontAlgn="base" hangingPunct="0">
              <a:spcBef>
                <a:spcPct val="0"/>
              </a:spcBef>
              <a:spcAft>
                <a:spcPct val="0"/>
              </a:spcAft>
              <a:defRPr>
                <a:solidFill>
                  <a:schemeClr val="tx1"/>
                </a:solidFill>
                <a:latin typeface="Arial" charset="0"/>
                <a:cs typeface="Arial" charset="0"/>
              </a:defRPr>
            </a:lvl6pPr>
            <a:lvl7pPr marL="2810655" indent="-216204" defTabSz="905356" eaLnBrk="0" fontAlgn="base" hangingPunct="0">
              <a:spcBef>
                <a:spcPct val="0"/>
              </a:spcBef>
              <a:spcAft>
                <a:spcPct val="0"/>
              </a:spcAft>
              <a:defRPr>
                <a:solidFill>
                  <a:schemeClr val="tx1"/>
                </a:solidFill>
                <a:latin typeface="Arial" charset="0"/>
                <a:cs typeface="Arial" charset="0"/>
              </a:defRPr>
            </a:lvl7pPr>
            <a:lvl8pPr marL="3243063" indent="-216204" defTabSz="905356" eaLnBrk="0" fontAlgn="base" hangingPunct="0">
              <a:spcBef>
                <a:spcPct val="0"/>
              </a:spcBef>
              <a:spcAft>
                <a:spcPct val="0"/>
              </a:spcAft>
              <a:defRPr>
                <a:solidFill>
                  <a:schemeClr val="tx1"/>
                </a:solidFill>
                <a:latin typeface="Arial" charset="0"/>
                <a:cs typeface="Arial" charset="0"/>
              </a:defRPr>
            </a:lvl8pPr>
            <a:lvl9pPr marL="3675472" indent="-216204" defTabSz="905356" eaLnBrk="0" fontAlgn="base" hangingPunct="0">
              <a:spcBef>
                <a:spcPct val="0"/>
              </a:spcBef>
              <a:spcAft>
                <a:spcPct val="0"/>
              </a:spcAft>
              <a:defRPr>
                <a:solidFill>
                  <a:schemeClr val="tx1"/>
                </a:solidFill>
                <a:latin typeface="Arial" charset="0"/>
                <a:cs typeface="Arial" charset="0"/>
              </a:defRPr>
            </a:lvl9pPr>
          </a:lstStyle>
          <a:p>
            <a:pPr eaLnBrk="1" hangingPunct="1"/>
            <a:fld id="{C56ED70C-5EB5-42B9-9792-DF98E5F4124B}" type="slidenum">
              <a:rPr lang="en-US" altLang="en-US"/>
              <a:pPr eaLnBrk="1" hangingPunct="1"/>
              <a:t>55</a:t>
            </a:fld>
            <a:endParaRPr lang="en-US" altLang="en-US"/>
          </a:p>
        </p:txBody>
      </p:sp>
      <p:sp>
        <p:nvSpPr>
          <p:cNvPr id="37891" name="Rectangle 2"/>
          <p:cNvSpPr>
            <a:spLocks noGrp="1" noRot="1" noChangeAspect="1" noChangeArrowheads="1" noTextEdit="1"/>
          </p:cNvSpPr>
          <p:nvPr>
            <p:ph type="sldImg"/>
          </p:nvPr>
        </p:nvSpPr>
        <p:spPr>
          <a:xfrm>
            <a:off x="193675" y="392113"/>
            <a:ext cx="6470650" cy="3640137"/>
          </a:xfrm>
          <a:ln/>
        </p:spPr>
      </p:sp>
      <p:sp>
        <p:nvSpPr>
          <p:cNvPr id="37892" name="Rectangle 3"/>
          <p:cNvSpPr>
            <a:spLocks noGrp="1" noChangeArrowheads="1"/>
          </p:cNvSpPr>
          <p:nvPr>
            <p:ph type="body" idx="1"/>
          </p:nvPr>
        </p:nvSpPr>
        <p:spPr>
          <a:xfrm>
            <a:off x="867670" y="4392086"/>
            <a:ext cx="5028902" cy="3983489"/>
          </a:xfrm>
          <a:noFill/>
        </p:spPr>
        <p:txBody>
          <a:bodyPr lIns="89567" tIns="43997" rIns="89567" bIns="43997">
            <a:spAutoFit/>
          </a:bodyPr>
          <a:lstStyle/>
          <a:p>
            <a:pPr eaLnBrk="1" hangingPunct="1"/>
            <a:r>
              <a:rPr lang="en-US" altLang="en-US" dirty="0" smtClean="0"/>
              <a:t>Now lets look at what this means when you go to select a fan size.</a:t>
            </a:r>
          </a:p>
          <a:p>
            <a:pPr eaLnBrk="1" hangingPunct="1"/>
            <a:endParaRPr lang="en-US" altLang="en-US" dirty="0" smtClean="0"/>
          </a:p>
          <a:p>
            <a:pPr eaLnBrk="1" hangingPunct="1"/>
            <a:r>
              <a:rPr lang="en-US" altLang="en-US" dirty="0" smtClean="0"/>
              <a:t>For a given airflow and static pressure, you can either select a smaller fan running at a higher speed, or you can select a larger fan running at a slower speed.</a:t>
            </a:r>
          </a:p>
          <a:p>
            <a:pPr eaLnBrk="1" hangingPunct="1"/>
            <a:endParaRPr lang="en-US" altLang="en-US" dirty="0" smtClean="0"/>
          </a:p>
          <a:p>
            <a:pPr eaLnBrk="1" hangingPunct="1"/>
            <a:r>
              <a:rPr lang="en-US" altLang="en-US" dirty="0" smtClean="0"/>
              <a:t>This slide shows that you might have 6 different size fans that go through the same CFM and pressure.  The choice is often a trade-off between fan efficiency and stability:</a:t>
            </a:r>
          </a:p>
          <a:p>
            <a:pPr eaLnBrk="1" hangingPunct="1"/>
            <a:endParaRPr lang="en-US" altLang="en-US" dirty="0" smtClean="0"/>
          </a:p>
          <a:p>
            <a:pPr eaLnBrk="1" hangingPunct="1"/>
            <a:r>
              <a:rPr lang="en-US" altLang="en-US" dirty="0" smtClean="0"/>
              <a:t>The smaller fans that run fast and loud and are not very efficient;</a:t>
            </a:r>
          </a:p>
          <a:p>
            <a:pPr eaLnBrk="1" hangingPunct="1"/>
            <a:r>
              <a:rPr lang="en-US" altLang="en-US" dirty="0" smtClean="0"/>
              <a:t>The larger fans that run slower are both quieter and more efficient.</a:t>
            </a:r>
          </a:p>
          <a:p>
            <a:pPr eaLnBrk="1" hangingPunct="1"/>
            <a:endParaRPr lang="en-US" altLang="en-US" dirty="0" smtClean="0"/>
          </a:p>
          <a:p>
            <a:pPr eaLnBrk="1" hangingPunct="1"/>
            <a:r>
              <a:rPr lang="en-US" altLang="en-US" dirty="0" smtClean="0"/>
              <a:t>But the larger the fan, the closer you get to the surge line.  And this can be a problem for stability, especially with VAV systems or parallel fans.</a:t>
            </a:r>
          </a:p>
          <a:p>
            <a:pPr eaLnBrk="1" hangingPunct="1"/>
            <a:endParaRPr lang="en-US" altLang="en-US" dirty="0" smtClean="0"/>
          </a:p>
          <a:p>
            <a:pPr eaLnBrk="1" hangingPunct="1"/>
            <a:r>
              <a:rPr lang="en-US" altLang="en-US" dirty="0" smtClean="0"/>
              <a:t>In this example, a size 24 would probably give a high efficiency while still leaving enough room for increased pressure in the system.</a:t>
            </a:r>
          </a:p>
        </p:txBody>
      </p:sp>
    </p:spTree>
    <p:extLst>
      <p:ext uri="{BB962C8B-B14F-4D97-AF65-F5344CB8AC3E}">
        <p14:creationId xmlns:p14="http://schemas.microsoft.com/office/powerpoint/2010/main" val="136040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dirty="0" smtClean="0"/>
              <a:t>Insert Pictures</a:t>
            </a:r>
          </a:p>
          <a:p>
            <a:r>
              <a:rPr lang="en-US" dirty="0" smtClean="0"/>
              <a:t>Typical Furnace @ 100,</a:t>
            </a:r>
          </a:p>
          <a:p>
            <a:r>
              <a:rPr lang="en-US" dirty="0" smtClean="0"/>
              <a:t>1 Quad </a:t>
            </a:r>
          </a:p>
          <a:p>
            <a:r>
              <a:rPr lang="en-US" dirty="0" smtClean="0"/>
              <a:t>=1 Quadrillion BTU = 10 Billion Residential Furnaces</a:t>
            </a:r>
          </a:p>
          <a:p>
            <a:r>
              <a:rPr lang="en-US" dirty="0" smtClean="0"/>
              <a:t>=</a:t>
            </a:r>
            <a:r>
              <a:rPr lang="en-US" baseline="0" dirty="0" smtClean="0"/>
              <a:t> 83 Billion Tons of AC = 1.6 Billion Residential Air Conditioners</a:t>
            </a:r>
          </a:p>
          <a:p>
            <a:r>
              <a:rPr lang="en-US" baseline="0" dirty="0" smtClean="0"/>
              <a:t>= 293 Billion KW-h = 1 100W bulb for 334.5 Thousand Years or 334.5 Thousand 100W Light bulbs for 1 year.</a:t>
            </a:r>
          </a:p>
          <a:p>
            <a:r>
              <a:rPr lang="en-US" baseline="0" dirty="0" smtClean="0"/>
              <a:t>= 39.3 Billion </a:t>
            </a:r>
            <a:r>
              <a:rPr lang="en-US" baseline="0" dirty="0" err="1" smtClean="0"/>
              <a:t>Hp</a:t>
            </a:r>
            <a:r>
              <a:rPr lang="en-US" baseline="0" dirty="0" smtClean="0"/>
              <a:t>-h = 1 10HP motor for 3.9 Billion Years or 3.9 Billion 10HP motors for 1 year</a:t>
            </a:r>
            <a:endParaRPr lang="en-US" dirty="0" smtClean="0"/>
          </a:p>
          <a:p>
            <a:r>
              <a:rPr lang="en-US" dirty="0" smtClean="0"/>
              <a:t>= $29.3B @ $0.10/KWh</a:t>
            </a:r>
          </a:p>
          <a:p>
            <a:endParaRPr lang="en-US" dirty="0" smtClean="0"/>
          </a:p>
          <a:p>
            <a:r>
              <a:rPr lang="en-US" dirty="0" smtClean="0"/>
              <a:t>45 Million Tons</a:t>
            </a:r>
            <a:r>
              <a:rPr lang="en-US" baseline="0" dirty="0" smtClean="0"/>
              <a:t> of Coal = 450,000 Rail Cars of Coal = Pile 10 ft. thick x 1 mile wide x 3.3 miles long (9 miles to drive around @ 60mph)1</a:t>
            </a:r>
          </a:p>
          <a:p>
            <a:r>
              <a:rPr lang="en-US" baseline="0" dirty="0" smtClean="0"/>
              <a:t>170 million barrels of crude oil</a:t>
            </a:r>
          </a:p>
          <a:p>
            <a:endParaRPr lang="en-US" baseline="0" dirty="0" smtClean="0"/>
          </a:p>
          <a:p>
            <a:r>
              <a:rPr lang="en-US" baseline="0" dirty="0" smtClean="0"/>
              <a:t>293 Billion KW Hours = 100 Bulb for 3.3 Trillion Years</a:t>
            </a:r>
          </a:p>
          <a:p>
            <a:r>
              <a:rPr lang="en-US" baseline="0" dirty="0" smtClean="0"/>
              <a:t>39.3 Billion </a:t>
            </a:r>
            <a:r>
              <a:rPr lang="en-US" baseline="0" dirty="0" err="1" smtClean="0"/>
              <a:t>Hp</a:t>
            </a:r>
            <a:r>
              <a:rPr lang="en-US" baseline="0" dirty="0" smtClean="0"/>
              <a:t> Hours = 40 for 4 million years</a:t>
            </a:r>
          </a:p>
        </p:txBody>
      </p:sp>
      <p:sp>
        <p:nvSpPr>
          <p:cNvPr id="4" name="Slide Number Placeholder 3"/>
          <p:cNvSpPr>
            <a:spLocks noGrp="1"/>
          </p:cNvSpPr>
          <p:nvPr>
            <p:ph type="sldNum" sz="quarter" idx="10"/>
          </p:nvPr>
        </p:nvSpPr>
        <p:spPr/>
        <p:txBody>
          <a:bodyPr/>
          <a:lstStyle/>
          <a:p>
            <a:fld id="{C29E2F79-927E-4154-A419-CE3114A65533}" type="slidenum">
              <a:rPr lang="en-US" altLang="en-US" smtClean="0"/>
              <a:pPr/>
              <a:t>6</a:t>
            </a:fld>
            <a:endParaRPr lang="en-US" altLang="en-US"/>
          </a:p>
        </p:txBody>
      </p:sp>
    </p:spTree>
    <p:extLst>
      <p:ext uri="{BB962C8B-B14F-4D97-AF65-F5344CB8AC3E}">
        <p14:creationId xmlns:p14="http://schemas.microsoft.com/office/powerpoint/2010/main" val="1612225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5"/>
          </p:nvPr>
        </p:nvSpPr>
        <p:spPr/>
        <p:txBody>
          <a:bodyPr/>
          <a:lstStyle/>
          <a:p>
            <a:pPr>
              <a:defRPr/>
            </a:pPr>
            <a:fld id="{DC5867D0-2661-4711-83E4-9672A387AAFA}" type="slidenum">
              <a:rPr lang="en-US"/>
              <a:pPr>
                <a:defRPr/>
              </a:pPr>
              <a:t>58</a:t>
            </a:fld>
            <a:endParaRPr lang="en-US"/>
          </a:p>
        </p:txBody>
      </p:sp>
      <p:sp>
        <p:nvSpPr>
          <p:cNvPr id="141315" name="Rectangle 2"/>
          <p:cNvSpPr>
            <a:spLocks noGrp="1" noRot="1" noChangeAspect="1" noChangeArrowheads="1" noTextEdit="1"/>
          </p:cNvSpPr>
          <p:nvPr>
            <p:ph type="sldImg"/>
          </p:nvPr>
        </p:nvSpPr>
        <p:spPr>
          <a:xfrm>
            <a:off x="381000" y="685800"/>
            <a:ext cx="6096000" cy="3429000"/>
          </a:xfrm>
          <a:ln/>
        </p:spPr>
      </p:sp>
      <p:sp>
        <p:nvSpPr>
          <p:cNvPr id="141316" name="Rectangle 3"/>
          <p:cNvSpPr>
            <a:spLocks noGrp="1" noChangeArrowheads="1"/>
          </p:cNvSpPr>
          <p:nvPr>
            <p:ph type="body" idx="1"/>
          </p:nvPr>
        </p:nvSpPr>
        <p:spPr>
          <a:xfrm>
            <a:off x="686421" y="4212087"/>
            <a:ext cx="5485158" cy="892711"/>
          </a:xfrm>
          <a:noFill/>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4057975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29C63-92EB-440E-AE79-E414BEECF54B}" type="slidenum">
              <a:rPr lang="en-US" altLang="en-US" smtClean="0"/>
              <a:pPr/>
              <a:t>60</a:t>
            </a:fld>
            <a:endParaRPr lang="en-US" altLang="en-US"/>
          </a:p>
        </p:txBody>
      </p:sp>
    </p:spTree>
    <p:extLst>
      <p:ext uri="{BB962C8B-B14F-4D97-AF65-F5344CB8AC3E}">
        <p14:creationId xmlns:p14="http://schemas.microsoft.com/office/powerpoint/2010/main" val="100469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Uses about 100 Quadrillion BTUs of Energy per Year.</a:t>
            </a:r>
          </a:p>
          <a:p>
            <a:r>
              <a:rPr lang="en-US" dirty="0" smtClean="0"/>
              <a:t>Most Energy comes</a:t>
            </a:r>
            <a:r>
              <a:rPr lang="en-US" baseline="0" dirty="0" smtClean="0"/>
              <a:t> from Petroleum, Natural Gas &amp; Coal.</a:t>
            </a:r>
            <a:endParaRPr lang="en-US" dirty="0" smtClean="0"/>
          </a:p>
          <a:p>
            <a:r>
              <a:rPr lang="en-US" dirty="0" smtClean="0"/>
              <a:t>More than half of the energy</a:t>
            </a:r>
            <a:r>
              <a:rPr lang="en-US" baseline="0" dirty="0" smtClean="0"/>
              <a:t> produced in the U.S. is wasted (about 57%) or 43% Efficient</a:t>
            </a:r>
          </a:p>
          <a:p>
            <a:r>
              <a:rPr lang="en-US" baseline="0" dirty="0" smtClean="0"/>
              <a:t>	Waste Heat from Power Plants, Cars, Lights…</a:t>
            </a:r>
          </a:p>
          <a:p>
            <a:r>
              <a:rPr lang="en-US" baseline="0" dirty="0" smtClean="0"/>
              <a:t>Electrical Power Generation – 33% Efficient</a:t>
            </a:r>
          </a:p>
          <a:p>
            <a:endParaRPr lang="en-US" baseline="0" dirty="0" smtClean="0"/>
          </a:p>
          <a:p>
            <a:r>
              <a:rPr lang="en-US" baseline="0" dirty="0" smtClean="0"/>
              <a:t>4 Main Consumers of Energy are Residential, Commercial, Industrial, and Transportation</a:t>
            </a:r>
          </a:p>
          <a:p>
            <a:r>
              <a:rPr lang="en-US" baseline="0" dirty="0" smtClean="0"/>
              <a:t>	Transportation – 25% Efficient</a:t>
            </a:r>
          </a:p>
          <a:p>
            <a:r>
              <a:rPr lang="en-US" baseline="0" dirty="0" smtClean="0"/>
              <a:t>	Industrial, Commercial &amp; Residential – 80% Efficient</a:t>
            </a:r>
          </a:p>
          <a:p>
            <a:r>
              <a:rPr lang="en-US" baseline="0" dirty="0" smtClean="0"/>
              <a:t>	</a:t>
            </a:r>
          </a:p>
        </p:txBody>
      </p:sp>
      <p:sp>
        <p:nvSpPr>
          <p:cNvPr id="4" name="Slide Number Placeholder 3"/>
          <p:cNvSpPr>
            <a:spLocks noGrp="1"/>
          </p:cNvSpPr>
          <p:nvPr>
            <p:ph type="sldNum" sz="quarter" idx="10"/>
          </p:nvPr>
        </p:nvSpPr>
        <p:spPr/>
        <p:txBody>
          <a:bodyPr/>
          <a:lstStyle/>
          <a:p>
            <a:fld id="{C29E2F79-927E-4154-A419-CE3114A65533}" type="slidenum">
              <a:rPr lang="en-US" altLang="en-US" smtClean="0"/>
              <a:pPr/>
              <a:t>7</a:t>
            </a:fld>
            <a:endParaRPr lang="en-US" altLang="en-US"/>
          </a:p>
        </p:txBody>
      </p:sp>
    </p:spTree>
    <p:extLst>
      <p:ext uri="{BB962C8B-B14F-4D97-AF65-F5344CB8AC3E}">
        <p14:creationId xmlns:p14="http://schemas.microsoft.com/office/powerpoint/2010/main" val="333711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425450" y="692150"/>
            <a:ext cx="6159500" cy="3463925"/>
          </a:xfrm>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solidFill>
                <a:srgbClr val="595959"/>
              </a:solidFill>
              <a:latin typeface="Trebuchet MS" panose="020B0603020202020204" pitchFamily="34" charset="0"/>
            </a:endParaRPr>
          </a:p>
          <a:p>
            <a:endParaRPr lang="en-US" altLang="en-US" sz="1100" dirty="0">
              <a:solidFill>
                <a:srgbClr val="595959"/>
              </a:solidFill>
              <a:latin typeface="Trebuchet MS" panose="020B0603020202020204" pitchFamily="34" charset="0"/>
            </a:endParaRPr>
          </a:p>
          <a:p>
            <a:endParaRPr lang="en-US" altLang="en-US" sz="1100" dirty="0">
              <a:solidFill>
                <a:srgbClr val="595959"/>
              </a:solidFill>
              <a:latin typeface="Trebuchet MS" panose="020B0603020202020204" pitchFamily="34" charset="0"/>
            </a:endParaRPr>
          </a:p>
          <a:p>
            <a:endParaRPr lang="en-US" altLang="en-US" sz="1100" dirty="0">
              <a:latin typeface="Trebuchet MS" panose="020B0603020202020204"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FF66"/>
                </a:solidFill>
                <a:latin typeface="Arial" panose="020B0604020202020204" pitchFamily="34" charset="0"/>
                <a:ea typeface="MS PGothic" panose="020B0600070205080204" pitchFamily="34" charset="-128"/>
              </a:defRPr>
            </a:lvl1pPr>
            <a:lvl2pPr marL="754202" indent="-290077">
              <a:defRPr sz="3600">
                <a:solidFill>
                  <a:srgbClr val="FFFF66"/>
                </a:solidFill>
                <a:latin typeface="Arial" panose="020B0604020202020204" pitchFamily="34" charset="0"/>
                <a:ea typeface="MS PGothic" panose="020B0600070205080204" pitchFamily="34" charset="-128"/>
              </a:defRPr>
            </a:lvl2pPr>
            <a:lvl3pPr marL="1160312" indent="-232062">
              <a:defRPr sz="3600">
                <a:solidFill>
                  <a:srgbClr val="FFFF66"/>
                </a:solidFill>
                <a:latin typeface="Arial" panose="020B0604020202020204" pitchFamily="34" charset="0"/>
                <a:ea typeface="MS PGothic" panose="020B0600070205080204" pitchFamily="34" charset="-128"/>
              </a:defRPr>
            </a:lvl3pPr>
            <a:lvl4pPr marL="1624436" indent="-232062">
              <a:defRPr sz="3600">
                <a:solidFill>
                  <a:srgbClr val="FFFF66"/>
                </a:solidFill>
                <a:latin typeface="Arial" panose="020B0604020202020204" pitchFamily="34" charset="0"/>
                <a:ea typeface="MS PGothic" panose="020B0600070205080204" pitchFamily="34" charset="-128"/>
              </a:defRPr>
            </a:lvl4pPr>
            <a:lvl5pPr marL="2088561" indent="-232062">
              <a:defRPr sz="3600">
                <a:solidFill>
                  <a:srgbClr val="FFFF66"/>
                </a:solidFill>
                <a:latin typeface="Arial" panose="020B0604020202020204" pitchFamily="34" charset="0"/>
                <a:ea typeface="MS PGothic" panose="020B0600070205080204" pitchFamily="34" charset="-128"/>
              </a:defRPr>
            </a:lvl5pPr>
            <a:lvl6pPr marL="2552685" indent="-232062"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6pPr>
            <a:lvl7pPr marL="3016810" indent="-232062"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7pPr>
            <a:lvl8pPr marL="3480935" indent="-232062"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8pPr>
            <a:lvl9pPr marL="3945059" indent="-232062"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9pPr>
          </a:lstStyle>
          <a:p>
            <a:fld id="{BE46C644-6F65-4C45-95A8-3861309EEE19}" type="slidenum">
              <a:rPr lang="en-US" altLang="en-US" sz="1000">
                <a:solidFill>
                  <a:schemeClr val="tx1"/>
                </a:solidFill>
                <a:latin typeface="Trebuchet MS" panose="020B0603020202020204" pitchFamily="34" charset="0"/>
              </a:rPr>
              <a:pPr/>
              <a:t>9</a:t>
            </a:fld>
            <a:endParaRPr lang="en-US" altLang="en-US" sz="1000">
              <a:solidFill>
                <a:schemeClr val="tx1"/>
              </a:solidFill>
              <a:latin typeface="Trebuchet MS" panose="020B0603020202020204" pitchFamily="34" charset="0"/>
            </a:endParaRPr>
          </a:p>
        </p:txBody>
      </p:sp>
    </p:spTree>
    <p:extLst>
      <p:ext uri="{BB962C8B-B14F-4D97-AF65-F5344CB8AC3E}">
        <p14:creationId xmlns:p14="http://schemas.microsoft.com/office/powerpoint/2010/main" val="247648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Fan efficiency is defined as any other efficiency, power output divided by power input.</a:t>
            </a:r>
          </a:p>
          <a:p>
            <a:endParaRPr lang="en-US" dirty="0" smtClean="0"/>
          </a:p>
          <a:p>
            <a:r>
              <a:rPr lang="en-US" dirty="0" smtClean="0"/>
              <a:t>For a fan, the output is CFM and Pressure, the input is BHP.</a:t>
            </a:r>
          </a:p>
          <a:p>
            <a:endParaRPr lang="en-US" dirty="0"/>
          </a:p>
        </p:txBody>
      </p:sp>
      <p:sp>
        <p:nvSpPr>
          <p:cNvPr id="4" name="Slide Number Placeholder 3"/>
          <p:cNvSpPr>
            <a:spLocks noGrp="1"/>
          </p:cNvSpPr>
          <p:nvPr>
            <p:ph type="sldNum" sz="quarter" idx="10"/>
          </p:nvPr>
        </p:nvSpPr>
        <p:spPr/>
        <p:txBody>
          <a:bodyPr/>
          <a:lstStyle/>
          <a:p>
            <a:fld id="{D082C910-F073-4CBB-88C1-7EA76068F39C}" type="slidenum">
              <a:rPr lang="en-US" smtClean="0"/>
              <a:t>11</a:t>
            </a:fld>
            <a:endParaRPr lang="en-US"/>
          </a:p>
        </p:txBody>
      </p:sp>
    </p:spTree>
    <p:extLst>
      <p:ext uri="{BB962C8B-B14F-4D97-AF65-F5344CB8AC3E}">
        <p14:creationId xmlns:p14="http://schemas.microsoft.com/office/powerpoint/2010/main" val="2643056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actual equations are shown here.  They are similar in form.  Use static efficiency for applications with static pressure and use total efficiency for applications with total pressure.</a:t>
            </a:r>
            <a:endParaRPr lang="en-US" dirty="0"/>
          </a:p>
        </p:txBody>
      </p:sp>
      <p:sp>
        <p:nvSpPr>
          <p:cNvPr id="4" name="Slide Number Placeholder 3"/>
          <p:cNvSpPr>
            <a:spLocks noGrp="1"/>
          </p:cNvSpPr>
          <p:nvPr>
            <p:ph type="sldNum" sz="quarter" idx="10"/>
          </p:nvPr>
        </p:nvSpPr>
        <p:spPr/>
        <p:txBody>
          <a:bodyPr/>
          <a:lstStyle/>
          <a:p>
            <a:fld id="{D082C910-F073-4CBB-88C1-7EA76068F39C}" type="slidenum">
              <a:rPr lang="en-US" smtClean="0"/>
              <a:t>12</a:t>
            </a:fld>
            <a:endParaRPr lang="en-US"/>
          </a:p>
        </p:txBody>
      </p:sp>
    </p:spTree>
    <p:extLst>
      <p:ext uri="{BB962C8B-B14F-4D97-AF65-F5344CB8AC3E}">
        <p14:creationId xmlns:p14="http://schemas.microsoft.com/office/powerpoint/2010/main" val="209190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C763C-BDD6-4554-9F02-33B041E3081A}" type="slidenum">
              <a:rPr lang="en-US"/>
              <a:pPr/>
              <a:t>13</a:t>
            </a:fld>
            <a:endParaRPr lang="en-US"/>
          </a:p>
        </p:txBody>
      </p:sp>
      <p:sp>
        <p:nvSpPr>
          <p:cNvPr id="11266" name="Rectangle 2"/>
          <p:cNvSpPr>
            <a:spLocks noGrp="1" noRot="1" noChangeAspect="1" noChangeArrowheads="1" noTextEdit="1"/>
          </p:cNvSpPr>
          <p:nvPr>
            <p:ph type="sldImg"/>
          </p:nvPr>
        </p:nvSpPr>
        <p:spPr>
          <a:xfrm>
            <a:off x="193675" y="392113"/>
            <a:ext cx="6470650" cy="3640137"/>
          </a:xfrm>
          <a:ln/>
        </p:spPr>
      </p:sp>
      <p:sp>
        <p:nvSpPr>
          <p:cNvPr id="11267" name="Rectangle 3"/>
          <p:cNvSpPr>
            <a:spLocks noGrp="1" noChangeArrowheads="1"/>
          </p:cNvSpPr>
          <p:nvPr>
            <p:ph type="body" idx="1"/>
          </p:nvPr>
        </p:nvSpPr>
        <p:spPr>
          <a:xfrm>
            <a:off x="686100" y="4680861"/>
            <a:ext cx="5485806" cy="3168951"/>
          </a:xfrm>
        </p:spPr>
        <p:txBody>
          <a:bodyPr/>
          <a:lstStyle/>
          <a:p>
            <a:r>
              <a:rPr lang="en-US" sz="1300" dirty="0"/>
              <a:t>The most basic fan curve shows pressure plotted against airflow.  During the test, a series of points are measured and a curve is drawn between them.  This is a constant speed fan curve.  At this speed, the fan will always operate somewhere along this curve.  </a:t>
            </a:r>
          </a:p>
          <a:p>
            <a:endParaRPr lang="en-US" sz="1300" dirty="0"/>
          </a:p>
          <a:p>
            <a:r>
              <a:rPr lang="en-US" sz="1300" dirty="0"/>
              <a:t>Most fans have some form of a surge or stall area.  As the pressure rises approaching this point on the curve, the air begins to separate off the lower pressure side of the blades.  This is accompanied by an increase in low frequency, or rumbly sound.  Fans should not be selected or operated in the surge area.</a:t>
            </a:r>
          </a:p>
          <a:p>
            <a:endParaRPr lang="en-US" sz="1300" dirty="0"/>
          </a:p>
          <a:p>
            <a:r>
              <a:rPr lang="en-US" sz="1300" dirty="0"/>
              <a:t>We also normally plot fan shaft power against airflow.  The power curve can look like this one, with a peak power somewhere in the middle of the curve.  Or, in the case of a radial bladed or forward curve centrifugal, it would continue rising and have a peak power at the maximum airflow.</a:t>
            </a:r>
          </a:p>
        </p:txBody>
      </p:sp>
    </p:spTree>
    <p:extLst>
      <p:ext uri="{BB962C8B-B14F-4D97-AF65-F5344CB8AC3E}">
        <p14:creationId xmlns:p14="http://schemas.microsoft.com/office/powerpoint/2010/main" val="2282779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7251"/>
            <a:ext cx="7772400" cy="857250"/>
          </a:xfrm>
        </p:spPr>
        <p:txBody>
          <a:bodyPr>
            <a:normAutofit/>
          </a:bodyPr>
          <a:lstStyle>
            <a:lvl1pPr>
              <a:defRPr sz="3200" b="1"/>
            </a:lvl1pPr>
          </a:lstStyle>
          <a:p>
            <a:r>
              <a:rPr lang="en-US" smtClean="0"/>
              <a:t>Click to edit Master title style</a:t>
            </a:r>
            <a:endParaRPr lang="en-US" dirty="0"/>
          </a:p>
        </p:txBody>
      </p:sp>
      <p:sp>
        <p:nvSpPr>
          <p:cNvPr id="3" name="Subtitle 2"/>
          <p:cNvSpPr>
            <a:spLocks noGrp="1"/>
          </p:cNvSpPr>
          <p:nvPr>
            <p:ph type="subTitle" idx="1"/>
          </p:nvPr>
        </p:nvSpPr>
        <p:spPr>
          <a:xfrm>
            <a:off x="1371600" y="1885950"/>
            <a:ext cx="6400800" cy="400050"/>
          </a:xfrm>
        </p:spPr>
        <p:txBody>
          <a:bodyPr/>
          <a:lstStyle>
            <a:lvl1pPr marL="0" indent="0" algn="ctr">
              <a:buNone/>
              <a:defRPr sz="2400" b="0" i="0">
                <a:solidFill>
                  <a:srgbClr val="005A9C"/>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6"/>
          <p:cNvSpPr>
            <a:spLocks noGrp="1"/>
          </p:cNvSpPr>
          <p:nvPr>
            <p:ph type="sldNum" sz="quarter" idx="10"/>
          </p:nvPr>
        </p:nvSpPr>
        <p:spPr>
          <a:xfrm>
            <a:off x="8686800" y="4857750"/>
            <a:ext cx="533400" cy="285750"/>
          </a:xfrm>
        </p:spPr>
        <p:txBody>
          <a:bodyPr/>
          <a:lstStyle>
            <a:lvl1pPr>
              <a:defRPr/>
            </a:lvl1pPr>
          </a:lstStyle>
          <a:p>
            <a:fld id="{B80330C2-63B6-4D40-AEE9-957E2E99471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94565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533400" y="857250"/>
            <a:ext cx="8153400" cy="3429000"/>
          </a:xfrm>
        </p:spPr>
        <p:txBody>
          <a:bodyPr/>
          <a:lstStyle>
            <a:lvl1pPr>
              <a:defRPr sz="2100">
                <a:solidFill>
                  <a:schemeClr val="tx1"/>
                </a:solidFill>
              </a:defRPr>
            </a:lvl1pPr>
            <a:lvl2pPr>
              <a:defRPr sz="1800">
                <a:solidFill>
                  <a:schemeClr val="tx1"/>
                </a:solidFill>
              </a:defRPr>
            </a:lvl2pPr>
            <a:lvl3pPr>
              <a:defRPr sz="1500">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Rectangle 10"/>
          <p:cNvSpPr>
            <a:spLocks noGrp="1" noChangeArrowheads="1"/>
          </p:cNvSpPr>
          <p:nvPr>
            <p:ph type="sldNum" sz="quarter" idx="12"/>
          </p:nvPr>
        </p:nvSpPr>
        <p:spPr>
          <a:xfrm>
            <a:off x="8610600" y="4857750"/>
            <a:ext cx="533400" cy="285750"/>
          </a:xfrm>
          <a:prstGeom prst="rect">
            <a:avLst/>
          </a:prstGeom>
        </p:spPr>
        <p:txBody>
          <a:bodyPr/>
          <a:lstStyle>
            <a:lvl1pPr>
              <a:defRPr/>
            </a:lvl1pPr>
          </a:lstStyle>
          <a:p>
            <a:fld id="{682CE6E3-611F-4C44-AA0D-B974C476F7FA}" type="slidenum">
              <a:rPr lang="en-US" altLang="en-US">
                <a:solidFill>
                  <a:prstClr val="white"/>
                </a:solidFill>
              </a:rPr>
              <a:pPr/>
              <a:t>‹#›</a:t>
            </a:fld>
            <a:endParaRPr lang="en-US" altLang="en-US" sz="1050">
              <a:solidFill>
                <a:prstClr val="white"/>
              </a:solidFill>
            </a:endParaRPr>
          </a:p>
        </p:txBody>
      </p:sp>
    </p:spTree>
    <p:extLst>
      <p:ext uri="{BB962C8B-B14F-4D97-AF65-F5344CB8AC3E}">
        <p14:creationId xmlns:p14="http://schemas.microsoft.com/office/powerpoint/2010/main" val="13722769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857250"/>
            <a:ext cx="3962400" cy="3200400"/>
          </a:xfrm>
        </p:spPr>
        <p:txBody>
          <a:bodyPr/>
          <a:lstStyle>
            <a:lvl1pPr>
              <a:defRPr sz="2800">
                <a:solidFill>
                  <a:schemeClr val="tx1"/>
                </a:solidFill>
              </a:defRPr>
            </a:lvl1pPr>
            <a:lvl2pPr>
              <a:defRPr sz="2400">
                <a:solidFill>
                  <a:schemeClr val="tx1"/>
                </a:solidFill>
              </a:defRPr>
            </a:lvl2pPr>
            <a:lvl3pP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7" name="Picture Placeholder 6"/>
          <p:cNvSpPr>
            <a:spLocks noGrp="1"/>
          </p:cNvSpPr>
          <p:nvPr>
            <p:ph type="pic" sz="quarter" idx="12"/>
          </p:nvPr>
        </p:nvSpPr>
        <p:spPr>
          <a:xfrm>
            <a:off x="4876800" y="857250"/>
            <a:ext cx="3810000" cy="3200400"/>
          </a:xfrm>
        </p:spPr>
        <p:txBody>
          <a:bodyPr rtlCol="0">
            <a:normAutofit/>
          </a:bodyPr>
          <a:lstStyle>
            <a:lvl1pPr>
              <a:defRPr sz="2800"/>
            </a:lvl1pPr>
          </a:lstStyle>
          <a:p>
            <a:pPr lvl="0"/>
            <a:r>
              <a:rPr lang="en-US" noProof="0" smtClean="0"/>
              <a:t>Click icon to add picture</a:t>
            </a:r>
            <a:endParaRPr lang="en-US" noProof="0" dirty="0"/>
          </a:p>
        </p:txBody>
      </p:sp>
      <p:sp>
        <p:nvSpPr>
          <p:cNvPr id="8" name="Title 1"/>
          <p:cNvSpPr>
            <a:spLocks noGrp="1"/>
          </p:cNvSpPr>
          <p:nvPr>
            <p:ph type="title"/>
          </p:nvPr>
        </p:nvSpPr>
        <p:spPr>
          <a:xfrm>
            <a:off x="457200" y="171450"/>
            <a:ext cx="8229600" cy="457200"/>
          </a:xfrm>
        </p:spPr>
        <p:txBody>
          <a:bodyPr>
            <a:normAutofit/>
          </a:bodyPr>
          <a:lstStyle>
            <a:lvl1pPr>
              <a:defRPr sz="3200"/>
            </a:lvl1pPr>
          </a:lstStyle>
          <a:p>
            <a:r>
              <a:rPr lang="en-US" smtClean="0"/>
              <a:t>Click to edit Master title style</a:t>
            </a:r>
            <a:endParaRPr lang="en-US" dirty="0"/>
          </a:p>
        </p:txBody>
      </p:sp>
      <p:sp>
        <p:nvSpPr>
          <p:cNvPr id="6" name="Rectangle 10"/>
          <p:cNvSpPr>
            <a:spLocks noGrp="1" noChangeArrowheads="1"/>
          </p:cNvSpPr>
          <p:nvPr>
            <p:ph type="sldNum" sz="quarter" idx="13"/>
          </p:nvPr>
        </p:nvSpPr>
        <p:spPr>
          <a:xfrm>
            <a:off x="8610600" y="4857750"/>
            <a:ext cx="533400" cy="2857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739AD7B-6599-407A-8F6C-369A33C903D4}" type="slidenum">
              <a:rPr lang="en-US" altLang="en-US"/>
              <a:pPr/>
              <a:t>‹#›</a:t>
            </a:fld>
            <a:endParaRPr lang="en-US" altLang="en-US" sz="1400"/>
          </a:p>
        </p:txBody>
      </p:sp>
    </p:spTree>
    <p:extLst>
      <p:ext uri="{BB962C8B-B14F-4D97-AF65-F5344CB8AC3E}">
        <p14:creationId xmlns:p14="http://schemas.microsoft.com/office/powerpoint/2010/main" val="2210409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533400" y="857250"/>
            <a:ext cx="8153400" cy="34290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Rectangle 10"/>
          <p:cNvSpPr>
            <a:spLocks noGrp="1" noChangeArrowheads="1"/>
          </p:cNvSpPr>
          <p:nvPr>
            <p:ph type="sldNum" sz="quarter" idx="12"/>
          </p:nvPr>
        </p:nvSpPr>
        <p:spPr>
          <a:xfrm>
            <a:off x="8610600" y="4857750"/>
            <a:ext cx="533400" cy="2857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E930471-E233-472E-BD46-A938D943324D}" type="slidenum">
              <a:rPr lang="en-US" altLang="en-US"/>
              <a:pPr/>
              <a:t>‹#›</a:t>
            </a:fld>
            <a:endParaRPr lang="en-US" altLang="en-US" sz="1400"/>
          </a:p>
        </p:txBody>
      </p:sp>
    </p:spTree>
    <p:extLst>
      <p:ext uri="{BB962C8B-B14F-4D97-AF65-F5344CB8AC3E}">
        <p14:creationId xmlns:p14="http://schemas.microsoft.com/office/powerpoint/2010/main" val="3564943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8FC33F-3B62-45BB-9D94-734C910FCDB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330C2-63B6-4D40-AEE9-957E2E99471B}" type="slidenum">
              <a:rPr lang="en-US" altLang="en-US" smtClean="0">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868038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FC33F-3B62-45BB-9D94-734C910FCDB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A143A-9CE1-44CD-8034-0C5FB96BB252}" type="slidenum">
              <a:rPr lang="en-US" altLang="en-US" smtClean="0">
                <a:solidFill>
                  <a:prstClr val="white"/>
                </a:solidFill>
              </a:rPr>
              <a:pPr/>
              <a:t>‹#›</a:t>
            </a:fld>
            <a:endParaRPr lang="en-US" altLang="en-US" sz="1400">
              <a:solidFill>
                <a:prstClr val="white"/>
              </a:solidFill>
            </a:endParaRPr>
          </a:p>
        </p:txBody>
      </p:sp>
    </p:spTree>
    <p:extLst>
      <p:ext uri="{BB962C8B-B14F-4D97-AF65-F5344CB8AC3E}">
        <p14:creationId xmlns:p14="http://schemas.microsoft.com/office/powerpoint/2010/main" val="1047201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FC33F-3B62-45BB-9D94-734C910FCDB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BA3D4-2078-4B67-BAEC-D576726D7078}" type="slidenum">
              <a:rPr lang="en-US" altLang="en-US" smtClean="0">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381374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8FC33F-3B62-45BB-9D94-734C910FCDB4}"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C3497-8512-4536-869E-5C0397B1187A}" type="slidenum">
              <a:rPr lang="en-US" altLang="en-US" smtClean="0">
                <a:solidFill>
                  <a:prstClr val="white"/>
                </a:solidFill>
              </a:rPr>
              <a:pPr/>
              <a:t>‹#›</a:t>
            </a:fld>
            <a:endParaRPr lang="en-US" altLang="en-US" sz="1400">
              <a:solidFill>
                <a:prstClr val="white"/>
              </a:solidFill>
            </a:endParaRPr>
          </a:p>
        </p:txBody>
      </p:sp>
    </p:spTree>
    <p:extLst>
      <p:ext uri="{BB962C8B-B14F-4D97-AF65-F5344CB8AC3E}">
        <p14:creationId xmlns:p14="http://schemas.microsoft.com/office/powerpoint/2010/main" val="2568770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8FC33F-3B62-45BB-9D94-734C910FCDB4}" type="datetimeFigureOut">
              <a:rPr lang="en-US" smtClean="0"/>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13DB52A9-21C4-44CC-8342-B06885C0998D}" type="slidenum">
              <a:rPr lang="en-US" smtClean="0">
                <a:solidFill>
                  <a:srgbClr val="FFFFFF"/>
                </a:solidFill>
              </a:rPr>
              <a:pPr>
                <a:defRPr/>
              </a:pPr>
              <a:t>‹#›</a:t>
            </a:fld>
            <a:endParaRPr lang="en-US" sz="1400">
              <a:solidFill>
                <a:srgbClr val="FFFFFF"/>
              </a:solidFill>
            </a:endParaRPr>
          </a:p>
        </p:txBody>
      </p:sp>
    </p:spTree>
    <p:extLst>
      <p:ext uri="{BB962C8B-B14F-4D97-AF65-F5344CB8AC3E}">
        <p14:creationId xmlns:p14="http://schemas.microsoft.com/office/powerpoint/2010/main" val="4059978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8FC33F-3B62-45BB-9D94-734C910FCDB4}" type="datetimeFigureOut">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ABA3D4-2078-4B67-BAEC-D576726D7078}" type="slidenum">
              <a:rPr lang="en-US" altLang="en-US" smtClean="0">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08557938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FC33F-3B62-45BB-9D94-734C910FCDB4}" type="datetimeFigureOut">
              <a:rPr lang="en-US" smtClean="0"/>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ABA3D4-2078-4B67-BAEC-D576726D7078}" type="slidenum">
              <a:rPr lang="en-US" altLang="en-US" smtClean="0">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05038264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533400" y="857250"/>
            <a:ext cx="8153400" cy="3429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0"/>
          <p:cNvSpPr>
            <a:spLocks noGrp="1" noChangeArrowheads="1"/>
          </p:cNvSpPr>
          <p:nvPr>
            <p:ph type="sldNum" sz="quarter" idx="12"/>
          </p:nvPr>
        </p:nvSpPr>
        <p:spPr/>
        <p:txBody>
          <a:bodyPr/>
          <a:lstStyle>
            <a:lvl1pPr>
              <a:defRPr/>
            </a:lvl1pPr>
          </a:lstStyle>
          <a:p>
            <a:fld id="{CEBE602D-BB1C-40A6-BD16-0E7A819D180F}" type="slidenum">
              <a:rPr lang="en-US" altLang="en-US">
                <a:solidFill>
                  <a:prstClr val="white"/>
                </a:solidFill>
              </a:rPr>
              <a:pPr/>
              <a:t>‹#›</a:t>
            </a:fld>
            <a:endParaRPr lang="en-US" altLang="en-US" sz="1400">
              <a:solidFill>
                <a:prstClr val="white"/>
              </a:solidFill>
            </a:endParaRPr>
          </a:p>
        </p:txBody>
      </p:sp>
    </p:spTree>
    <p:extLst>
      <p:ext uri="{BB962C8B-B14F-4D97-AF65-F5344CB8AC3E}">
        <p14:creationId xmlns:p14="http://schemas.microsoft.com/office/powerpoint/2010/main" val="3603951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FC33F-3B62-45BB-9D94-734C910FCDB4}"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BA3D4-2078-4B67-BAEC-D576726D7078}" type="slidenum">
              <a:rPr lang="en-US" altLang="en-US" smtClean="0">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86097375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FC33F-3B62-45BB-9D94-734C910FCDB4}"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BA3D4-2078-4B67-BAEC-D576726D7078}" type="slidenum">
              <a:rPr lang="en-US" altLang="en-US" smtClean="0">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13361441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FC33F-3B62-45BB-9D94-734C910FCDB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BA3D4-2078-4B67-BAEC-D576726D7078}" type="slidenum">
              <a:rPr lang="en-US" altLang="en-US" smtClean="0">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57700548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FC33F-3B62-45BB-9D94-734C910FCDB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BA3D4-2078-4B67-BAEC-D576726D7078}" type="slidenum">
              <a:rPr lang="en-US" altLang="en-US" smtClean="0">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34131717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171450"/>
            <a:ext cx="8077200" cy="514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28700"/>
            <a:ext cx="8229600" cy="3257550"/>
          </a:xfrm>
        </p:spPr>
        <p:txBody>
          <a:bodyPr/>
          <a:lstStyle/>
          <a:p>
            <a:r>
              <a:rPr lang="en-US" smtClean="0"/>
              <a:t>Click icon to add table</a:t>
            </a:r>
            <a:endParaRPr lang="en-US"/>
          </a:p>
        </p:txBody>
      </p:sp>
      <p:sp>
        <p:nvSpPr>
          <p:cNvPr id="4" name="Slide Number Placeholder 3"/>
          <p:cNvSpPr>
            <a:spLocks noGrp="1"/>
          </p:cNvSpPr>
          <p:nvPr>
            <p:ph type="sldNum" sz="quarter" idx="10"/>
          </p:nvPr>
        </p:nvSpPr>
        <p:spPr>
          <a:xfrm>
            <a:off x="4295775" y="4929188"/>
            <a:ext cx="533400" cy="171450"/>
          </a:xfrm>
        </p:spPr>
        <p:txBody>
          <a:bodyPr/>
          <a:lstStyle>
            <a:lvl1pPr>
              <a:defRPr/>
            </a:lvl1pPr>
          </a:lstStyle>
          <a:p>
            <a:pPr>
              <a:defRPr/>
            </a:pPr>
            <a:fld id="{E6AA2F0A-4D7C-4CF7-8522-900CB5748849}"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58353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533400" y="857250"/>
            <a:ext cx="8153400" cy="3429000"/>
          </a:xfrm>
        </p:spPr>
        <p:txBody>
          <a:bodyPr/>
          <a:lstStyle>
            <a:lvl1pPr>
              <a:defRPr sz="2100">
                <a:solidFill>
                  <a:schemeClr val="tx1"/>
                </a:solidFill>
              </a:defRPr>
            </a:lvl1pPr>
            <a:lvl2pPr>
              <a:defRPr sz="1800">
                <a:solidFill>
                  <a:schemeClr val="tx1"/>
                </a:solidFill>
              </a:defRPr>
            </a:lvl2pPr>
            <a:lvl3pPr>
              <a:defRPr sz="1500">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Rectangle 10"/>
          <p:cNvSpPr>
            <a:spLocks noGrp="1" noChangeArrowheads="1"/>
          </p:cNvSpPr>
          <p:nvPr>
            <p:ph type="sldNum" sz="quarter" idx="12"/>
          </p:nvPr>
        </p:nvSpPr>
        <p:spPr>
          <a:xfrm>
            <a:off x="8610600" y="4857750"/>
            <a:ext cx="533400" cy="285750"/>
          </a:xfrm>
          <a:prstGeom prst="rect">
            <a:avLst/>
          </a:prstGeom>
        </p:spPr>
        <p:txBody>
          <a:bodyPr/>
          <a:lstStyle>
            <a:lvl1pPr>
              <a:defRPr/>
            </a:lvl1pPr>
          </a:lstStyle>
          <a:p>
            <a:fld id="{682CE6E3-611F-4C44-AA0D-B974C476F7FA}" type="slidenum">
              <a:rPr lang="en-US" altLang="en-US">
                <a:solidFill>
                  <a:prstClr val="white"/>
                </a:solidFill>
              </a:rPr>
              <a:pPr/>
              <a:t>‹#›</a:t>
            </a:fld>
            <a:endParaRPr lang="en-US" altLang="en-US" sz="1050">
              <a:solidFill>
                <a:prstClr val="white"/>
              </a:solidFill>
            </a:endParaRPr>
          </a:p>
        </p:txBody>
      </p:sp>
    </p:spTree>
    <p:extLst>
      <p:ext uri="{BB962C8B-B14F-4D97-AF65-F5344CB8AC3E}">
        <p14:creationId xmlns:p14="http://schemas.microsoft.com/office/powerpoint/2010/main" val="13722769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857250"/>
            <a:ext cx="3962400" cy="3200400"/>
          </a:xfrm>
        </p:spPr>
        <p:txBody>
          <a:bodyPr/>
          <a:lstStyle>
            <a:lvl1pPr>
              <a:defRPr sz="2800">
                <a:solidFill>
                  <a:schemeClr val="tx1"/>
                </a:solidFill>
              </a:defRPr>
            </a:lvl1pPr>
            <a:lvl2pPr>
              <a:defRPr sz="2400">
                <a:solidFill>
                  <a:schemeClr val="tx1"/>
                </a:solidFill>
              </a:defRPr>
            </a:lvl2pPr>
            <a:lvl3pP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7" name="Picture Placeholder 6"/>
          <p:cNvSpPr>
            <a:spLocks noGrp="1"/>
          </p:cNvSpPr>
          <p:nvPr>
            <p:ph type="pic" sz="quarter" idx="12"/>
          </p:nvPr>
        </p:nvSpPr>
        <p:spPr>
          <a:xfrm>
            <a:off x="4876800" y="857250"/>
            <a:ext cx="3810000" cy="3200400"/>
          </a:xfrm>
        </p:spPr>
        <p:txBody>
          <a:bodyPr rtlCol="0">
            <a:normAutofit/>
          </a:bodyPr>
          <a:lstStyle>
            <a:lvl1pPr>
              <a:defRPr sz="2800"/>
            </a:lvl1pPr>
          </a:lstStyle>
          <a:p>
            <a:pPr lvl="0"/>
            <a:r>
              <a:rPr lang="en-US" noProof="0" smtClean="0"/>
              <a:t>Click icon to add picture</a:t>
            </a:r>
            <a:endParaRPr lang="en-US" noProof="0" dirty="0"/>
          </a:p>
        </p:txBody>
      </p:sp>
      <p:sp>
        <p:nvSpPr>
          <p:cNvPr id="8" name="Title 1"/>
          <p:cNvSpPr>
            <a:spLocks noGrp="1"/>
          </p:cNvSpPr>
          <p:nvPr>
            <p:ph type="title"/>
          </p:nvPr>
        </p:nvSpPr>
        <p:spPr>
          <a:xfrm>
            <a:off x="457200" y="171450"/>
            <a:ext cx="8229600" cy="457200"/>
          </a:xfrm>
        </p:spPr>
        <p:txBody>
          <a:bodyPr>
            <a:normAutofit/>
          </a:bodyPr>
          <a:lstStyle>
            <a:lvl1pPr>
              <a:defRPr sz="3200"/>
            </a:lvl1pPr>
          </a:lstStyle>
          <a:p>
            <a:r>
              <a:rPr lang="en-US" smtClean="0"/>
              <a:t>Click to edit Master title style</a:t>
            </a:r>
            <a:endParaRPr lang="en-US" dirty="0"/>
          </a:p>
        </p:txBody>
      </p:sp>
      <p:sp>
        <p:nvSpPr>
          <p:cNvPr id="6" name="Rectangle 10"/>
          <p:cNvSpPr>
            <a:spLocks noGrp="1" noChangeArrowheads="1"/>
          </p:cNvSpPr>
          <p:nvPr>
            <p:ph type="sldNum" sz="quarter" idx="13"/>
          </p:nvPr>
        </p:nvSpPr>
        <p:spPr>
          <a:xfrm>
            <a:off x="8610600" y="4857750"/>
            <a:ext cx="533400" cy="2857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739AD7B-6599-407A-8F6C-369A33C903D4}" type="slidenum">
              <a:rPr lang="en-US" altLang="en-US"/>
              <a:pPr/>
              <a:t>‹#›</a:t>
            </a:fld>
            <a:endParaRPr lang="en-US" altLang="en-US" sz="1400"/>
          </a:p>
        </p:txBody>
      </p:sp>
    </p:spTree>
    <p:extLst>
      <p:ext uri="{BB962C8B-B14F-4D97-AF65-F5344CB8AC3E}">
        <p14:creationId xmlns:p14="http://schemas.microsoft.com/office/powerpoint/2010/main" val="221040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800102"/>
            <a:ext cx="8229600" cy="3371849"/>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0"/>
          <p:cNvSpPr>
            <a:spLocks noGrp="1" noChangeArrowheads="1"/>
          </p:cNvSpPr>
          <p:nvPr>
            <p:ph type="sldNum" sz="quarter" idx="10"/>
          </p:nvPr>
        </p:nvSpPr>
        <p:spPr/>
        <p:txBody>
          <a:bodyPr/>
          <a:lstStyle>
            <a:lvl1pPr>
              <a:defRPr/>
            </a:lvl1pPr>
          </a:lstStyle>
          <a:p>
            <a:fld id="{94BA143A-9CE1-44CD-8034-0C5FB96BB252}" type="slidenum">
              <a:rPr lang="en-US" altLang="en-US">
                <a:solidFill>
                  <a:prstClr val="white"/>
                </a:solidFill>
              </a:rPr>
              <a:pPr/>
              <a:t>‹#›</a:t>
            </a:fld>
            <a:endParaRPr lang="en-US" altLang="en-US" sz="1400">
              <a:solidFill>
                <a:prstClr val="white"/>
              </a:solidFill>
            </a:endParaRPr>
          </a:p>
        </p:txBody>
      </p:sp>
    </p:spTree>
    <p:extLst>
      <p:ext uri="{BB962C8B-B14F-4D97-AF65-F5344CB8AC3E}">
        <p14:creationId xmlns:p14="http://schemas.microsoft.com/office/powerpoint/2010/main" val="53338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57200" y="857250"/>
            <a:ext cx="4038600" cy="325755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a:t>
            </a:r>
            <a:fld id="{8F3D980D-CD78-4F07-ABEA-29427046A5D5}" type="slidenum">
              <a:rPr lang="en-US" smtClean="0"/>
              <a:t>‹#›</a:t>
            </a:fld>
            <a:fld id="{D76D68AE-79EC-4032-977C-3C25CB02B51A}" type="slidenum">
              <a:rPr lang="en-US" smtClean="0"/>
              <a:t>‹#›</a:t>
            </a:fld>
            <a:r>
              <a:rPr lang="en-US" dirty="0" smtClean="0"/>
              <a:t>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857250"/>
            <a:ext cx="4038600" cy="325755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10"/>
          <p:cNvSpPr>
            <a:spLocks noGrp="1" noChangeArrowheads="1"/>
          </p:cNvSpPr>
          <p:nvPr>
            <p:ph type="sldNum" sz="quarter" idx="10"/>
          </p:nvPr>
        </p:nvSpPr>
        <p:spPr/>
        <p:txBody>
          <a:bodyPr/>
          <a:lstStyle>
            <a:lvl1pPr>
              <a:defRPr/>
            </a:lvl1pPr>
          </a:lstStyle>
          <a:p>
            <a:fld id="{45FC3497-8512-4536-869E-5C0397B1187A}" type="slidenum">
              <a:rPr lang="en-US" altLang="en-US">
                <a:solidFill>
                  <a:prstClr val="white"/>
                </a:solidFill>
              </a:rPr>
              <a:pPr/>
              <a:t>‹#›</a:t>
            </a:fld>
            <a:endParaRPr lang="en-US" altLang="en-US" sz="1400">
              <a:solidFill>
                <a:prstClr val="white"/>
              </a:solidFill>
            </a:endParaRPr>
          </a:p>
        </p:txBody>
      </p:sp>
    </p:spTree>
    <p:extLst>
      <p:ext uri="{BB962C8B-B14F-4D97-AF65-F5344CB8AC3E}">
        <p14:creationId xmlns:p14="http://schemas.microsoft.com/office/powerpoint/2010/main" val="340616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857250"/>
            <a:ext cx="3962400" cy="32004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2"/>
          </p:nvPr>
        </p:nvSpPr>
        <p:spPr>
          <a:xfrm>
            <a:off x="4876800" y="857250"/>
            <a:ext cx="3810000" cy="3200400"/>
          </a:xfrm>
        </p:spPr>
        <p:txBody>
          <a:bodyPr rtlCol="0">
            <a:normAutofit/>
          </a:bodyPr>
          <a:lstStyle/>
          <a:p>
            <a:pPr lvl="0"/>
            <a:r>
              <a:rPr lang="en-US" noProof="0" smtClean="0"/>
              <a:t>Click icon to add picture</a:t>
            </a:r>
            <a:endParaRPr lang="en-US" noProof="0" dirty="0"/>
          </a:p>
        </p:txBody>
      </p:sp>
      <p:sp>
        <p:nvSpPr>
          <p:cNvPr id="8" name="Title 1"/>
          <p:cNvSpPr>
            <a:spLocks noGrp="1"/>
          </p:cNvSpPr>
          <p:nvPr>
            <p:ph type="title"/>
          </p:nvPr>
        </p:nvSpPr>
        <p:spPr>
          <a:xfrm>
            <a:off x="457200" y="114300"/>
            <a:ext cx="8229600" cy="457200"/>
          </a:xfrm>
        </p:spPr>
        <p:txBody>
          <a:bodyPr>
            <a:normAutofit/>
          </a:bodyPr>
          <a:lstStyle>
            <a:lvl1pPr>
              <a:defRPr sz="3200"/>
            </a:lvl1pPr>
          </a:lstStyle>
          <a:p>
            <a:r>
              <a:rPr lang="en-US" smtClean="0"/>
              <a:t>Click to edit Master title style</a:t>
            </a:r>
            <a:endParaRPr lang="en-US" dirty="0"/>
          </a:p>
        </p:txBody>
      </p:sp>
      <p:sp>
        <p:nvSpPr>
          <p:cNvPr id="6" name="Rectangle 10"/>
          <p:cNvSpPr>
            <a:spLocks noGrp="1" noChangeArrowheads="1"/>
          </p:cNvSpPr>
          <p:nvPr>
            <p:ph type="sldNum" sz="quarter" idx="13"/>
          </p:nvPr>
        </p:nvSpPr>
        <p:spPr/>
        <p:txBody>
          <a:bodyPr/>
          <a:lstStyle>
            <a:lvl1pPr>
              <a:defRPr/>
            </a:lvl1pPr>
          </a:lstStyle>
          <a:p>
            <a:fld id="{A7AD74D5-CFF4-476D-BF99-A80A111933E9}" type="slidenum">
              <a:rPr lang="en-US" altLang="en-US">
                <a:solidFill>
                  <a:prstClr val="white"/>
                </a:solidFill>
              </a:rPr>
              <a:pPr/>
              <a:t>‹#›</a:t>
            </a:fld>
            <a:endParaRPr lang="en-US" altLang="en-US" sz="1400">
              <a:solidFill>
                <a:prstClr val="white"/>
              </a:solidFill>
            </a:endParaRPr>
          </a:p>
        </p:txBody>
      </p:sp>
    </p:spTree>
    <p:extLst>
      <p:ext uri="{BB962C8B-B14F-4D97-AF65-F5344CB8AC3E}">
        <p14:creationId xmlns:p14="http://schemas.microsoft.com/office/powerpoint/2010/main" val="154025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171450"/>
            <a:ext cx="8077200" cy="514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28700"/>
            <a:ext cx="8229600" cy="3257550"/>
          </a:xfrm>
        </p:spPr>
        <p:txBody>
          <a:bodyPr/>
          <a:lstStyle/>
          <a:p>
            <a:r>
              <a:rPr lang="en-US" smtClean="0"/>
              <a:t>Click icon to add table</a:t>
            </a:r>
            <a:endParaRPr lang="en-US"/>
          </a:p>
        </p:txBody>
      </p:sp>
      <p:sp>
        <p:nvSpPr>
          <p:cNvPr id="4" name="Slide Number Placeholder 3"/>
          <p:cNvSpPr>
            <a:spLocks noGrp="1"/>
          </p:cNvSpPr>
          <p:nvPr>
            <p:ph type="sldNum" sz="quarter" idx="10"/>
          </p:nvPr>
        </p:nvSpPr>
        <p:spPr>
          <a:xfrm>
            <a:off x="4295775" y="4929188"/>
            <a:ext cx="533400" cy="171450"/>
          </a:xfrm>
        </p:spPr>
        <p:txBody>
          <a:bodyPr/>
          <a:lstStyle>
            <a:lvl1pPr>
              <a:defRPr/>
            </a:lvl1pPr>
          </a:lstStyle>
          <a:p>
            <a:pPr>
              <a:defRPr/>
            </a:pPr>
            <a:fld id="{E6AA2F0A-4D7C-4CF7-8522-900CB5748849}"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5835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solidFill>
                <a:prstClr val="black"/>
              </a:solidFill>
              <a:cs typeface="+mn-cs"/>
            </a:endParaRPr>
          </a:p>
        </p:txBody>
      </p:sp>
      <p:sp>
        <p:nvSpPr>
          <p:cNvPr id="3"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solidFill>
                <a:prstClr val="black"/>
              </a:solidFill>
              <a:cs typeface="+mn-cs"/>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B120FF-59BC-4808-B80B-C82133F6A18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8114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13DB52A9-21C4-44CC-8342-B06885C0998D}" type="slidenum">
              <a:rPr lang="en-US">
                <a:solidFill>
                  <a:srgbClr val="FFFFFF"/>
                </a:solidFill>
              </a:rPr>
              <a:pPr>
                <a:defRPr/>
              </a:pPr>
              <a:t>‹#›</a:t>
            </a:fld>
            <a:endParaRPr lang="en-US" sz="1400">
              <a:solidFill>
                <a:srgbClr val="FFFFFF"/>
              </a:solidFill>
            </a:endParaRPr>
          </a:p>
        </p:txBody>
      </p:sp>
    </p:spTree>
    <p:extLst>
      <p:ext uri="{BB962C8B-B14F-4D97-AF65-F5344CB8AC3E}">
        <p14:creationId xmlns:p14="http://schemas.microsoft.com/office/powerpoint/2010/main" val="266462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lvl1pPr eaLnBrk="0" hangingPunct="0">
              <a:defRPr/>
            </a:lvl1pPr>
          </a:lstStyle>
          <a:p>
            <a:pPr>
              <a:defRPr/>
            </a:pPr>
            <a:endParaRPr lang="en-US" dirty="0">
              <a:solidFill>
                <a:prstClr val="black"/>
              </a:solidFill>
              <a:cs typeface="+mn-cs"/>
            </a:endParaRPr>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eaLnBrk="0" hangingPunct="0">
              <a:defRPr/>
            </a:lvl1pPr>
          </a:lstStyle>
          <a:p>
            <a:pPr>
              <a:defRPr/>
            </a:pPr>
            <a:endParaRPr lang="en-US" dirty="0">
              <a:solidFill>
                <a:prstClr val="black"/>
              </a:solidFill>
              <a:cs typeface="+mn-cs"/>
            </a:endParaRPr>
          </a:p>
        </p:txBody>
      </p:sp>
    </p:spTree>
    <p:extLst>
      <p:ext uri="{BB962C8B-B14F-4D97-AF65-F5344CB8AC3E}">
        <p14:creationId xmlns:p14="http://schemas.microsoft.com/office/powerpoint/2010/main" val="139651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33337"/>
            <a:ext cx="92202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143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685800"/>
            <a:ext cx="82296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4" name="Text Box 33"/>
          <p:cNvSpPr txBox="1">
            <a:spLocks noChangeArrowheads="1"/>
          </p:cNvSpPr>
          <p:nvPr/>
        </p:nvSpPr>
        <p:spPr bwMode="auto">
          <a:xfrm>
            <a:off x="1692" y="4997054"/>
            <a:ext cx="1762021" cy="1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eaLnBrk="1" hangingPunct="1">
              <a:lnSpc>
                <a:spcPct val="95000"/>
              </a:lnSpc>
              <a:spcBef>
                <a:spcPct val="20000"/>
              </a:spcBef>
              <a:defRPr/>
            </a:pPr>
            <a:r>
              <a:rPr lang="en-US" sz="700" dirty="0" smtClean="0">
                <a:solidFill>
                  <a:srgbClr val="FFFFFF"/>
                </a:solidFill>
                <a:latin typeface="Tahoma" pitchFamily="34" charset="0"/>
                <a:cs typeface="+mn-cs"/>
              </a:rPr>
              <a:t>Copyright © 2014 Greenheck Fan Corp.</a:t>
            </a:r>
          </a:p>
        </p:txBody>
      </p:sp>
      <p:sp>
        <p:nvSpPr>
          <p:cNvPr id="7" name="Slide Number Placeholder 6"/>
          <p:cNvSpPr>
            <a:spLocks noGrp="1"/>
          </p:cNvSpPr>
          <p:nvPr>
            <p:ph type="sldNum" sz="quarter" idx="4"/>
          </p:nvPr>
        </p:nvSpPr>
        <p:spPr>
          <a:xfrm>
            <a:off x="8610600" y="4857750"/>
            <a:ext cx="533400" cy="2857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bg1"/>
                </a:solidFill>
                <a:latin typeface="Arial" pitchFamily="34" charset="0"/>
                <a:cs typeface="Arial" pitchFamily="34" charset="0"/>
              </a:defRPr>
            </a:lvl1pPr>
          </a:lstStyle>
          <a:p>
            <a:fld id="{DBABA3D4-2078-4B67-BAEC-D576726D7078}"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92167570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91" r:id="rId11"/>
    <p:sldLayoutId id="2147483757"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2800" b="1" kern="1200">
          <a:solidFill>
            <a:srgbClr val="005A9C"/>
          </a:solidFill>
          <a:latin typeface="Arial"/>
          <a:ea typeface="+mj-ea"/>
          <a:cs typeface="Arial"/>
        </a:defRPr>
      </a:lvl1pPr>
      <a:lvl2pPr algn="ctr" rtl="0" eaLnBrk="1" fontAlgn="base" hangingPunct="1">
        <a:spcBef>
          <a:spcPct val="0"/>
        </a:spcBef>
        <a:spcAft>
          <a:spcPct val="0"/>
        </a:spcAft>
        <a:defRPr sz="2800" b="1">
          <a:solidFill>
            <a:srgbClr val="005A9C"/>
          </a:solidFill>
          <a:latin typeface="Arial" pitchFamily="34" charset="0"/>
          <a:cs typeface="Arial" pitchFamily="34" charset="0"/>
        </a:defRPr>
      </a:lvl2pPr>
      <a:lvl3pPr algn="ctr" rtl="0" eaLnBrk="1" fontAlgn="base" hangingPunct="1">
        <a:spcBef>
          <a:spcPct val="0"/>
        </a:spcBef>
        <a:spcAft>
          <a:spcPct val="0"/>
        </a:spcAft>
        <a:defRPr sz="2800" b="1">
          <a:solidFill>
            <a:srgbClr val="005A9C"/>
          </a:solidFill>
          <a:latin typeface="Arial" pitchFamily="34" charset="0"/>
          <a:cs typeface="Arial" pitchFamily="34" charset="0"/>
        </a:defRPr>
      </a:lvl3pPr>
      <a:lvl4pPr algn="ctr" rtl="0" eaLnBrk="1" fontAlgn="base" hangingPunct="1">
        <a:spcBef>
          <a:spcPct val="0"/>
        </a:spcBef>
        <a:spcAft>
          <a:spcPct val="0"/>
        </a:spcAft>
        <a:defRPr sz="2800" b="1">
          <a:solidFill>
            <a:srgbClr val="005A9C"/>
          </a:solidFill>
          <a:latin typeface="Arial" pitchFamily="34" charset="0"/>
          <a:cs typeface="Arial" pitchFamily="34" charset="0"/>
        </a:defRPr>
      </a:lvl4pPr>
      <a:lvl5pPr algn="ctr" rtl="0" eaLnBrk="1" fontAlgn="base" hangingPunct="1">
        <a:spcBef>
          <a:spcPct val="0"/>
        </a:spcBef>
        <a:spcAft>
          <a:spcPct val="0"/>
        </a:spcAft>
        <a:defRPr sz="2800" b="1">
          <a:solidFill>
            <a:srgbClr val="005A9C"/>
          </a:solidFill>
          <a:latin typeface="Arial" pitchFamily="34" charset="0"/>
          <a:cs typeface="Arial" pitchFamily="34" charset="0"/>
        </a:defRPr>
      </a:lvl5pPr>
      <a:lvl6pPr marL="457200" algn="ctr" rtl="0" eaLnBrk="1" fontAlgn="base" hangingPunct="1">
        <a:spcBef>
          <a:spcPct val="0"/>
        </a:spcBef>
        <a:spcAft>
          <a:spcPct val="0"/>
        </a:spcAft>
        <a:defRPr sz="2800" b="1">
          <a:solidFill>
            <a:srgbClr val="005A9C"/>
          </a:solidFill>
          <a:latin typeface="Arial" pitchFamily="34" charset="0"/>
          <a:cs typeface="Arial" pitchFamily="34" charset="0"/>
        </a:defRPr>
      </a:lvl6pPr>
      <a:lvl7pPr marL="914400" algn="ctr" rtl="0" eaLnBrk="1" fontAlgn="base" hangingPunct="1">
        <a:spcBef>
          <a:spcPct val="0"/>
        </a:spcBef>
        <a:spcAft>
          <a:spcPct val="0"/>
        </a:spcAft>
        <a:defRPr sz="2800" b="1">
          <a:solidFill>
            <a:srgbClr val="005A9C"/>
          </a:solidFill>
          <a:latin typeface="Arial" pitchFamily="34" charset="0"/>
          <a:cs typeface="Arial" pitchFamily="34" charset="0"/>
        </a:defRPr>
      </a:lvl7pPr>
      <a:lvl8pPr marL="1371600" algn="ctr" rtl="0" eaLnBrk="1" fontAlgn="base" hangingPunct="1">
        <a:spcBef>
          <a:spcPct val="0"/>
        </a:spcBef>
        <a:spcAft>
          <a:spcPct val="0"/>
        </a:spcAft>
        <a:defRPr sz="2800" b="1">
          <a:solidFill>
            <a:srgbClr val="005A9C"/>
          </a:solidFill>
          <a:latin typeface="Arial" pitchFamily="34" charset="0"/>
          <a:cs typeface="Arial" pitchFamily="34" charset="0"/>
        </a:defRPr>
      </a:lvl8pPr>
      <a:lvl9pPr marL="1828800" algn="ctr" rtl="0" eaLnBrk="1" fontAlgn="base" hangingPunct="1">
        <a:spcBef>
          <a:spcPct val="0"/>
        </a:spcBef>
        <a:spcAft>
          <a:spcPct val="0"/>
        </a:spcAft>
        <a:defRPr sz="2800" b="1">
          <a:solidFill>
            <a:srgbClr val="005A9C"/>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2200" kern="1200">
          <a:solidFill>
            <a:srgbClr val="005A9C"/>
          </a:solidFill>
          <a:latin typeface="Arial"/>
          <a:ea typeface="+mn-ea"/>
          <a:cs typeface="Arial"/>
        </a:defRPr>
      </a:lvl1pPr>
      <a:lvl2pPr marL="742950" indent="-285750" algn="l" rtl="0" eaLnBrk="1" fontAlgn="base" hangingPunct="1">
        <a:spcBef>
          <a:spcPct val="20000"/>
        </a:spcBef>
        <a:spcAft>
          <a:spcPct val="0"/>
        </a:spcAft>
        <a:buFont typeface="Arial" pitchFamily="34" charset="0"/>
        <a:buChar char="–"/>
        <a:defRPr sz="2000" kern="1200">
          <a:solidFill>
            <a:srgbClr val="005A9C"/>
          </a:solidFill>
          <a:latin typeface="Arial"/>
          <a:ea typeface="+mn-ea"/>
          <a:cs typeface="Arial"/>
        </a:defRPr>
      </a:lvl2pPr>
      <a:lvl3pPr marL="1143000" indent="-228600" algn="l" rtl="0" eaLnBrk="1" fontAlgn="base" hangingPunct="1">
        <a:spcBef>
          <a:spcPct val="20000"/>
        </a:spcBef>
        <a:spcAft>
          <a:spcPct val="0"/>
        </a:spcAft>
        <a:buFont typeface="Arial" pitchFamily="34" charset="0"/>
        <a:buChar char="•"/>
        <a:defRPr kern="1200">
          <a:solidFill>
            <a:srgbClr val="005A9C"/>
          </a:solidFill>
          <a:latin typeface="Arial"/>
          <a:ea typeface="+mn-ea"/>
          <a:cs typeface="Arial"/>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C8FC33F-3B62-45BB-9D94-734C910FCDB4}" type="datetimeFigureOut">
              <a:rPr lang="en-US" smtClean="0"/>
              <a:t>4/5/2017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BABA3D4-2078-4B67-BAEC-D576726D7078}" type="slidenum">
              <a:rPr lang="en-US" altLang="en-US" smtClean="0">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533234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hyperlink" Target="https://www.energycodes.gov/regulations/determination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http://bcap-energy.org/code-status/commercial/" TargetMode="External"/><Relationship Id="rId5" Type="http://schemas.openxmlformats.org/officeDocument/2006/relationships/hyperlink" Target="http://www.iccsafe.org/wp-content/uploads/stateadoptions.pdf" TargetMode="External"/><Relationship Id="rId4" Type="http://schemas.openxmlformats.org/officeDocument/2006/relationships/hyperlink" Target="https://www.energycodes.gov/status-state-energy-code-adoption"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url?sa=i&amp;rct=j&amp;q=&amp;esrc=s&amp;frm=1&amp;source=images&amp;cd=&amp;cad=rja&amp;docid=ZeYM4VSxLH4QyM&amp;tbnid=ef7kdDM-FGu73M:&amp;ved=&amp;url=http://www.floridagreenhomeconsultants.com/air-duct-sealing/&amp;ei=UMJJUqaQBqmqyAH25oHABw&amp;psig=AFQjCNGgM56WgWtZnrN5RXnCPmKSJauw-A&amp;ust=1380651984647127" TargetMode="External"/><Relationship Id="rId1" Type="http://schemas.openxmlformats.org/officeDocument/2006/relationships/slideLayout" Target="../slideLayouts/slideLayout14.xml"/><Relationship Id="rId5" Type="http://schemas.openxmlformats.org/officeDocument/2006/relationships/image" Target="../media/image40.wmf"/><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42.jpg"/></Relationships>
</file>

<file path=ppt/slides/_rels/slide59.xml.rels><?xml version="1.0" encoding="UTF-8" standalone="yes"?>
<Relationships xmlns="http://schemas.openxmlformats.org/package/2006/relationships"><Relationship Id="rId3" Type="http://schemas.openxmlformats.org/officeDocument/2006/relationships/hyperlink" Target="http://www.csemag.com/" TargetMode="External"/><Relationship Id="rId2" Type="http://schemas.openxmlformats.org/officeDocument/2006/relationships/hyperlink" Target="http://www.greenheck.com/library/articles/88" TargetMode="Externa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jpeg"/><Relationship Id="rId7"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image" Target="../media/image9.pn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hyperlink" Target="https://www.amca.org/"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hyperlink" Target="http://hpac.com/iaq-ventilation/update-us-fan-energy-efficiency-regulation"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5750"/>
            <a:ext cx="8305800" cy="4114800"/>
          </a:xfrm>
        </p:spPr>
        <p:txBody>
          <a:bodyPr>
            <a:noAutofit/>
          </a:bodyPr>
          <a:lstStyle/>
          <a:p>
            <a:r>
              <a:rPr lang="en-US" sz="3600" dirty="0"/>
              <a:t>Energy </a:t>
            </a:r>
            <a:r>
              <a:rPr lang="en-US" sz="3600" dirty="0" smtClean="0"/>
              <a:t>Standards/Codes </a:t>
            </a:r>
            <a:br>
              <a:rPr lang="en-US" sz="3600" dirty="0" smtClean="0"/>
            </a:br>
            <a:r>
              <a:rPr lang="en-US" sz="3600" dirty="0"/>
              <a:t>&amp;</a:t>
            </a:r>
            <a:r>
              <a:rPr lang="en-US" sz="3600" dirty="0" smtClean="0"/>
              <a:t/>
            </a:r>
            <a:br>
              <a:rPr lang="en-US" sz="3600" dirty="0" smtClean="0"/>
            </a:br>
            <a:r>
              <a:rPr lang="en-US" sz="3600" dirty="0" smtClean="0"/>
              <a:t> </a:t>
            </a:r>
            <a:r>
              <a:rPr lang="en-US" sz="3600" dirty="0"/>
              <a:t>Impact on Fan </a:t>
            </a:r>
            <a:r>
              <a:rPr lang="en-US" sz="3600" dirty="0" smtClean="0"/>
              <a:t>Selection</a:t>
            </a:r>
            <a:br>
              <a:rPr lang="en-US" sz="3600" dirty="0" smtClean="0"/>
            </a:br>
            <a:r>
              <a:rPr lang="en-US" sz="3600" dirty="0"/>
              <a:t/>
            </a:r>
            <a:br>
              <a:rPr lang="en-US" sz="3600" dirty="0"/>
            </a:br>
            <a:r>
              <a:rPr lang="en-US" sz="2800" dirty="0" smtClean="0"/>
              <a:t>April 2017</a:t>
            </a:r>
            <a:br>
              <a:rPr lang="en-US" sz="2800" dirty="0" smtClean="0"/>
            </a:br>
            <a:r>
              <a:rPr lang="en-US" sz="2000" dirty="0" smtClean="0"/>
              <a:t>Mike Wolf, P.E.</a:t>
            </a:r>
            <a:br>
              <a:rPr lang="en-US" sz="2000" dirty="0" smtClean="0"/>
            </a:br>
            <a:r>
              <a:rPr lang="en-US" sz="2000" dirty="0" smtClean="0"/>
              <a:t>mike.wolf@greenheck.com</a:t>
            </a:r>
            <a:endParaRPr lang="en-US" sz="2000" dirty="0"/>
          </a:p>
        </p:txBody>
      </p:sp>
    </p:spTree>
    <p:extLst>
      <p:ext uri="{BB962C8B-B14F-4D97-AF65-F5344CB8AC3E}">
        <p14:creationId xmlns:p14="http://schemas.microsoft.com/office/powerpoint/2010/main" val="3997838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8077200" cy="514350"/>
          </a:xfrm>
        </p:spPr>
        <p:txBody>
          <a:bodyPr>
            <a:normAutofit fontScale="90000"/>
          </a:bodyPr>
          <a:lstStyle/>
          <a:p>
            <a:r>
              <a:rPr lang="en-US" dirty="0" smtClean="0"/>
              <a:t>Fan Energy Consumption</a:t>
            </a:r>
            <a:endParaRPr lang="en-US" dirty="0"/>
          </a:p>
        </p:txBody>
      </p:sp>
      <p:grpSp>
        <p:nvGrpSpPr>
          <p:cNvPr id="4" name="Group 164"/>
          <p:cNvGrpSpPr>
            <a:grpSpLocks/>
          </p:cNvGrpSpPr>
          <p:nvPr/>
        </p:nvGrpSpPr>
        <p:grpSpPr bwMode="auto">
          <a:xfrm>
            <a:off x="1492520" y="1257302"/>
            <a:ext cx="3121025" cy="3033713"/>
            <a:chOff x="575" y="719"/>
            <a:chExt cx="2303" cy="2879"/>
          </a:xfrm>
        </p:grpSpPr>
        <p:sp>
          <p:nvSpPr>
            <p:cNvPr id="5" name="Line 5"/>
            <p:cNvSpPr>
              <a:spLocks noChangeShapeType="1"/>
            </p:cNvSpPr>
            <p:nvPr/>
          </p:nvSpPr>
          <p:spPr bwMode="auto">
            <a:xfrm flipH="1">
              <a:off x="830" y="1077"/>
              <a:ext cx="92"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6"/>
            <p:cNvSpPr>
              <a:spLocks noChangeShapeType="1"/>
            </p:cNvSpPr>
            <p:nvPr/>
          </p:nvSpPr>
          <p:spPr bwMode="auto">
            <a:xfrm flipH="1">
              <a:off x="830" y="1021"/>
              <a:ext cx="97"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7"/>
            <p:cNvSpPr>
              <a:spLocks noChangeShapeType="1"/>
            </p:cNvSpPr>
            <p:nvPr/>
          </p:nvSpPr>
          <p:spPr bwMode="auto">
            <a:xfrm flipH="1">
              <a:off x="837" y="1024"/>
              <a:ext cx="1" cy="52"/>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16"/>
            <p:cNvSpPr>
              <a:spLocks noChangeShapeType="1"/>
            </p:cNvSpPr>
            <p:nvPr/>
          </p:nvSpPr>
          <p:spPr bwMode="auto">
            <a:xfrm flipH="1">
              <a:off x="2254" y="1522"/>
              <a:ext cx="586"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7"/>
            <p:cNvSpPr>
              <a:spLocks noChangeShapeType="1"/>
            </p:cNvSpPr>
            <p:nvPr/>
          </p:nvSpPr>
          <p:spPr bwMode="auto">
            <a:xfrm flipH="1">
              <a:off x="611" y="3494"/>
              <a:ext cx="2229"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8"/>
            <p:cNvSpPr>
              <a:spLocks noChangeShapeType="1"/>
            </p:cNvSpPr>
            <p:nvPr/>
          </p:nvSpPr>
          <p:spPr bwMode="auto">
            <a:xfrm>
              <a:off x="618" y="1522"/>
              <a:ext cx="608"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20"/>
            <p:cNvSpPr>
              <a:spLocks noChangeShapeType="1"/>
            </p:cNvSpPr>
            <p:nvPr/>
          </p:nvSpPr>
          <p:spPr bwMode="auto">
            <a:xfrm>
              <a:off x="2841" y="1425"/>
              <a:ext cx="20"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21"/>
            <p:cNvSpPr>
              <a:spLocks noChangeShapeType="1"/>
            </p:cNvSpPr>
            <p:nvPr/>
          </p:nvSpPr>
          <p:spPr bwMode="auto">
            <a:xfrm>
              <a:off x="592" y="1425"/>
              <a:ext cx="17"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22"/>
            <p:cNvSpPr>
              <a:spLocks noChangeShapeType="1"/>
            </p:cNvSpPr>
            <p:nvPr/>
          </p:nvSpPr>
          <p:spPr bwMode="auto">
            <a:xfrm flipV="1">
              <a:off x="2832" y="3485"/>
              <a:ext cx="0" cy="113"/>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23"/>
            <p:cNvSpPr>
              <a:spLocks noChangeShapeType="1"/>
            </p:cNvSpPr>
            <p:nvPr/>
          </p:nvSpPr>
          <p:spPr bwMode="auto">
            <a:xfrm flipV="1">
              <a:off x="618" y="3485"/>
              <a:ext cx="0" cy="113"/>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25"/>
            <p:cNvSpPr>
              <a:spLocks noChangeShapeType="1"/>
            </p:cNvSpPr>
            <p:nvPr/>
          </p:nvSpPr>
          <p:spPr bwMode="auto">
            <a:xfrm flipV="1">
              <a:off x="2869" y="1417"/>
              <a:ext cx="0" cy="2181"/>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26"/>
            <p:cNvSpPr>
              <a:spLocks noChangeShapeType="1"/>
            </p:cNvSpPr>
            <p:nvPr/>
          </p:nvSpPr>
          <p:spPr bwMode="auto">
            <a:xfrm flipV="1">
              <a:off x="583" y="1417"/>
              <a:ext cx="0" cy="2181"/>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32"/>
            <p:cNvSpPr>
              <a:spLocks noChangeShapeType="1"/>
            </p:cNvSpPr>
            <p:nvPr/>
          </p:nvSpPr>
          <p:spPr bwMode="auto">
            <a:xfrm flipH="1">
              <a:off x="2133" y="2480"/>
              <a:ext cx="278"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33"/>
            <p:cNvSpPr>
              <a:spLocks noChangeShapeType="1"/>
            </p:cNvSpPr>
            <p:nvPr/>
          </p:nvSpPr>
          <p:spPr bwMode="auto">
            <a:xfrm flipH="1">
              <a:off x="2133" y="2535"/>
              <a:ext cx="278"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34"/>
            <p:cNvSpPr>
              <a:spLocks noChangeShapeType="1"/>
            </p:cNvSpPr>
            <p:nvPr/>
          </p:nvSpPr>
          <p:spPr bwMode="auto">
            <a:xfrm flipH="1">
              <a:off x="2275" y="1543"/>
              <a:ext cx="565"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35"/>
            <p:cNvSpPr>
              <a:spLocks noChangeShapeType="1"/>
            </p:cNvSpPr>
            <p:nvPr/>
          </p:nvSpPr>
          <p:spPr bwMode="auto">
            <a:xfrm flipH="1">
              <a:off x="1303" y="719"/>
              <a:ext cx="826"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36"/>
            <p:cNvSpPr>
              <a:spLocks noChangeShapeType="1"/>
            </p:cNvSpPr>
            <p:nvPr/>
          </p:nvSpPr>
          <p:spPr bwMode="auto">
            <a:xfrm>
              <a:off x="2285" y="842"/>
              <a:ext cx="0" cy="415"/>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37"/>
            <p:cNvSpPr>
              <a:spLocks noChangeShapeType="1"/>
            </p:cNvSpPr>
            <p:nvPr/>
          </p:nvSpPr>
          <p:spPr bwMode="auto">
            <a:xfrm flipV="1">
              <a:off x="1146" y="824"/>
              <a:ext cx="0" cy="451"/>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38"/>
            <p:cNvSpPr>
              <a:spLocks noChangeShapeType="1"/>
            </p:cNvSpPr>
            <p:nvPr/>
          </p:nvSpPr>
          <p:spPr bwMode="auto">
            <a:xfrm flipH="1">
              <a:off x="1303" y="1379"/>
              <a:ext cx="826"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39"/>
            <p:cNvSpPr>
              <a:spLocks/>
            </p:cNvSpPr>
            <p:nvPr/>
          </p:nvSpPr>
          <p:spPr bwMode="auto">
            <a:xfrm>
              <a:off x="2120" y="719"/>
              <a:ext cx="166" cy="114"/>
            </a:xfrm>
            <a:custGeom>
              <a:avLst/>
              <a:gdLst>
                <a:gd name="T0" fmla="*/ 153 w 154"/>
                <a:gd name="T1" fmla="*/ 102 h 103"/>
                <a:gd name="T2" fmla="*/ 133 w 154"/>
                <a:gd name="T3" fmla="*/ 51 h 103"/>
                <a:gd name="T4" fmla="*/ 77 w 154"/>
                <a:gd name="T5" fmla="*/ 14 h 103"/>
                <a:gd name="T6" fmla="*/ 0 w 154"/>
                <a:gd name="T7" fmla="*/ 0 h 103"/>
              </a:gdLst>
              <a:ahLst/>
              <a:cxnLst>
                <a:cxn ang="0">
                  <a:pos x="T0" y="T1"/>
                </a:cxn>
                <a:cxn ang="0">
                  <a:pos x="T2" y="T3"/>
                </a:cxn>
                <a:cxn ang="0">
                  <a:pos x="T4" y="T5"/>
                </a:cxn>
                <a:cxn ang="0">
                  <a:pos x="T6" y="T7"/>
                </a:cxn>
              </a:cxnLst>
              <a:rect l="0" t="0" r="r" b="b"/>
              <a:pathLst>
                <a:path w="154" h="103">
                  <a:moveTo>
                    <a:pt x="153" y="102"/>
                  </a:moveTo>
                  <a:lnTo>
                    <a:pt x="133" y="51"/>
                  </a:lnTo>
                  <a:lnTo>
                    <a:pt x="77" y="14"/>
                  </a:lnTo>
                  <a:lnTo>
                    <a:pt x="0" y="0"/>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40"/>
            <p:cNvSpPr>
              <a:spLocks/>
            </p:cNvSpPr>
            <p:nvPr/>
          </p:nvSpPr>
          <p:spPr bwMode="auto">
            <a:xfrm>
              <a:off x="2120" y="1266"/>
              <a:ext cx="166" cy="114"/>
            </a:xfrm>
            <a:custGeom>
              <a:avLst/>
              <a:gdLst>
                <a:gd name="T0" fmla="*/ 0 w 154"/>
                <a:gd name="T1" fmla="*/ 102 h 103"/>
                <a:gd name="T2" fmla="*/ 77 w 154"/>
                <a:gd name="T3" fmla="*/ 88 h 103"/>
                <a:gd name="T4" fmla="*/ 133 w 154"/>
                <a:gd name="T5" fmla="*/ 51 h 103"/>
                <a:gd name="T6" fmla="*/ 153 w 154"/>
                <a:gd name="T7" fmla="*/ 0 h 103"/>
              </a:gdLst>
              <a:ahLst/>
              <a:cxnLst>
                <a:cxn ang="0">
                  <a:pos x="T0" y="T1"/>
                </a:cxn>
                <a:cxn ang="0">
                  <a:pos x="T2" y="T3"/>
                </a:cxn>
                <a:cxn ang="0">
                  <a:pos x="T4" y="T5"/>
                </a:cxn>
                <a:cxn ang="0">
                  <a:pos x="T6" y="T7"/>
                </a:cxn>
              </a:cxnLst>
              <a:rect l="0" t="0" r="r" b="b"/>
              <a:pathLst>
                <a:path w="154" h="103">
                  <a:moveTo>
                    <a:pt x="0" y="102"/>
                  </a:moveTo>
                  <a:lnTo>
                    <a:pt x="77" y="88"/>
                  </a:lnTo>
                  <a:lnTo>
                    <a:pt x="133" y="51"/>
                  </a:lnTo>
                  <a:lnTo>
                    <a:pt x="153" y="0"/>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41"/>
            <p:cNvSpPr>
              <a:spLocks/>
            </p:cNvSpPr>
            <p:nvPr/>
          </p:nvSpPr>
          <p:spPr bwMode="auto">
            <a:xfrm>
              <a:off x="1146" y="719"/>
              <a:ext cx="165" cy="114"/>
            </a:xfrm>
            <a:custGeom>
              <a:avLst/>
              <a:gdLst>
                <a:gd name="T0" fmla="*/ 153 w 154"/>
                <a:gd name="T1" fmla="*/ 0 h 103"/>
                <a:gd name="T2" fmla="*/ 77 w 154"/>
                <a:gd name="T3" fmla="*/ 14 h 103"/>
                <a:gd name="T4" fmla="*/ 20 w 154"/>
                <a:gd name="T5" fmla="*/ 51 h 103"/>
                <a:gd name="T6" fmla="*/ 0 w 154"/>
                <a:gd name="T7" fmla="*/ 102 h 103"/>
              </a:gdLst>
              <a:ahLst/>
              <a:cxnLst>
                <a:cxn ang="0">
                  <a:pos x="T0" y="T1"/>
                </a:cxn>
                <a:cxn ang="0">
                  <a:pos x="T2" y="T3"/>
                </a:cxn>
                <a:cxn ang="0">
                  <a:pos x="T4" y="T5"/>
                </a:cxn>
                <a:cxn ang="0">
                  <a:pos x="T6" y="T7"/>
                </a:cxn>
              </a:cxnLst>
              <a:rect l="0" t="0" r="r" b="b"/>
              <a:pathLst>
                <a:path w="154" h="103">
                  <a:moveTo>
                    <a:pt x="153" y="0"/>
                  </a:moveTo>
                  <a:lnTo>
                    <a:pt x="77" y="14"/>
                  </a:lnTo>
                  <a:lnTo>
                    <a:pt x="20" y="51"/>
                  </a:lnTo>
                  <a:lnTo>
                    <a:pt x="0" y="102"/>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42"/>
            <p:cNvSpPr>
              <a:spLocks/>
            </p:cNvSpPr>
            <p:nvPr/>
          </p:nvSpPr>
          <p:spPr bwMode="auto">
            <a:xfrm>
              <a:off x="1146" y="1266"/>
              <a:ext cx="165" cy="114"/>
            </a:xfrm>
            <a:custGeom>
              <a:avLst/>
              <a:gdLst>
                <a:gd name="T0" fmla="*/ 0 w 154"/>
                <a:gd name="T1" fmla="*/ 0 h 103"/>
                <a:gd name="T2" fmla="*/ 20 w 154"/>
                <a:gd name="T3" fmla="*/ 51 h 103"/>
                <a:gd name="T4" fmla="*/ 77 w 154"/>
                <a:gd name="T5" fmla="*/ 88 h 103"/>
                <a:gd name="T6" fmla="*/ 153 w 154"/>
                <a:gd name="T7" fmla="*/ 102 h 103"/>
              </a:gdLst>
              <a:ahLst/>
              <a:cxnLst>
                <a:cxn ang="0">
                  <a:pos x="T0" y="T1"/>
                </a:cxn>
                <a:cxn ang="0">
                  <a:pos x="T2" y="T3"/>
                </a:cxn>
                <a:cxn ang="0">
                  <a:pos x="T4" y="T5"/>
                </a:cxn>
                <a:cxn ang="0">
                  <a:pos x="T6" y="T7"/>
                </a:cxn>
              </a:cxnLst>
              <a:rect l="0" t="0" r="r" b="b"/>
              <a:pathLst>
                <a:path w="154" h="103">
                  <a:moveTo>
                    <a:pt x="0" y="0"/>
                  </a:moveTo>
                  <a:lnTo>
                    <a:pt x="20" y="51"/>
                  </a:lnTo>
                  <a:lnTo>
                    <a:pt x="77" y="88"/>
                  </a:lnTo>
                  <a:lnTo>
                    <a:pt x="153" y="102"/>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43"/>
            <p:cNvSpPr>
              <a:spLocks noChangeShapeType="1"/>
            </p:cNvSpPr>
            <p:nvPr/>
          </p:nvSpPr>
          <p:spPr bwMode="auto">
            <a:xfrm>
              <a:off x="2111" y="729"/>
              <a:ext cx="0" cy="641"/>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44"/>
            <p:cNvSpPr>
              <a:spLocks noChangeShapeType="1"/>
            </p:cNvSpPr>
            <p:nvPr/>
          </p:nvSpPr>
          <p:spPr bwMode="auto">
            <a:xfrm>
              <a:off x="1330" y="729"/>
              <a:ext cx="0" cy="641"/>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45"/>
            <p:cNvSpPr>
              <a:spLocks noChangeShapeType="1"/>
            </p:cNvSpPr>
            <p:nvPr/>
          </p:nvSpPr>
          <p:spPr bwMode="auto">
            <a:xfrm>
              <a:off x="1049" y="862"/>
              <a:ext cx="0" cy="375"/>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46"/>
            <p:cNvSpPr>
              <a:spLocks noChangeShapeType="1"/>
            </p:cNvSpPr>
            <p:nvPr/>
          </p:nvSpPr>
          <p:spPr bwMode="auto">
            <a:xfrm>
              <a:off x="928" y="862"/>
              <a:ext cx="0" cy="375"/>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47"/>
            <p:cNvSpPr>
              <a:spLocks noChangeShapeType="1"/>
            </p:cNvSpPr>
            <p:nvPr/>
          </p:nvSpPr>
          <p:spPr bwMode="auto">
            <a:xfrm flipH="1">
              <a:off x="1041" y="1077"/>
              <a:ext cx="113"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48"/>
            <p:cNvSpPr>
              <a:spLocks noChangeShapeType="1"/>
            </p:cNvSpPr>
            <p:nvPr/>
          </p:nvSpPr>
          <p:spPr bwMode="auto">
            <a:xfrm flipH="1">
              <a:off x="1041" y="1021"/>
              <a:ext cx="113"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Freeform 49"/>
            <p:cNvSpPr>
              <a:spLocks/>
            </p:cNvSpPr>
            <p:nvPr/>
          </p:nvSpPr>
          <p:spPr bwMode="auto">
            <a:xfrm>
              <a:off x="1235" y="1414"/>
              <a:ext cx="1027" cy="210"/>
            </a:xfrm>
            <a:custGeom>
              <a:avLst/>
              <a:gdLst>
                <a:gd name="T0" fmla="*/ 953 w 954"/>
                <a:gd name="T1" fmla="*/ 0 h 189"/>
                <a:gd name="T2" fmla="*/ 0 w 954"/>
                <a:gd name="T3" fmla="*/ 0 h 189"/>
                <a:gd name="T4" fmla="*/ 0 w 954"/>
                <a:gd name="T5" fmla="*/ 188 h 189"/>
              </a:gdLst>
              <a:ahLst/>
              <a:cxnLst>
                <a:cxn ang="0">
                  <a:pos x="T0" y="T1"/>
                </a:cxn>
                <a:cxn ang="0">
                  <a:pos x="T2" y="T3"/>
                </a:cxn>
                <a:cxn ang="0">
                  <a:pos x="T4" y="T5"/>
                </a:cxn>
              </a:cxnLst>
              <a:rect l="0" t="0" r="r" b="b"/>
              <a:pathLst>
                <a:path w="954" h="189">
                  <a:moveTo>
                    <a:pt x="953" y="0"/>
                  </a:moveTo>
                  <a:lnTo>
                    <a:pt x="0" y="0"/>
                  </a:lnTo>
                  <a:lnTo>
                    <a:pt x="0" y="188"/>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50"/>
            <p:cNvSpPr>
              <a:spLocks noChangeShapeType="1"/>
            </p:cNvSpPr>
            <p:nvPr/>
          </p:nvSpPr>
          <p:spPr bwMode="auto">
            <a:xfrm>
              <a:off x="2261" y="1424"/>
              <a:ext cx="0" cy="19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1"/>
            <p:cNvSpPr>
              <a:spLocks noChangeShapeType="1"/>
            </p:cNvSpPr>
            <p:nvPr/>
          </p:nvSpPr>
          <p:spPr bwMode="auto">
            <a:xfrm>
              <a:off x="1245" y="1623"/>
              <a:ext cx="1007"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3"/>
            <p:cNvSpPr>
              <a:spLocks noChangeShapeType="1"/>
            </p:cNvSpPr>
            <p:nvPr/>
          </p:nvSpPr>
          <p:spPr bwMode="auto">
            <a:xfrm flipH="1">
              <a:off x="2254" y="1543"/>
              <a:ext cx="624"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54"/>
            <p:cNvSpPr>
              <a:spLocks noChangeShapeType="1"/>
            </p:cNvSpPr>
            <p:nvPr/>
          </p:nvSpPr>
          <p:spPr bwMode="auto">
            <a:xfrm>
              <a:off x="2114" y="1366"/>
              <a:ext cx="0" cy="5"/>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55"/>
            <p:cNvSpPr>
              <a:spLocks noChangeShapeType="1"/>
            </p:cNvSpPr>
            <p:nvPr/>
          </p:nvSpPr>
          <p:spPr bwMode="auto">
            <a:xfrm flipH="1">
              <a:off x="575" y="3472"/>
              <a:ext cx="2303"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56"/>
            <p:cNvSpPr>
              <a:spLocks noChangeShapeType="1"/>
            </p:cNvSpPr>
            <p:nvPr/>
          </p:nvSpPr>
          <p:spPr bwMode="auto">
            <a:xfrm flipH="1">
              <a:off x="2824" y="3590"/>
              <a:ext cx="54"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57"/>
            <p:cNvSpPr>
              <a:spLocks noChangeShapeType="1"/>
            </p:cNvSpPr>
            <p:nvPr/>
          </p:nvSpPr>
          <p:spPr bwMode="auto">
            <a:xfrm flipH="1">
              <a:off x="575" y="3590"/>
              <a:ext cx="52"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63"/>
            <p:cNvSpPr>
              <a:spLocks noChangeShapeType="1"/>
            </p:cNvSpPr>
            <p:nvPr/>
          </p:nvSpPr>
          <p:spPr bwMode="auto">
            <a:xfrm>
              <a:off x="1361" y="1389"/>
              <a:ext cx="0" cy="17"/>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64"/>
            <p:cNvSpPr>
              <a:spLocks noChangeShapeType="1"/>
            </p:cNvSpPr>
            <p:nvPr/>
          </p:nvSpPr>
          <p:spPr bwMode="auto">
            <a:xfrm>
              <a:off x="2081" y="1389"/>
              <a:ext cx="0" cy="17"/>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Freeform 65"/>
            <p:cNvSpPr>
              <a:spLocks/>
            </p:cNvSpPr>
            <p:nvPr/>
          </p:nvSpPr>
          <p:spPr bwMode="auto">
            <a:xfrm>
              <a:off x="1904" y="3151"/>
              <a:ext cx="233" cy="54"/>
            </a:xfrm>
            <a:custGeom>
              <a:avLst/>
              <a:gdLst>
                <a:gd name="T0" fmla="*/ 0 w 217"/>
                <a:gd name="T1" fmla="*/ 0 h 49"/>
                <a:gd name="T2" fmla="*/ 0 w 217"/>
                <a:gd name="T3" fmla="*/ 48 h 49"/>
                <a:gd name="T4" fmla="*/ 216 w 217"/>
                <a:gd name="T5" fmla="*/ 24 h 49"/>
                <a:gd name="T6" fmla="*/ 0 w 217"/>
                <a:gd name="T7" fmla="*/ 0 h 49"/>
              </a:gdLst>
              <a:ahLst/>
              <a:cxnLst>
                <a:cxn ang="0">
                  <a:pos x="T0" y="T1"/>
                </a:cxn>
                <a:cxn ang="0">
                  <a:pos x="T2" y="T3"/>
                </a:cxn>
                <a:cxn ang="0">
                  <a:pos x="T4" y="T5"/>
                </a:cxn>
                <a:cxn ang="0">
                  <a:pos x="T6" y="T7"/>
                </a:cxn>
              </a:cxnLst>
              <a:rect l="0" t="0" r="r" b="b"/>
              <a:pathLst>
                <a:path w="217" h="49">
                  <a:moveTo>
                    <a:pt x="0" y="0"/>
                  </a:moveTo>
                  <a:lnTo>
                    <a:pt x="0" y="48"/>
                  </a:lnTo>
                  <a:lnTo>
                    <a:pt x="216" y="24"/>
                  </a:lnTo>
                  <a:lnTo>
                    <a:pt x="0" y="0"/>
                  </a:lnTo>
                </a:path>
              </a:pathLst>
            </a:custGeom>
            <a:solidFill>
              <a:srgbClr val="000000"/>
            </a:solidFill>
            <a:ln w="25400" cap="rnd" cmpd="sng">
              <a:solidFill>
                <a:srgbClr val="00060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66"/>
            <p:cNvSpPr>
              <a:spLocks noChangeShapeType="1"/>
            </p:cNvSpPr>
            <p:nvPr/>
          </p:nvSpPr>
          <p:spPr bwMode="auto">
            <a:xfrm flipH="1">
              <a:off x="953" y="3177"/>
              <a:ext cx="959"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67"/>
            <p:cNvSpPr>
              <a:spLocks noChangeShapeType="1"/>
            </p:cNvSpPr>
            <p:nvPr/>
          </p:nvSpPr>
          <p:spPr bwMode="auto">
            <a:xfrm flipH="1">
              <a:off x="1009" y="3074"/>
              <a:ext cx="66" cy="7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Freeform 68"/>
            <p:cNvSpPr>
              <a:spLocks/>
            </p:cNvSpPr>
            <p:nvPr/>
          </p:nvSpPr>
          <p:spPr bwMode="auto">
            <a:xfrm>
              <a:off x="1016" y="3078"/>
              <a:ext cx="51" cy="76"/>
            </a:xfrm>
            <a:custGeom>
              <a:avLst/>
              <a:gdLst>
                <a:gd name="T0" fmla="*/ 46 w 47"/>
                <a:gd name="T1" fmla="*/ 0 h 69"/>
                <a:gd name="T2" fmla="*/ 5 w 47"/>
                <a:gd name="T3" fmla="*/ 68 h 69"/>
                <a:gd name="T4" fmla="*/ 0 w 47"/>
                <a:gd name="T5" fmla="*/ 68 h 69"/>
              </a:gdLst>
              <a:ahLst/>
              <a:cxnLst>
                <a:cxn ang="0">
                  <a:pos x="T0" y="T1"/>
                </a:cxn>
                <a:cxn ang="0">
                  <a:pos x="T2" y="T3"/>
                </a:cxn>
                <a:cxn ang="0">
                  <a:pos x="T4" y="T5"/>
                </a:cxn>
              </a:cxnLst>
              <a:rect l="0" t="0" r="r" b="b"/>
              <a:pathLst>
                <a:path w="47" h="69">
                  <a:moveTo>
                    <a:pt x="46" y="0"/>
                  </a:moveTo>
                  <a:lnTo>
                    <a:pt x="5" y="68"/>
                  </a:lnTo>
                  <a:lnTo>
                    <a:pt x="0" y="68"/>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69"/>
            <p:cNvSpPr>
              <a:spLocks/>
            </p:cNvSpPr>
            <p:nvPr/>
          </p:nvSpPr>
          <p:spPr bwMode="auto">
            <a:xfrm>
              <a:off x="1066" y="3078"/>
              <a:ext cx="51" cy="76"/>
            </a:xfrm>
            <a:custGeom>
              <a:avLst/>
              <a:gdLst>
                <a:gd name="T0" fmla="*/ 0 w 47"/>
                <a:gd name="T1" fmla="*/ 0 h 69"/>
                <a:gd name="T2" fmla="*/ 40 w 47"/>
                <a:gd name="T3" fmla="*/ 68 h 69"/>
                <a:gd name="T4" fmla="*/ 46 w 47"/>
                <a:gd name="T5" fmla="*/ 68 h 69"/>
              </a:gdLst>
              <a:ahLst/>
              <a:cxnLst>
                <a:cxn ang="0">
                  <a:pos x="T0" y="T1"/>
                </a:cxn>
                <a:cxn ang="0">
                  <a:pos x="T2" y="T3"/>
                </a:cxn>
                <a:cxn ang="0">
                  <a:pos x="T4" y="T5"/>
                </a:cxn>
              </a:cxnLst>
              <a:rect l="0" t="0" r="r" b="b"/>
              <a:pathLst>
                <a:path w="47" h="69">
                  <a:moveTo>
                    <a:pt x="0" y="0"/>
                  </a:moveTo>
                  <a:lnTo>
                    <a:pt x="40" y="68"/>
                  </a:lnTo>
                  <a:lnTo>
                    <a:pt x="46" y="68"/>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70"/>
            <p:cNvSpPr>
              <a:spLocks noChangeShapeType="1"/>
            </p:cNvSpPr>
            <p:nvPr/>
          </p:nvSpPr>
          <p:spPr bwMode="auto">
            <a:xfrm>
              <a:off x="1076" y="3074"/>
              <a:ext cx="31" cy="7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71"/>
            <p:cNvSpPr>
              <a:spLocks noChangeShapeType="1"/>
            </p:cNvSpPr>
            <p:nvPr/>
          </p:nvSpPr>
          <p:spPr bwMode="auto">
            <a:xfrm>
              <a:off x="1046" y="3127"/>
              <a:ext cx="43"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72"/>
            <p:cNvSpPr>
              <a:spLocks noChangeShapeType="1"/>
            </p:cNvSpPr>
            <p:nvPr/>
          </p:nvSpPr>
          <p:spPr bwMode="auto">
            <a:xfrm>
              <a:off x="1038" y="3132"/>
              <a:ext cx="56"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Freeform 73"/>
            <p:cNvSpPr>
              <a:spLocks/>
            </p:cNvSpPr>
            <p:nvPr/>
          </p:nvSpPr>
          <p:spPr bwMode="auto">
            <a:xfrm>
              <a:off x="1152" y="3064"/>
              <a:ext cx="8" cy="90"/>
            </a:xfrm>
            <a:custGeom>
              <a:avLst/>
              <a:gdLst>
                <a:gd name="T0" fmla="*/ 0 w 7"/>
                <a:gd name="T1" fmla="*/ 0 h 81"/>
                <a:gd name="T2" fmla="*/ 0 w 7"/>
                <a:gd name="T3" fmla="*/ 80 h 81"/>
                <a:gd name="T4" fmla="*/ 6 w 7"/>
                <a:gd name="T5" fmla="*/ 80 h 81"/>
              </a:gdLst>
              <a:ahLst/>
              <a:cxnLst>
                <a:cxn ang="0">
                  <a:pos x="T0" y="T1"/>
                </a:cxn>
                <a:cxn ang="0">
                  <a:pos x="T2" y="T3"/>
                </a:cxn>
                <a:cxn ang="0">
                  <a:pos x="T4" y="T5"/>
                </a:cxn>
              </a:cxnLst>
              <a:rect l="0" t="0" r="r" b="b"/>
              <a:pathLst>
                <a:path w="7" h="81">
                  <a:moveTo>
                    <a:pt x="0" y="0"/>
                  </a:moveTo>
                  <a:lnTo>
                    <a:pt x="0" y="80"/>
                  </a:lnTo>
                  <a:lnTo>
                    <a:pt x="6" y="80"/>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74"/>
            <p:cNvSpPr>
              <a:spLocks/>
            </p:cNvSpPr>
            <p:nvPr/>
          </p:nvSpPr>
          <p:spPr bwMode="auto">
            <a:xfrm>
              <a:off x="1152" y="3064"/>
              <a:ext cx="8" cy="90"/>
            </a:xfrm>
            <a:custGeom>
              <a:avLst/>
              <a:gdLst>
                <a:gd name="T0" fmla="*/ 0 w 7"/>
                <a:gd name="T1" fmla="*/ 0 h 81"/>
                <a:gd name="T2" fmla="*/ 6 w 7"/>
                <a:gd name="T3" fmla="*/ 0 h 81"/>
                <a:gd name="T4" fmla="*/ 6 w 7"/>
                <a:gd name="T5" fmla="*/ 80 h 81"/>
              </a:gdLst>
              <a:ahLst/>
              <a:cxnLst>
                <a:cxn ang="0">
                  <a:pos x="T0" y="T1"/>
                </a:cxn>
                <a:cxn ang="0">
                  <a:pos x="T2" y="T3"/>
                </a:cxn>
                <a:cxn ang="0">
                  <a:pos x="T4" y="T5"/>
                </a:cxn>
              </a:cxnLst>
              <a:rect l="0" t="0" r="r" b="b"/>
              <a:pathLst>
                <a:path w="7" h="81">
                  <a:moveTo>
                    <a:pt x="0" y="0"/>
                  </a:moveTo>
                  <a:lnTo>
                    <a:pt x="6" y="0"/>
                  </a:lnTo>
                  <a:lnTo>
                    <a:pt x="6" y="80"/>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75"/>
            <p:cNvSpPr>
              <a:spLocks noChangeShapeType="1"/>
            </p:cNvSpPr>
            <p:nvPr/>
          </p:nvSpPr>
          <p:spPr bwMode="auto">
            <a:xfrm>
              <a:off x="1207" y="3074"/>
              <a:ext cx="0" cy="7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Freeform 76"/>
            <p:cNvSpPr>
              <a:spLocks/>
            </p:cNvSpPr>
            <p:nvPr/>
          </p:nvSpPr>
          <p:spPr bwMode="auto">
            <a:xfrm>
              <a:off x="1207" y="3069"/>
              <a:ext cx="9" cy="85"/>
            </a:xfrm>
            <a:custGeom>
              <a:avLst/>
              <a:gdLst>
                <a:gd name="T0" fmla="*/ 7 w 8"/>
                <a:gd name="T1" fmla="*/ 0 h 77"/>
                <a:gd name="T2" fmla="*/ 7 w 8"/>
                <a:gd name="T3" fmla="*/ 76 h 77"/>
                <a:gd name="T4" fmla="*/ 0 w 8"/>
                <a:gd name="T5" fmla="*/ 76 h 77"/>
              </a:gdLst>
              <a:ahLst/>
              <a:cxnLst>
                <a:cxn ang="0">
                  <a:pos x="T0" y="T1"/>
                </a:cxn>
                <a:cxn ang="0">
                  <a:pos x="T2" y="T3"/>
                </a:cxn>
                <a:cxn ang="0">
                  <a:pos x="T4" y="T5"/>
                </a:cxn>
              </a:cxnLst>
              <a:rect l="0" t="0" r="r" b="b"/>
              <a:pathLst>
                <a:path w="8" h="77">
                  <a:moveTo>
                    <a:pt x="7" y="0"/>
                  </a:moveTo>
                  <a:lnTo>
                    <a:pt x="7" y="76"/>
                  </a:lnTo>
                  <a:lnTo>
                    <a:pt x="0" y="76"/>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77"/>
            <p:cNvSpPr>
              <a:spLocks/>
            </p:cNvSpPr>
            <p:nvPr/>
          </p:nvSpPr>
          <p:spPr bwMode="auto">
            <a:xfrm>
              <a:off x="1207" y="3064"/>
              <a:ext cx="83" cy="48"/>
            </a:xfrm>
            <a:custGeom>
              <a:avLst/>
              <a:gdLst>
                <a:gd name="T0" fmla="*/ 0 w 77"/>
                <a:gd name="T1" fmla="*/ 0 h 43"/>
                <a:gd name="T2" fmla="*/ 47 w 77"/>
                <a:gd name="T3" fmla="*/ 0 h 43"/>
                <a:gd name="T4" fmla="*/ 64 w 77"/>
                <a:gd name="T5" fmla="*/ 4 h 43"/>
                <a:gd name="T6" fmla="*/ 69 w 77"/>
                <a:gd name="T7" fmla="*/ 8 h 43"/>
                <a:gd name="T8" fmla="*/ 76 w 77"/>
                <a:gd name="T9" fmla="*/ 16 h 43"/>
                <a:gd name="T10" fmla="*/ 76 w 77"/>
                <a:gd name="T11" fmla="*/ 27 h 43"/>
                <a:gd name="T12" fmla="*/ 69 w 77"/>
                <a:gd name="T13" fmla="*/ 34 h 43"/>
                <a:gd name="T14" fmla="*/ 64 w 77"/>
                <a:gd name="T15" fmla="*/ 38 h 43"/>
                <a:gd name="T16" fmla="*/ 47 w 77"/>
                <a:gd name="T17" fmla="*/ 42 h 43"/>
                <a:gd name="T18" fmla="*/ 7 w 77"/>
                <a:gd name="T1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3">
                  <a:moveTo>
                    <a:pt x="0" y="0"/>
                  </a:moveTo>
                  <a:lnTo>
                    <a:pt x="47" y="0"/>
                  </a:lnTo>
                  <a:lnTo>
                    <a:pt x="64" y="4"/>
                  </a:lnTo>
                  <a:lnTo>
                    <a:pt x="69" y="8"/>
                  </a:lnTo>
                  <a:lnTo>
                    <a:pt x="76" y="16"/>
                  </a:lnTo>
                  <a:lnTo>
                    <a:pt x="76" y="27"/>
                  </a:lnTo>
                  <a:lnTo>
                    <a:pt x="69" y="34"/>
                  </a:lnTo>
                  <a:lnTo>
                    <a:pt x="64" y="38"/>
                  </a:lnTo>
                  <a:lnTo>
                    <a:pt x="47" y="42"/>
                  </a:lnTo>
                  <a:lnTo>
                    <a:pt x="7" y="42"/>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78"/>
            <p:cNvSpPr>
              <a:spLocks/>
            </p:cNvSpPr>
            <p:nvPr/>
          </p:nvSpPr>
          <p:spPr bwMode="auto">
            <a:xfrm>
              <a:off x="1215" y="3069"/>
              <a:ext cx="67" cy="38"/>
            </a:xfrm>
            <a:custGeom>
              <a:avLst/>
              <a:gdLst>
                <a:gd name="T0" fmla="*/ 0 w 63"/>
                <a:gd name="T1" fmla="*/ 0 h 35"/>
                <a:gd name="T2" fmla="*/ 40 w 63"/>
                <a:gd name="T3" fmla="*/ 0 h 35"/>
                <a:gd name="T4" fmla="*/ 57 w 63"/>
                <a:gd name="T5" fmla="*/ 4 h 35"/>
                <a:gd name="T6" fmla="*/ 62 w 63"/>
                <a:gd name="T7" fmla="*/ 12 h 35"/>
                <a:gd name="T8" fmla="*/ 62 w 63"/>
                <a:gd name="T9" fmla="*/ 23 h 35"/>
                <a:gd name="T10" fmla="*/ 57 w 63"/>
                <a:gd name="T11" fmla="*/ 30 h 35"/>
                <a:gd name="T12" fmla="*/ 40 w 63"/>
                <a:gd name="T13" fmla="*/ 34 h 35"/>
                <a:gd name="T14" fmla="*/ 0 w 63"/>
                <a:gd name="T15" fmla="*/ 3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5">
                  <a:moveTo>
                    <a:pt x="0" y="0"/>
                  </a:moveTo>
                  <a:lnTo>
                    <a:pt x="40" y="0"/>
                  </a:lnTo>
                  <a:lnTo>
                    <a:pt x="57" y="4"/>
                  </a:lnTo>
                  <a:lnTo>
                    <a:pt x="62" y="12"/>
                  </a:lnTo>
                  <a:lnTo>
                    <a:pt x="62" y="23"/>
                  </a:lnTo>
                  <a:lnTo>
                    <a:pt x="57" y="30"/>
                  </a:lnTo>
                  <a:lnTo>
                    <a:pt x="40" y="34"/>
                  </a:lnTo>
                  <a:lnTo>
                    <a:pt x="0" y="34"/>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79"/>
            <p:cNvSpPr>
              <a:spLocks/>
            </p:cNvSpPr>
            <p:nvPr/>
          </p:nvSpPr>
          <p:spPr bwMode="auto">
            <a:xfrm>
              <a:off x="1245" y="3111"/>
              <a:ext cx="45" cy="43"/>
            </a:xfrm>
            <a:custGeom>
              <a:avLst/>
              <a:gdLst>
                <a:gd name="T0" fmla="*/ 0 w 42"/>
                <a:gd name="T1" fmla="*/ 0 h 39"/>
                <a:gd name="T2" fmla="*/ 35 w 42"/>
                <a:gd name="T3" fmla="*/ 38 h 39"/>
                <a:gd name="T4" fmla="*/ 41 w 42"/>
                <a:gd name="T5" fmla="*/ 38 h 39"/>
              </a:gdLst>
              <a:ahLst/>
              <a:cxnLst>
                <a:cxn ang="0">
                  <a:pos x="T0" y="T1"/>
                </a:cxn>
                <a:cxn ang="0">
                  <a:pos x="T2" y="T3"/>
                </a:cxn>
                <a:cxn ang="0">
                  <a:pos x="T4" y="T5"/>
                </a:cxn>
              </a:cxnLst>
              <a:rect l="0" t="0" r="r" b="b"/>
              <a:pathLst>
                <a:path w="42" h="39">
                  <a:moveTo>
                    <a:pt x="0" y="0"/>
                  </a:moveTo>
                  <a:lnTo>
                    <a:pt x="35" y="38"/>
                  </a:lnTo>
                  <a:lnTo>
                    <a:pt x="41" y="38"/>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80"/>
            <p:cNvSpPr>
              <a:spLocks noChangeShapeType="1"/>
            </p:cNvSpPr>
            <p:nvPr/>
          </p:nvSpPr>
          <p:spPr bwMode="auto">
            <a:xfrm>
              <a:off x="1260" y="3121"/>
              <a:ext cx="20" cy="23"/>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81"/>
            <p:cNvSpPr>
              <a:spLocks noChangeShapeType="1"/>
            </p:cNvSpPr>
            <p:nvPr/>
          </p:nvSpPr>
          <p:spPr bwMode="auto">
            <a:xfrm>
              <a:off x="1332" y="3074"/>
              <a:ext cx="0" cy="7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Freeform 82"/>
            <p:cNvSpPr>
              <a:spLocks/>
            </p:cNvSpPr>
            <p:nvPr/>
          </p:nvSpPr>
          <p:spPr bwMode="auto">
            <a:xfrm>
              <a:off x="1332" y="3069"/>
              <a:ext cx="6" cy="85"/>
            </a:xfrm>
            <a:custGeom>
              <a:avLst/>
              <a:gdLst>
                <a:gd name="T0" fmla="*/ 5 w 6"/>
                <a:gd name="T1" fmla="*/ 0 h 77"/>
                <a:gd name="T2" fmla="*/ 5 w 6"/>
                <a:gd name="T3" fmla="*/ 76 h 77"/>
                <a:gd name="T4" fmla="*/ 0 w 6"/>
                <a:gd name="T5" fmla="*/ 76 h 77"/>
              </a:gdLst>
              <a:ahLst/>
              <a:cxnLst>
                <a:cxn ang="0">
                  <a:pos x="T0" y="T1"/>
                </a:cxn>
                <a:cxn ang="0">
                  <a:pos x="T2" y="T3"/>
                </a:cxn>
                <a:cxn ang="0">
                  <a:pos x="T4" y="T5"/>
                </a:cxn>
              </a:cxnLst>
              <a:rect l="0" t="0" r="r" b="b"/>
              <a:pathLst>
                <a:path w="6" h="77">
                  <a:moveTo>
                    <a:pt x="5" y="0"/>
                  </a:moveTo>
                  <a:lnTo>
                    <a:pt x="5" y="76"/>
                  </a:lnTo>
                  <a:lnTo>
                    <a:pt x="0" y="76"/>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83"/>
            <p:cNvSpPr>
              <a:spLocks noChangeShapeType="1"/>
            </p:cNvSpPr>
            <p:nvPr/>
          </p:nvSpPr>
          <p:spPr bwMode="auto">
            <a:xfrm>
              <a:off x="1342" y="3064"/>
              <a:ext cx="55"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Freeform 84"/>
            <p:cNvSpPr>
              <a:spLocks/>
            </p:cNvSpPr>
            <p:nvPr/>
          </p:nvSpPr>
          <p:spPr bwMode="auto">
            <a:xfrm>
              <a:off x="1337" y="3064"/>
              <a:ext cx="69" cy="6"/>
            </a:xfrm>
            <a:custGeom>
              <a:avLst/>
              <a:gdLst>
                <a:gd name="T0" fmla="*/ 0 w 64"/>
                <a:gd name="T1" fmla="*/ 4 h 5"/>
                <a:gd name="T2" fmla="*/ 63 w 64"/>
                <a:gd name="T3" fmla="*/ 4 h 5"/>
                <a:gd name="T4" fmla="*/ 63 w 64"/>
                <a:gd name="T5" fmla="*/ 0 h 5"/>
              </a:gdLst>
              <a:ahLst/>
              <a:cxnLst>
                <a:cxn ang="0">
                  <a:pos x="T0" y="T1"/>
                </a:cxn>
                <a:cxn ang="0">
                  <a:pos x="T2" y="T3"/>
                </a:cxn>
                <a:cxn ang="0">
                  <a:pos x="T4" y="T5"/>
                </a:cxn>
              </a:cxnLst>
              <a:rect l="0" t="0" r="r" b="b"/>
              <a:pathLst>
                <a:path w="64" h="5">
                  <a:moveTo>
                    <a:pt x="0" y="4"/>
                  </a:moveTo>
                  <a:lnTo>
                    <a:pt x="63" y="4"/>
                  </a:lnTo>
                  <a:lnTo>
                    <a:pt x="63" y="0"/>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85"/>
            <p:cNvSpPr>
              <a:spLocks/>
            </p:cNvSpPr>
            <p:nvPr/>
          </p:nvSpPr>
          <p:spPr bwMode="auto">
            <a:xfrm>
              <a:off x="1337" y="3106"/>
              <a:ext cx="39" cy="6"/>
            </a:xfrm>
            <a:custGeom>
              <a:avLst/>
              <a:gdLst>
                <a:gd name="T0" fmla="*/ 0 w 36"/>
                <a:gd name="T1" fmla="*/ 0 h 5"/>
                <a:gd name="T2" fmla="*/ 35 w 36"/>
                <a:gd name="T3" fmla="*/ 0 h 5"/>
                <a:gd name="T4" fmla="*/ 35 w 36"/>
                <a:gd name="T5" fmla="*/ 4 h 5"/>
              </a:gdLst>
              <a:ahLst/>
              <a:cxnLst>
                <a:cxn ang="0">
                  <a:pos x="T0" y="T1"/>
                </a:cxn>
                <a:cxn ang="0">
                  <a:pos x="T2" y="T3"/>
                </a:cxn>
                <a:cxn ang="0">
                  <a:pos x="T4" y="T5"/>
                </a:cxn>
              </a:cxnLst>
              <a:rect l="0" t="0" r="r" b="b"/>
              <a:pathLst>
                <a:path w="36" h="5">
                  <a:moveTo>
                    <a:pt x="0" y="0"/>
                  </a:moveTo>
                  <a:lnTo>
                    <a:pt x="35" y="0"/>
                  </a:lnTo>
                  <a:lnTo>
                    <a:pt x="35" y="4"/>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86"/>
            <p:cNvSpPr>
              <a:spLocks noChangeShapeType="1"/>
            </p:cNvSpPr>
            <p:nvPr/>
          </p:nvSpPr>
          <p:spPr bwMode="auto">
            <a:xfrm>
              <a:off x="1347" y="3111"/>
              <a:ext cx="19"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87"/>
            <p:cNvSpPr>
              <a:spLocks noChangeShapeType="1"/>
            </p:cNvSpPr>
            <p:nvPr/>
          </p:nvSpPr>
          <p:spPr bwMode="auto">
            <a:xfrm>
              <a:off x="1442" y="3074"/>
              <a:ext cx="0" cy="7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Freeform 88"/>
            <p:cNvSpPr>
              <a:spLocks/>
            </p:cNvSpPr>
            <p:nvPr/>
          </p:nvSpPr>
          <p:spPr bwMode="auto">
            <a:xfrm>
              <a:off x="1442" y="3064"/>
              <a:ext cx="75" cy="90"/>
            </a:xfrm>
            <a:custGeom>
              <a:avLst/>
              <a:gdLst>
                <a:gd name="T0" fmla="*/ 0 w 70"/>
                <a:gd name="T1" fmla="*/ 0 h 81"/>
                <a:gd name="T2" fmla="*/ 5 w 70"/>
                <a:gd name="T3" fmla="*/ 0 h 81"/>
                <a:gd name="T4" fmla="*/ 5 w 70"/>
                <a:gd name="T5" fmla="*/ 76 h 81"/>
                <a:gd name="T6" fmla="*/ 69 w 70"/>
                <a:gd name="T7" fmla="*/ 76 h 81"/>
                <a:gd name="T8" fmla="*/ 69 w 70"/>
                <a:gd name="T9" fmla="*/ 80 h 81"/>
              </a:gdLst>
              <a:ahLst/>
              <a:cxnLst>
                <a:cxn ang="0">
                  <a:pos x="T0" y="T1"/>
                </a:cxn>
                <a:cxn ang="0">
                  <a:pos x="T2" y="T3"/>
                </a:cxn>
                <a:cxn ang="0">
                  <a:pos x="T4" y="T5"/>
                </a:cxn>
                <a:cxn ang="0">
                  <a:pos x="T6" y="T7"/>
                </a:cxn>
                <a:cxn ang="0">
                  <a:pos x="T8" y="T9"/>
                </a:cxn>
              </a:cxnLst>
              <a:rect l="0" t="0" r="r" b="b"/>
              <a:pathLst>
                <a:path w="70" h="81">
                  <a:moveTo>
                    <a:pt x="0" y="0"/>
                  </a:moveTo>
                  <a:lnTo>
                    <a:pt x="5" y="0"/>
                  </a:lnTo>
                  <a:lnTo>
                    <a:pt x="5" y="76"/>
                  </a:lnTo>
                  <a:lnTo>
                    <a:pt x="69" y="76"/>
                  </a:lnTo>
                  <a:lnTo>
                    <a:pt x="69" y="80"/>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89"/>
            <p:cNvSpPr>
              <a:spLocks noChangeShapeType="1"/>
            </p:cNvSpPr>
            <p:nvPr/>
          </p:nvSpPr>
          <p:spPr bwMode="auto">
            <a:xfrm>
              <a:off x="1451" y="3153"/>
              <a:ext cx="56"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Freeform 90"/>
            <p:cNvSpPr>
              <a:spLocks/>
            </p:cNvSpPr>
            <p:nvPr/>
          </p:nvSpPr>
          <p:spPr bwMode="auto">
            <a:xfrm>
              <a:off x="1541" y="3064"/>
              <a:ext cx="100" cy="90"/>
            </a:xfrm>
            <a:custGeom>
              <a:avLst/>
              <a:gdLst>
                <a:gd name="T0" fmla="*/ 35 w 93"/>
                <a:gd name="T1" fmla="*/ 0 h 81"/>
                <a:gd name="T2" fmla="*/ 23 w 93"/>
                <a:gd name="T3" fmla="*/ 4 h 81"/>
                <a:gd name="T4" fmla="*/ 12 w 93"/>
                <a:gd name="T5" fmla="*/ 12 h 81"/>
                <a:gd name="T6" fmla="*/ 5 w 93"/>
                <a:gd name="T7" fmla="*/ 19 h 81"/>
                <a:gd name="T8" fmla="*/ 0 w 93"/>
                <a:gd name="T9" fmla="*/ 31 h 81"/>
                <a:gd name="T10" fmla="*/ 0 w 93"/>
                <a:gd name="T11" fmla="*/ 50 h 81"/>
                <a:gd name="T12" fmla="*/ 5 w 93"/>
                <a:gd name="T13" fmla="*/ 61 h 81"/>
                <a:gd name="T14" fmla="*/ 12 w 93"/>
                <a:gd name="T15" fmla="*/ 69 h 81"/>
                <a:gd name="T16" fmla="*/ 23 w 93"/>
                <a:gd name="T17" fmla="*/ 76 h 81"/>
                <a:gd name="T18" fmla="*/ 35 w 93"/>
                <a:gd name="T19" fmla="*/ 80 h 81"/>
                <a:gd name="T20" fmla="*/ 57 w 93"/>
                <a:gd name="T21" fmla="*/ 80 h 81"/>
                <a:gd name="T22" fmla="*/ 69 w 93"/>
                <a:gd name="T23" fmla="*/ 76 h 81"/>
                <a:gd name="T24" fmla="*/ 81 w 93"/>
                <a:gd name="T25" fmla="*/ 69 h 81"/>
                <a:gd name="T26" fmla="*/ 87 w 93"/>
                <a:gd name="T27" fmla="*/ 61 h 81"/>
                <a:gd name="T28" fmla="*/ 92 w 93"/>
                <a:gd name="T29" fmla="*/ 50 h 81"/>
                <a:gd name="T30" fmla="*/ 92 w 93"/>
                <a:gd name="T31" fmla="*/ 31 h 81"/>
                <a:gd name="T32" fmla="*/ 87 w 93"/>
                <a:gd name="T33" fmla="*/ 19 h 81"/>
                <a:gd name="T34" fmla="*/ 81 w 93"/>
                <a:gd name="T35" fmla="*/ 12 h 81"/>
                <a:gd name="T36" fmla="*/ 69 w 93"/>
                <a:gd name="T37" fmla="*/ 4 h 81"/>
                <a:gd name="T38" fmla="*/ 57 w 93"/>
                <a:gd name="T39" fmla="*/ 0 h 81"/>
                <a:gd name="T40" fmla="*/ 35 w 93"/>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81">
                  <a:moveTo>
                    <a:pt x="35" y="0"/>
                  </a:moveTo>
                  <a:lnTo>
                    <a:pt x="23" y="4"/>
                  </a:lnTo>
                  <a:lnTo>
                    <a:pt x="12" y="12"/>
                  </a:lnTo>
                  <a:lnTo>
                    <a:pt x="5" y="19"/>
                  </a:lnTo>
                  <a:lnTo>
                    <a:pt x="0" y="31"/>
                  </a:lnTo>
                  <a:lnTo>
                    <a:pt x="0" y="50"/>
                  </a:lnTo>
                  <a:lnTo>
                    <a:pt x="5" y="61"/>
                  </a:lnTo>
                  <a:lnTo>
                    <a:pt x="12" y="69"/>
                  </a:lnTo>
                  <a:lnTo>
                    <a:pt x="23" y="76"/>
                  </a:lnTo>
                  <a:lnTo>
                    <a:pt x="35" y="80"/>
                  </a:lnTo>
                  <a:lnTo>
                    <a:pt x="57" y="80"/>
                  </a:lnTo>
                  <a:lnTo>
                    <a:pt x="69" y="76"/>
                  </a:lnTo>
                  <a:lnTo>
                    <a:pt x="81" y="69"/>
                  </a:lnTo>
                  <a:lnTo>
                    <a:pt x="87" y="61"/>
                  </a:lnTo>
                  <a:lnTo>
                    <a:pt x="92" y="50"/>
                  </a:lnTo>
                  <a:lnTo>
                    <a:pt x="92" y="31"/>
                  </a:lnTo>
                  <a:lnTo>
                    <a:pt x="87" y="19"/>
                  </a:lnTo>
                  <a:lnTo>
                    <a:pt x="81" y="12"/>
                  </a:lnTo>
                  <a:lnTo>
                    <a:pt x="69" y="4"/>
                  </a:lnTo>
                  <a:lnTo>
                    <a:pt x="57" y="0"/>
                  </a:lnTo>
                  <a:lnTo>
                    <a:pt x="35" y="0"/>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91"/>
            <p:cNvSpPr>
              <a:spLocks/>
            </p:cNvSpPr>
            <p:nvPr/>
          </p:nvSpPr>
          <p:spPr bwMode="auto">
            <a:xfrm>
              <a:off x="1546" y="3069"/>
              <a:ext cx="88" cy="81"/>
            </a:xfrm>
            <a:custGeom>
              <a:avLst/>
              <a:gdLst>
                <a:gd name="T0" fmla="*/ 36 w 82"/>
                <a:gd name="T1" fmla="*/ 0 h 73"/>
                <a:gd name="T2" fmla="*/ 17 w 82"/>
                <a:gd name="T3" fmla="*/ 4 h 73"/>
                <a:gd name="T4" fmla="*/ 6 w 82"/>
                <a:gd name="T5" fmla="*/ 15 h 73"/>
                <a:gd name="T6" fmla="*/ 0 w 82"/>
                <a:gd name="T7" fmla="*/ 27 h 73"/>
                <a:gd name="T8" fmla="*/ 0 w 82"/>
                <a:gd name="T9" fmla="*/ 46 h 73"/>
                <a:gd name="T10" fmla="*/ 6 w 82"/>
                <a:gd name="T11" fmla="*/ 57 h 73"/>
                <a:gd name="T12" fmla="*/ 17 w 82"/>
                <a:gd name="T13" fmla="*/ 69 h 73"/>
                <a:gd name="T14" fmla="*/ 36 w 82"/>
                <a:gd name="T15" fmla="*/ 72 h 73"/>
                <a:gd name="T16" fmla="*/ 46 w 82"/>
                <a:gd name="T17" fmla="*/ 72 h 73"/>
                <a:gd name="T18" fmla="*/ 64 w 82"/>
                <a:gd name="T19" fmla="*/ 69 h 73"/>
                <a:gd name="T20" fmla="*/ 76 w 82"/>
                <a:gd name="T21" fmla="*/ 57 h 73"/>
                <a:gd name="T22" fmla="*/ 81 w 82"/>
                <a:gd name="T23" fmla="*/ 46 h 73"/>
                <a:gd name="T24" fmla="*/ 81 w 82"/>
                <a:gd name="T25" fmla="*/ 27 h 73"/>
                <a:gd name="T26" fmla="*/ 76 w 82"/>
                <a:gd name="T27" fmla="*/ 15 h 73"/>
                <a:gd name="T28" fmla="*/ 64 w 82"/>
                <a:gd name="T29" fmla="*/ 4 h 73"/>
                <a:gd name="T30" fmla="*/ 46 w 82"/>
                <a:gd name="T31" fmla="*/ 0 h 73"/>
                <a:gd name="T32" fmla="*/ 36 w 82"/>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73">
                  <a:moveTo>
                    <a:pt x="36" y="0"/>
                  </a:moveTo>
                  <a:lnTo>
                    <a:pt x="17" y="4"/>
                  </a:lnTo>
                  <a:lnTo>
                    <a:pt x="6" y="15"/>
                  </a:lnTo>
                  <a:lnTo>
                    <a:pt x="0" y="27"/>
                  </a:lnTo>
                  <a:lnTo>
                    <a:pt x="0" y="46"/>
                  </a:lnTo>
                  <a:lnTo>
                    <a:pt x="6" y="57"/>
                  </a:lnTo>
                  <a:lnTo>
                    <a:pt x="17" y="69"/>
                  </a:lnTo>
                  <a:lnTo>
                    <a:pt x="36" y="72"/>
                  </a:lnTo>
                  <a:lnTo>
                    <a:pt x="46" y="72"/>
                  </a:lnTo>
                  <a:lnTo>
                    <a:pt x="64" y="69"/>
                  </a:lnTo>
                  <a:lnTo>
                    <a:pt x="76" y="57"/>
                  </a:lnTo>
                  <a:lnTo>
                    <a:pt x="81" y="46"/>
                  </a:lnTo>
                  <a:lnTo>
                    <a:pt x="81" y="27"/>
                  </a:lnTo>
                  <a:lnTo>
                    <a:pt x="76" y="15"/>
                  </a:lnTo>
                  <a:lnTo>
                    <a:pt x="64" y="4"/>
                  </a:lnTo>
                  <a:lnTo>
                    <a:pt x="46" y="0"/>
                  </a:lnTo>
                  <a:lnTo>
                    <a:pt x="36" y="0"/>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92"/>
            <p:cNvSpPr>
              <a:spLocks noChangeShapeType="1"/>
            </p:cNvSpPr>
            <p:nvPr/>
          </p:nvSpPr>
          <p:spPr bwMode="auto">
            <a:xfrm>
              <a:off x="1681" y="3074"/>
              <a:ext cx="18" cy="7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93"/>
            <p:cNvSpPr>
              <a:spLocks/>
            </p:cNvSpPr>
            <p:nvPr/>
          </p:nvSpPr>
          <p:spPr bwMode="auto">
            <a:xfrm>
              <a:off x="1671" y="3064"/>
              <a:ext cx="38" cy="78"/>
            </a:xfrm>
            <a:custGeom>
              <a:avLst/>
              <a:gdLst>
                <a:gd name="T0" fmla="*/ 0 w 35"/>
                <a:gd name="T1" fmla="*/ 0 h 70"/>
                <a:gd name="T2" fmla="*/ 5 w 35"/>
                <a:gd name="T3" fmla="*/ 0 h 70"/>
                <a:gd name="T4" fmla="*/ 34 w 35"/>
                <a:gd name="T5" fmla="*/ 69 h 70"/>
              </a:gdLst>
              <a:ahLst/>
              <a:cxnLst>
                <a:cxn ang="0">
                  <a:pos x="T0" y="T1"/>
                </a:cxn>
                <a:cxn ang="0">
                  <a:pos x="T2" y="T3"/>
                </a:cxn>
                <a:cxn ang="0">
                  <a:pos x="T4" y="T5"/>
                </a:cxn>
              </a:cxnLst>
              <a:rect l="0" t="0" r="r" b="b"/>
              <a:pathLst>
                <a:path w="35" h="70">
                  <a:moveTo>
                    <a:pt x="0" y="0"/>
                  </a:moveTo>
                  <a:lnTo>
                    <a:pt x="5" y="0"/>
                  </a:lnTo>
                  <a:lnTo>
                    <a:pt x="34" y="69"/>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94"/>
            <p:cNvSpPr>
              <a:spLocks noChangeShapeType="1"/>
            </p:cNvSpPr>
            <p:nvPr/>
          </p:nvSpPr>
          <p:spPr bwMode="auto">
            <a:xfrm flipH="1">
              <a:off x="1700" y="3074"/>
              <a:ext cx="46" cy="58"/>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95"/>
            <p:cNvSpPr>
              <a:spLocks noChangeShapeType="1"/>
            </p:cNvSpPr>
            <p:nvPr/>
          </p:nvSpPr>
          <p:spPr bwMode="auto">
            <a:xfrm flipH="1">
              <a:off x="1700" y="3088"/>
              <a:ext cx="46" cy="56"/>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96"/>
            <p:cNvSpPr>
              <a:spLocks noChangeShapeType="1"/>
            </p:cNvSpPr>
            <p:nvPr/>
          </p:nvSpPr>
          <p:spPr bwMode="auto">
            <a:xfrm>
              <a:off x="1747" y="3088"/>
              <a:ext cx="13" cy="56"/>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97"/>
            <p:cNvSpPr>
              <a:spLocks noChangeShapeType="1"/>
            </p:cNvSpPr>
            <p:nvPr/>
          </p:nvSpPr>
          <p:spPr bwMode="auto">
            <a:xfrm>
              <a:off x="1747" y="3074"/>
              <a:ext cx="13" cy="58"/>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Freeform 98"/>
            <p:cNvSpPr>
              <a:spLocks/>
            </p:cNvSpPr>
            <p:nvPr/>
          </p:nvSpPr>
          <p:spPr bwMode="auto">
            <a:xfrm>
              <a:off x="1769" y="3064"/>
              <a:ext cx="39" cy="78"/>
            </a:xfrm>
            <a:custGeom>
              <a:avLst/>
              <a:gdLst>
                <a:gd name="T0" fmla="*/ 35 w 36"/>
                <a:gd name="T1" fmla="*/ 0 h 70"/>
                <a:gd name="T2" fmla="*/ 28 w 36"/>
                <a:gd name="T3" fmla="*/ 0 h 70"/>
                <a:gd name="T4" fmla="*/ 0 w 36"/>
                <a:gd name="T5" fmla="*/ 69 h 70"/>
              </a:gdLst>
              <a:ahLst/>
              <a:cxnLst>
                <a:cxn ang="0">
                  <a:pos x="T0" y="T1"/>
                </a:cxn>
                <a:cxn ang="0">
                  <a:pos x="T2" y="T3"/>
                </a:cxn>
                <a:cxn ang="0">
                  <a:pos x="T4" y="T5"/>
                </a:cxn>
              </a:cxnLst>
              <a:rect l="0" t="0" r="r" b="b"/>
              <a:pathLst>
                <a:path w="36" h="70">
                  <a:moveTo>
                    <a:pt x="35" y="0"/>
                  </a:moveTo>
                  <a:lnTo>
                    <a:pt x="28" y="0"/>
                  </a:lnTo>
                  <a:lnTo>
                    <a:pt x="0" y="69"/>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99"/>
            <p:cNvSpPr>
              <a:spLocks noChangeShapeType="1"/>
            </p:cNvSpPr>
            <p:nvPr/>
          </p:nvSpPr>
          <p:spPr bwMode="auto">
            <a:xfrm flipH="1">
              <a:off x="1761" y="3074"/>
              <a:ext cx="54" cy="7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Freeform 100"/>
            <p:cNvSpPr>
              <a:spLocks/>
            </p:cNvSpPr>
            <p:nvPr/>
          </p:nvSpPr>
          <p:spPr bwMode="auto">
            <a:xfrm>
              <a:off x="2402" y="2248"/>
              <a:ext cx="336" cy="25"/>
            </a:xfrm>
            <a:custGeom>
              <a:avLst/>
              <a:gdLst>
                <a:gd name="T0" fmla="*/ 311 w 312"/>
                <a:gd name="T1" fmla="*/ 21 h 22"/>
                <a:gd name="T2" fmla="*/ 209 w 312"/>
                <a:gd name="T3" fmla="*/ 0 h 22"/>
                <a:gd name="T4" fmla="*/ 103 w 312"/>
                <a:gd name="T5" fmla="*/ 0 h 22"/>
                <a:gd name="T6" fmla="*/ 0 w 312"/>
                <a:gd name="T7" fmla="*/ 21 h 22"/>
              </a:gdLst>
              <a:ahLst/>
              <a:cxnLst>
                <a:cxn ang="0">
                  <a:pos x="T0" y="T1"/>
                </a:cxn>
                <a:cxn ang="0">
                  <a:pos x="T2" y="T3"/>
                </a:cxn>
                <a:cxn ang="0">
                  <a:pos x="T4" y="T5"/>
                </a:cxn>
                <a:cxn ang="0">
                  <a:pos x="T6" y="T7"/>
                </a:cxn>
              </a:cxnLst>
              <a:rect l="0" t="0" r="r" b="b"/>
              <a:pathLst>
                <a:path w="312" h="22">
                  <a:moveTo>
                    <a:pt x="311" y="21"/>
                  </a:moveTo>
                  <a:lnTo>
                    <a:pt x="209" y="0"/>
                  </a:lnTo>
                  <a:lnTo>
                    <a:pt x="103" y="0"/>
                  </a:lnTo>
                  <a:lnTo>
                    <a:pt x="0" y="21"/>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101"/>
            <p:cNvSpPr>
              <a:spLocks noChangeShapeType="1"/>
            </p:cNvSpPr>
            <p:nvPr/>
          </p:nvSpPr>
          <p:spPr bwMode="auto">
            <a:xfrm flipV="1">
              <a:off x="2402" y="2263"/>
              <a:ext cx="0" cy="252"/>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102"/>
            <p:cNvSpPr>
              <a:spLocks noChangeShapeType="1"/>
            </p:cNvSpPr>
            <p:nvPr/>
          </p:nvSpPr>
          <p:spPr bwMode="auto">
            <a:xfrm>
              <a:off x="2737" y="2281"/>
              <a:ext cx="0" cy="217"/>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Freeform 103"/>
            <p:cNvSpPr>
              <a:spLocks/>
            </p:cNvSpPr>
            <p:nvPr/>
          </p:nvSpPr>
          <p:spPr bwMode="auto">
            <a:xfrm>
              <a:off x="2570" y="2226"/>
              <a:ext cx="138" cy="14"/>
            </a:xfrm>
            <a:custGeom>
              <a:avLst/>
              <a:gdLst>
                <a:gd name="T0" fmla="*/ 0 w 128"/>
                <a:gd name="T1" fmla="*/ 6 h 13"/>
                <a:gd name="T2" fmla="*/ 44 w 128"/>
                <a:gd name="T3" fmla="*/ 12 h 13"/>
                <a:gd name="T4" fmla="*/ 90 w 128"/>
                <a:gd name="T5" fmla="*/ 10 h 13"/>
                <a:gd name="T6" fmla="*/ 127 w 128"/>
                <a:gd name="T7" fmla="*/ 0 h 13"/>
              </a:gdLst>
              <a:ahLst/>
              <a:cxnLst>
                <a:cxn ang="0">
                  <a:pos x="T0" y="T1"/>
                </a:cxn>
                <a:cxn ang="0">
                  <a:pos x="T2" y="T3"/>
                </a:cxn>
                <a:cxn ang="0">
                  <a:pos x="T4" y="T5"/>
                </a:cxn>
                <a:cxn ang="0">
                  <a:pos x="T6" y="T7"/>
                </a:cxn>
              </a:cxnLst>
              <a:rect l="0" t="0" r="r" b="b"/>
              <a:pathLst>
                <a:path w="128" h="13">
                  <a:moveTo>
                    <a:pt x="0" y="6"/>
                  </a:moveTo>
                  <a:lnTo>
                    <a:pt x="44" y="12"/>
                  </a:lnTo>
                  <a:lnTo>
                    <a:pt x="90" y="10"/>
                  </a:lnTo>
                  <a:lnTo>
                    <a:pt x="127" y="0"/>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Freeform 104"/>
            <p:cNvSpPr>
              <a:spLocks/>
            </p:cNvSpPr>
            <p:nvPr/>
          </p:nvSpPr>
          <p:spPr bwMode="auto">
            <a:xfrm>
              <a:off x="2432" y="2226"/>
              <a:ext cx="139" cy="14"/>
            </a:xfrm>
            <a:custGeom>
              <a:avLst/>
              <a:gdLst>
                <a:gd name="T0" fmla="*/ 0 w 129"/>
                <a:gd name="T1" fmla="*/ 0 h 13"/>
                <a:gd name="T2" fmla="*/ 37 w 129"/>
                <a:gd name="T3" fmla="*/ 10 h 13"/>
                <a:gd name="T4" fmla="*/ 85 w 129"/>
                <a:gd name="T5" fmla="*/ 12 h 13"/>
                <a:gd name="T6" fmla="*/ 128 w 129"/>
                <a:gd name="T7" fmla="*/ 6 h 13"/>
              </a:gdLst>
              <a:ahLst/>
              <a:cxnLst>
                <a:cxn ang="0">
                  <a:pos x="T0" y="T1"/>
                </a:cxn>
                <a:cxn ang="0">
                  <a:pos x="T2" y="T3"/>
                </a:cxn>
                <a:cxn ang="0">
                  <a:pos x="T4" y="T5"/>
                </a:cxn>
                <a:cxn ang="0">
                  <a:pos x="T6" y="T7"/>
                </a:cxn>
              </a:cxnLst>
              <a:rect l="0" t="0" r="r" b="b"/>
              <a:pathLst>
                <a:path w="129" h="13">
                  <a:moveTo>
                    <a:pt x="0" y="0"/>
                  </a:moveTo>
                  <a:lnTo>
                    <a:pt x="37" y="10"/>
                  </a:lnTo>
                  <a:lnTo>
                    <a:pt x="85" y="12"/>
                  </a:lnTo>
                  <a:lnTo>
                    <a:pt x="128" y="6"/>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105"/>
            <p:cNvSpPr>
              <a:spLocks noChangeShapeType="1"/>
            </p:cNvSpPr>
            <p:nvPr/>
          </p:nvSpPr>
          <p:spPr bwMode="auto">
            <a:xfrm flipH="1">
              <a:off x="2513" y="1569"/>
              <a:ext cx="115"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Freeform 106"/>
            <p:cNvSpPr>
              <a:spLocks/>
            </p:cNvSpPr>
            <p:nvPr/>
          </p:nvSpPr>
          <p:spPr bwMode="auto">
            <a:xfrm>
              <a:off x="2432" y="2775"/>
              <a:ext cx="139" cy="15"/>
            </a:xfrm>
            <a:custGeom>
              <a:avLst/>
              <a:gdLst>
                <a:gd name="T0" fmla="*/ 128 w 129"/>
                <a:gd name="T1" fmla="*/ 6 h 13"/>
                <a:gd name="T2" fmla="*/ 85 w 129"/>
                <a:gd name="T3" fmla="*/ 0 h 13"/>
                <a:gd name="T4" fmla="*/ 37 w 129"/>
                <a:gd name="T5" fmla="*/ 2 h 13"/>
                <a:gd name="T6" fmla="*/ 0 w 129"/>
                <a:gd name="T7" fmla="*/ 12 h 13"/>
              </a:gdLst>
              <a:ahLst/>
              <a:cxnLst>
                <a:cxn ang="0">
                  <a:pos x="T0" y="T1"/>
                </a:cxn>
                <a:cxn ang="0">
                  <a:pos x="T2" y="T3"/>
                </a:cxn>
                <a:cxn ang="0">
                  <a:pos x="T4" y="T5"/>
                </a:cxn>
                <a:cxn ang="0">
                  <a:pos x="T6" y="T7"/>
                </a:cxn>
              </a:cxnLst>
              <a:rect l="0" t="0" r="r" b="b"/>
              <a:pathLst>
                <a:path w="129" h="13">
                  <a:moveTo>
                    <a:pt x="128" y="6"/>
                  </a:moveTo>
                  <a:lnTo>
                    <a:pt x="85" y="0"/>
                  </a:lnTo>
                  <a:lnTo>
                    <a:pt x="37" y="2"/>
                  </a:lnTo>
                  <a:lnTo>
                    <a:pt x="0" y="12"/>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Freeform 107"/>
            <p:cNvSpPr>
              <a:spLocks/>
            </p:cNvSpPr>
            <p:nvPr/>
          </p:nvSpPr>
          <p:spPr bwMode="auto">
            <a:xfrm>
              <a:off x="2570" y="2775"/>
              <a:ext cx="138" cy="15"/>
            </a:xfrm>
            <a:custGeom>
              <a:avLst/>
              <a:gdLst>
                <a:gd name="T0" fmla="*/ 127 w 128"/>
                <a:gd name="T1" fmla="*/ 12 h 13"/>
                <a:gd name="T2" fmla="*/ 90 w 128"/>
                <a:gd name="T3" fmla="*/ 2 h 13"/>
                <a:gd name="T4" fmla="*/ 44 w 128"/>
                <a:gd name="T5" fmla="*/ 0 h 13"/>
                <a:gd name="T6" fmla="*/ 0 w 128"/>
                <a:gd name="T7" fmla="*/ 6 h 13"/>
              </a:gdLst>
              <a:ahLst/>
              <a:cxnLst>
                <a:cxn ang="0">
                  <a:pos x="T0" y="T1"/>
                </a:cxn>
                <a:cxn ang="0">
                  <a:pos x="T2" y="T3"/>
                </a:cxn>
                <a:cxn ang="0">
                  <a:pos x="T4" y="T5"/>
                </a:cxn>
                <a:cxn ang="0">
                  <a:pos x="T6" y="T7"/>
                </a:cxn>
              </a:cxnLst>
              <a:rect l="0" t="0" r="r" b="b"/>
              <a:pathLst>
                <a:path w="128" h="13">
                  <a:moveTo>
                    <a:pt x="127" y="12"/>
                  </a:moveTo>
                  <a:lnTo>
                    <a:pt x="90" y="2"/>
                  </a:lnTo>
                  <a:lnTo>
                    <a:pt x="44" y="0"/>
                  </a:lnTo>
                  <a:lnTo>
                    <a:pt x="0" y="6"/>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108"/>
            <p:cNvSpPr>
              <a:spLocks noChangeShapeType="1"/>
            </p:cNvSpPr>
            <p:nvPr/>
          </p:nvSpPr>
          <p:spPr bwMode="auto">
            <a:xfrm flipV="1">
              <a:off x="2737" y="2498"/>
              <a:ext cx="0" cy="253"/>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109"/>
            <p:cNvSpPr>
              <a:spLocks noChangeShapeType="1"/>
            </p:cNvSpPr>
            <p:nvPr/>
          </p:nvSpPr>
          <p:spPr bwMode="auto">
            <a:xfrm>
              <a:off x="2402" y="2517"/>
              <a:ext cx="0" cy="217"/>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Line 110"/>
            <p:cNvSpPr>
              <a:spLocks noChangeShapeType="1"/>
            </p:cNvSpPr>
            <p:nvPr/>
          </p:nvSpPr>
          <p:spPr bwMode="auto">
            <a:xfrm>
              <a:off x="2530" y="3445"/>
              <a:ext cx="81"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Freeform 111"/>
            <p:cNvSpPr>
              <a:spLocks/>
            </p:cNvSpPr>
            <p:nvPr/>
          </p:nvSpPr>
          <p:spPr bwMode="auto">
            <a:xfrm>
              <a:off x="2402" y="2743"/>
              <a:ext cx="336" cy="25"/>
            </a:xfrm>
            <a:custGeom>
              <a:avLst/>
              <a:gdLst>
                <a:gd name="T0" fmla="*/ 0 w 312"/>
                <a:gd name="T1" fmla="*/ 0 h 22"/>
                <a:gd name="T2" fmla="*/ 103 w 312"/>
                <a:gd name="T3" fmla="*/ 21 h 22"/>
                <a:gd name="T4" fmla="*/ 209 w 312"/>
                <a:gd name="T5" fmla="*/ 21 h 22"/>
                <a:gd name="T6" fmla="*/ 311 w 312"/>
                <a:gd name="T7" fmla="*/ 0 h 22"/>
              </a:gdLst>
              <a:ahLst/>
              <a:cxnLst>
                <a:cxn ang="0">
                  <a:pos x="T0" y="T1"/>
                </a:cxn>
                <a:cxn ang="0">
                  <a:pos x="T2" y="T3"/>
                </a:cxn>
                <a:cxn ang="0">
                  <a:pos x="T4" y="T5"/>
                </a:cxn>
                <a:cxn ang="0">
                  <a:pos x="T6" y="T7"/>
                </a:cxn>
              </a:cxnLst>
              <a:rect l="0" t="0" r="r" b="b"/>
              <a:pathLst>
                <a:path w="312" h="22">
                  <a:moveTo>
                    <a:pt x="0" y="0"/>
                  </a:moveTo>
                  <a:lnTo>
                    <a:pt x="103" y="21"/>
                  </a:lnTo>
                  <a:lnTo>
                    <a:pt x="209" y="21"/>
                  </a:lnTo>
                  <a:lnTo>
                    <a:pt x="311" y="0"/>
                  </a:lnTo>
                </a:path>
              </a:pathLst>
            </a:custGeom>
            <a:noFill/>
            <a:ln w="25400" cap="rnd" cmpd="sng">
              <a:solidFill>
                <a:srgbClr val="00060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112"/>
            <p:cNvSpPr>
              <a:spLocks noChangeShapeType="1"/>
            </p:cNvSpPr>
            <p:nvPr/>
          </p:nvSpPr>
          <p:spPr bwMode="auto">
            <a:xfrm flipH="1">
              <a:off x="2425" y="1579"/>
              <a:ext cx="104" cy="638"/>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113"/>
            <p:cNvSpPr>
              <a:spLocks noChangeShapeType="1"/>
            </p:cNvSpPr>
            <p:nvPr/>
          </p:nvSpPr>
          <p:spPr bwMode="auto">
            <a:xfrm>
              <a:off x="2629" y="1579"/>
              <a:ext cx="69" cy="638"/>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114"/>
            <p:cNvSpPr>
              <a:spLocks noChangeShapeType="1"/>
            </p:cNvSpPr>
            <p:nvPr/>
          </p:nvSpPr>
          <p:spPr bwMode="auto">
            <a:xfrm>
              <a:off x="2442" y="2799"/>
              <a:ext cx="70" cy="637"/>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Line 115"/>
            <p:cNvSpPr>
              <a:spLocks noChangeShapeType="1"/>
            </p:cNvSpPr>
            <p:nvPr/>
          </p:nvSpPr>
          <p:spPr bwMode="auto">
            <a:xfrm flipV="1">
              <a:off x="2628" y="2780"/>
              <a:ext cx="69" cy="673"/>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Line 116"/>
            <p:cNvSpPr>
              <a:spLocks noChangeShapeType="1"/>
            </p:cNvSpPr>
            <p:nvPr/>
          </p:nvSpPr>
          <p:spPr bwMode="auto">
            <a:xfrm>
              <a:off x="1107" y="2393"/>
              <a:ext cx="1093"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117"/>
            <p:cNvSpPr>
              <a:spLocks noChangeShapeType="1"/>
            </p:cNvSpPr>
            <p:nvPr/>
          </p:nvSpPr>
          <p:spPr bwMode="auto">
            <a:xfrm flipH="1">
              <a:off x="1281" y="2480"/>
              <a:ext cx="752"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Line 118"/>
            <p:cNvSpPr>
              <a:spLocks noChangeShapeType="1"/>
            </p:cNvSpPr>
            <p:nvPr/>
          </p:nvSpPr>
          <p:spPr bwMode="auto">
            <a:xfrm flipH="1">
              <a:off x="1281" y="2535"/>
              <a:ext cx="752"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Line 119"/>
            <p:cNvSpPr>
              <a:spLocks noChangeShapeType="1"/>
            </p:cNvSpPr>
            <p:nvPr/>
          </p:nvSpPr>
          <p:spPr bwMode="auto">
            <a:xfrm flipH="1">
              <a:off x="1041" y="2480"/>
              <a:ext cx="139"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Line 120"/>
            <p:cNvSpPr>
              <a:spLocks noChangeShapeType="1"/>
            </p:cNvSpPr>
            <p:nvPr/>
          </p:nvSpPr>
          <p:spPr bwMode="auto">
            <a:xfrm flipV="1">
              <a:off x="1171" y="2384"/>
              <a:ext cx="0" cy="173"/>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Line 121"/>
            <p:cNvSpPr>
              <a:spLocks noChangeShapeType="1"/>
            </p:cNvSpPr>
            <p:nvPr/>
          </p:nvSpPr>
          <p:spPr bwMode="auto">
            <a:xfrm flipV="1">
              <a:off x="1289" y="2384"/>
              <a:ext cx="0" cy="173"/>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122"/>
            <p:cNvSpPr>
              <a:spLocks noChangeShapeType="1"/>
            </p:cNvSpPr>
            <p:nvPr/>
          </p:nvSpPr>
          <p:spPr bwMode="auto">
            <a:xfrm flipH="1">
              <a:off x="1041" y="2535"/>
              <a:ext cx="139"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123"/>
            <p:cNvSpPr>
              <a:spLocks noChangeShapeType="1"/>
            </p:cNvSpPr>
            <p:nvPr/>
          </p:nvSpPr>
          <p:spPr bwMode="auto">
            <a:xfrm flipH="1" flipV="1">
              <a:off x="1163" y="2461"/>
              <a:ext cx="47" cy="118"/>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124"/>
            <p:cNvSpPr>
              <a:spLocks noChangeShapeType="1"/>
            </p:cNvSpPr>
            <p:nvPr/>
          </p:nvSpPr>
          <p:spPr bwMode="auto">
            <a:xfrm flipV="1">
              <a:off x="1268" y="2461"/>
              <a:ext cx="12" cy="118"/>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125"/>
            <p:cNvSpPr>
              <a:spLocks noChangeShapeType="1"/>
            </p:cNvSpPr>
            <p:nvPr/>
          </p:nvSpPr>
          <p:spPr bwMode="auto">
            <a:xfrm flipH="1">
              <a:off x="1164" y="2420"/>
              <a:ext cx="133"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126"/>
            <p:cNvSpPr>
              <a:spLocks noChangeShapeType="1"/>
            </p:cNvSpPr>
            <p:nvPr/>
          </p:nvSpPr>
          <p:spPr bwMode="auto">
            <a:xfrm flipH="1">
              <a:off x="1195" y="2570"/>
              <a:ext cx="72"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127"/>
            <p:cNvSpPr>
              <a:spLocks noChangeShapeType="1"/>
            </p:cNvSpPr>
            <p:nvPr/>
          </p:nvSpPr>
          <p:spPr bwMode="auto">
            <a:xfrm>
              <a:off x="1049" y="2265"/>
              <a:ext cx="0" cy="486"/>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128"/>
            <p:cNvSpPr>
              <a:spLocks noChangeShapeType="1"/>
            </p:cNvSpPr>
            <p:nvPr/>
          </p:nvSpPr>
          <p:spPr bwMode="auto">
            <a:xfrm>
              <a:off x="928" y="2265"/>
              <a:ext cx="0" cy="486"/>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133"/>
            <p:cNvSpPr>
              <a:spLocks noChangeShapeType="1"/>
            </p:cNvSpPr>
            <p:nvPr/>
          </p:nvSpPr>
          <p:spPr bwMode="auto">
            <a:xfrm>
              <a:off x="1107" y="2290"/>
              <a:ext cx="1093"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Line 134"/>
            <p:cNvSpPr>
              <a:spLocks noChangeShapeType="1"/>
            </p:cNvSpPr>
            <p:nvPr/>
          </p:nvSpPr>
          <p:spPr bwMode="auto">
            <a:xfrm flipH="1">
              <a:off x="1257" y="2549"/>
              <a:ext cx="40"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135"/>
            <p:cNvSpPr>
              <a:spLocks noChangeShapeType="1"/>
            </p:cNvSpPr>
            <p:nvPr/>
          </p:nvSpPr>
          <p:spPr bwMode="auto">
            <a:xfrm flipH="1">
              <a:off x="1164" y="2549"/>
              <a:ext cx="41"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Line 136"/>
            <p:cNvSpPr>
              <a:spLocks noChangeShapeType="1"/>
            </p:cNvSpPr>
            <p:nvPr/>
          </p:nvSpPr>
          <p:spPr bwMode="auto">
            <a:xfrm flipH="1">
              <a:off x="2017" y="2549"/>
              <a:ext cx="39"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Line 137"/>
            <p:cNvSpPr>
              <a:spLocks noChangeShapeType="1"/>
            </p:cNvSpPr>
            <p:nvPr/>
          </p:nvSpPr>
          <p:spPr bwMode="auto">
            <a:xfrm flipH="1">
              <a:off x="2109" y="2549"/>
              <a:ext cx="40"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Line 138"/>
            <p:cNvSpPr>
              <a:spLocks noChangeShapeType="1"/>
            </p:cNvSpPr>
            <p:nvPr/>
          </p:nvSpPr>
          <p:spPr bwMode="auto">
            <a:xfrm flipH="1">
              <a:off x="2047" y="2570"/>
              <a:ext cx="72"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Line 139"/>
            <p:cNvSpPr>
              <a:spLocks noChangeShapeType="1"/>
            </p:cNvSpPr>
            <p:nvPr/>
          </p:nvSpPr>
          <p:spPr bwMode="auto">
            <a:xfrm flipH="1">
              <a:off x="2017" y="2420"/>
              <a:ext cx="132"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Line 140"/>
            <p:cNvSpPr>
              <a:spLocks noChangeShapeType="1"/>
            </p:cNvSpPr>
            <p:nvPr/>
          </p:nvSpPr>
          <p:spPr bwMode="auto">
            <a:xfrm flipV="1">
              <a:off x="2120" y="2461"/>
              <a:ext cx="12" cy="118"/>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Line 141"/>
            <p:cNvSpPr>
              <a:spLocks noChangeShapeType="1"/>
            </p:cNvSpPr>
            <p:nvPr/>
          </p:nvSpPr>
          <p:spPr bwMode="auto">
            <a:xfrm flipH="1" flipV="1">
              <a:off x="2017" y="2461"/>
              <a:ext cx="46" cy="118"/>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Line 142"/>
            <p:cNvSpPr>
              <a:spLocks noChangeShapeType="1"/>
            </p:cNvSpPr>
            <p:nvPr/>
          </p:nvSpPr>
          <p:spPr bwMode="auto">
            <a:xfrm flipV="1">
              <a:off x="2140" y="2384"/>
              <a:ext cx="0" cy="173"/>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Line 143"/>
            <p:cNvSpPr>
              <a:spLocks noChangeShapeType="1"/>
            </p:cNvSpPr>
            <p:nvPr/>
          </p:nvSpPr>
          <p:spPr bwMode="auto">
            <a:xfrm flipV="1">
              <a:off x="2024" y="2384"/>
              <a:ext cx="0" cy="173"/>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Line 144"/>
            <p:cNvSpPr>
              <a:spLocks noChangeShapeType="1"/>
            </p:cNvSpPr>
            <p:nvPr/>
          </p:nvSpPr>
          <p:spPr bwMode="auto">
            <a:xfrm>
              <a:off x="2208" y="2300"/>
              <a:ext cx="0" cy="84"/>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Line 145"/>
            <p:cNvSpPr>
              <a:spLocks noChangeShapeType="1"/>
            </p:cNvSpPr>
            <p:nvPr/>
          </p:nvSpPr>
          <p:spPr bwMode="auto">
            <a:xfrm>
              <a:off x="1097" y="2300"/>
              <a:ext cx="0" cy="84"/>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Line 146"/>
            <p:cNvSpPr>
              <a:spLocks noChangeShapeType="1"/>
            </p:cNvSpPr>
            <p:nvPr/>
          </p:nvSpPr>
          <p:spPr bwMode="auto">
            <a:xfrm flipH="1">
              <a:off x="775" y="2480"/>
              <a:ext cx="162"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Line 147"/>
            <p:cNvSpPr>
              <a:spLocks noChangeShapeType="1"/>
            </p:cNvSpPr>
            <p:nvPr/>
          </p:nvSpPr>
          <p:spPr bwMode="auto">
            <a:xfrm flipH="1">
              <a:off x="775" y="2535"/>
              <a:ext cx="162"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Line 148"/>
            <p:cNvSpPr>
              <a:spLocks noChangeShapeType="1"/>
            </p:cNvSpPr>
            <p:nvPr/>
          </p:nvSpPr>
          <p:spPr bwMode="auto">
            <a:xfrm>
              <a:off x="783" y="2490"/>
              <a:ext cx="0" cy="36"/>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Line 149"/>
            <p:cNvSpPr>
              <a:spLocks noChangeShapeType="1"/>
            </p:cNvSpPr>
            <p:nvPr/>
          </p:nvSpPr>
          <p:spPr bwMode="auto">
            <a:xfrm flipV="1">
              <a:off x="581" y="1543"/>
              <a:ext cx="645" cy="0"/>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Line 150"/>
            <p:cNvSpPr>
              <a:spLocks noChangeShapeType="1"/>
            </p:cNvSpPr>
            <p:nvPr/>
          </p:nvSpPr>
          <p:spPr bwMode="auto">
            <a:xfrm flipV="1">
              <a:off x="2832" y="1417"/>
              <a:ext cx="0" cy="113"/>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Line 151"/>
            <p:cNvSpPr>
              <a:spLocks noChangeShapeType="1"/>
            </p:cNvSpPr>
            <p:nvPr/>
          </p:nvSpPr>
          <p:spPr bwMode="auto">
            <a:xfrm flipV="1">
              <a:off x="618" y="1417"/>
              <a:ext cx="0" cy="113"/>
            </a:xfrm>
            <a:prstGeom prst="line">
              <a:avLst/>
            </a:prstGeom>
            <a:noFill/>
            <a:ln w="25400">
              <a:solidFill>
                <a:srgbClr val="0006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Line 152"/>
            <p:cNvSpPr>
              <a:spLocks noChangeShapeType="1"/>
            </p:cNvSpPr>
            <p:nvPr/>
          </p:nvSpPr>
          <p:spPr bwMode="auto">
            <a:xfrm flipV="1">
              <a:off x="987" y="2268"/>
              <a:ext cx="56" cy="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153"/>
            <p:cNvSpPr>
              <a:spLocks noChangeShapeType="1"/>
            </p:cNvSpPr>
            <p:nvPr/>
          </p:nvSpPr>
          <p:spPr bwMode="auto">
            <a:xfrm flipH="1" flipV="1">
              <a:off x="932" y="2268"/>
              <a:ext cx="54" cy="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Line 154"/>
            <p:cNvSpPr>
              <a:spLocks noChangeShapeType="1"/>
            </p:cNvSpPr>
            <p:nvPr/>
          </p:nvSpPr>
          <p:spPr bwMode="auto">
            <a:xfrm flipV="1">
              <a:off x="988" y="864"/>
              <a:ext cx="56" cy="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Line 155"/>
            <p:cNvSpPr>
              <a:spLocks noChangeShapeType="1"/>
            </p:cNvSpPr>
            <p:nvPr/>
          </p:nvSpPr>
          <p:spPr bwMode="auto">
            <a:xfrm flipH="1" flipV="1">
              <a:off x="933" y="864"/>
              <a:ext cx="54" cy="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Line 156"/>
            <p:cNvSpPr>
              <a:spLocks noChangeShapeType="1"/>
            </p:cNvSpPr>
            <p:nvPr/>
          </p:nvSpPr>
          <p:spPr bwMode="auto">
            <a:xfrm>
              <a:off x="993" y="1180"/>
              <a:ext cx="51" cy="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Line 157"/>
            <p:cNvSpPr>
              <a:spLocks noChangeShapeType="1"/>
            </p:cNvSpPr>
            <p:nvPr/>
          </p:nvSpPr>
          <p:spPr bwMode="auto">
            <a:xfrm flipH="1">
              <a:off x="934" y="1179"/>
              <a:ext cx="55" cy="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Line 158"/>
            <p:cNvSpPr>
              <a:spLocks noChangeShapeType="1"/>
            </p:cNvSpPr>
            <p:nvPr/>
          </p:nvSpPr>
          <p:spPr bwMode="auto">
            <a:xfrm flipV="1">
              <a:off x="990" y="927"/>
              <a:ext cx="0" cy="25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 name="Line 159"/>
            <p:cNvSpPr>
              <a:spLocks noChangeShapeType="1"/>
            </p:cNvSpPr>
            <p:nvPr/>
          </p:nvSpPr>
          <p:spPr bwMode="auto">
            <a:xfrm>
              <a:off x="992" y="2695"/>
              <a:ext cx="51" cy="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160"/>
            <p:cNvSpPr>
              <a:spLocks noChangeShapeType="1"/>
            </p:cNvSpPr>
            <p:nvPr/>
          </p:nvSpPr>
          <p:spPr bwMode="auto">
            <a:xfrm flipH="1">
              <a:off x="933" y="2694"/>
              <a:ext cx="55" cy="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Line 161"/>
            <p:cNvSpPr>
              <a:spLocks noChangeShapeType="1"/>
            </p:cNvSpPr>
            <p:nvPr/>
          </p:nvSpPr>
          <p:spPr bwMode="auto">
            <a:xfrm flipH="1" flipV="1">
              <a:off x="986" y="2330"/>
              <a:ext cx="3"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138" name="Straight Connector 137"/>
          <p:cNvCxnSpPr>
            <a:stCxn id="133" idx="1"/>
            <a:endCxn id="136" idx="0"/>
          </p:cNvCxnSpPr>
          <p:nvPr/>
        </p:nvCxnSpPr>
        <p:spPr>
          <a:xfrm flipH="1">
            <a:off x="2053572" y="1476478"/>
            <a:ext cx="1356" cy="1860902"/>
          </a:xfrm>
          <a:prstGeom prst="line">
            <a:avLst/>
          </a:prstGeom>
          <a:ln w="92075" cmpd="thickThi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059010" y="1085855"/>
            <a:ext cx="4132493" cy="615553"/>
            <a:chOff x="4059007" y="1719914"/>
            <a:chExt cx="4132493" cy="820736"/>
          </a:xfrm>
        </p:grpSpPr>
        <p:sp>
          <p:nvSpPr>
            <p:cNvPr id="142" name="Down Arrow 141"/>
            <p:cNvSpPr/>
            <p:nvPr/>
          </p:nvSpPr>
          <p:spPr>
            <a:xfrm rot="4440262">
              <a:off x="4528601" y="1564088"/>
              <a:ext cx="310894" cy="1250081"/>
            </a:xfrm>
            <a:prstGeom prst="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5517330" y="1719914"/>
              <a:ext cx="2674170" cy="820736"/>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Power Input </a:t>
              </a:r>
            </a:p>
            <a:p>
              <a:r>
                <a:rPr lang="en-US" sz="1700" b="1" dirty="0">
                  <a:latin typeface="Arial" panose="020B0604020202020204" pitchFamily="34" charset="0"/>
                  <a:cs typeface="Arial" panose="020B0604020202020204" pitchFamily="34" charset="0"/>
                </a:rPr>
                <a:t>(Electrical)</a:t>
              </a:r>
            </a:p>
          </p:txBody>
        </p:sp>
      </p:grpSp>
      <p:grpSp>
        <p:nvGrpSpPr>
          <p:cNvPr id="137" name="Group 136"/>
          <p:cNvGrpSpPr/>
          <p:nvPr/>
        </p:nvGrpSpPr>
        <p:grpSpPr>
          <a:xfrm>
            <a:off x="4863719" y="3028952"/>
            <a:ext cx="3670685" cy="615553"/>
            <a:chOff x="4863715" y="4343400"/>
            <a:chExt cx="3670685" cy="820737"/>
          </a:xfrm>
        </p:grpSpPr>
        <p:sp>
          <p:nvSpPr>
            <p:cNvPr id="143" name="Down Arrow 142"/>
            <p:cNvSpPr/>
            <p:nvPr/>
          </p:nvSpPr>
          <p:spPr>
            <a:xfrm rot="16200000">
              <a:off x="5336356" y="3893720"/>
              <a:ext cx="304800" cy="1250081"/>
            </a:xfrm>
            <a:prstGeom prst="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6210300" y="4343400"/>
              <a:ext cx="2324100" cy="820737"/>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Power Output </a:t>
              </a:r>
            </a:p>
            <a:p>
              <a:r>
                <a:rPr lang="en-US" sz="1700" b="1" dirty="0">
                  <a:latin typeface="Arial" panose="020B0604020202020204" pitchFamily="34" charset="0"/>
                  <a:cs typeface="Arial" panose="020B0604020202020204" pitchFamily="34" charset="0"/>
                </a:rPr>
                <a:t>(Flow and Pressure)</a:t>
              </a:r>
            </a:p>
          </p:txBody>
        </p:sp>
      </p:grpSp>
      <p:grpSp>
        <p:nvGrpSpPr>
          <p:cNvPr id="157" name="Group 156"/>
          <p:cNvGrpSpPr/>
          <p:nvPr/>
        </p:nvGrpSpPr>
        <p:grpSpPr>
          <a:xfrm>
            <a:off x="1676400" y="1085850"/>
            <a:ext cx="5638800" cy="3197444"/>
            <a:chOff x="1676400" y="1867461"/>
            <a:chExt cx="5638800" cy="4263259"/>
          </a:xfrm>
        </p:grpSpPr>
        <p:grpSp>
          <p:nvGrpSpPr>
            <p:cNvPr id="155" name="Group 154"/>
            <p:cNvGrpSpPr/>
            <p:nvPr/>
          </p:nvGrpSpPr>
          <p:grpSpPr>
            <a:xfrm>
              <a:off x="1676400" y="1867461"/>
              <a:ext cx="2890974" cy="4263259"/>
              <a:chOff x="1676400" y="1867461"/>
              <a:chExt cx="2890974" cy="4263259"/>
            </a:xfrm>
            <a:noFill/>
          </p:grpSpPr>
          <p:sp>
            <p:nvSpPr>
              <p:cNvPr id="149" name="Oval 148"/>
              <p:cNvSpPr/>
              <p:nvPr/>
            </p:nvSpPr>
            <p:spPr>
              <a:xfrm>
                <a:off x="2170118" y="1867461"/>
                <a:ext cx="1841718" cy="1451341"/>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676400" y="2061341"/>
                <a:ext cx="736300" cy="3120259"/>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290192" y="4271382"/>
                <a:ext cx="390296" cy="578853"/>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831074" y="3010461"/>
                <a:ext cx="736300" cy="3120259"/>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213529" y="4271382"/>
                <a:ext cx="390296" cy="578853"/>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TextBox 155"/>
            <p:cNvSpPr txBox="1"/>
            <p:nvPr/>
          </p:nvSpPr>
          <p:spPr>
            <a:xfrm>
              <a:off x="4863715" y="3035286"/>
              <a:ext cx="2451485" cy="779700"/>
            </a:xfrm>
            <a:prstGeom prst="rect">
              <a:avLst/>
            </a:prstGeom>
            <a:noFill/>
          </p:spPr>
          <p:txBody>
            <a:bodyPr wrap="square" rtlCol="0">
              <a:spAutoFit/>
            </a:bodyPr>
            <a:lstStyle/>
            <a:p>
              <a:r>
                <a:rPr lang="en-US" sz="3200" b="1" dirty="0">
                  <a:solidFill>
                    <a:srgbClr val="C00000"/>
                  </a:solidFill>
                </a:rPr>
                <a:t>Power Loss !</a:t>
              </a:r>
            </a:p>
          </p:txBody>
        </p:sp>
      </p:grpSp>
    </p:spTree>
    <p:extLst>
      <p:ext uri="{BB962C8B-B14F-4D97-AF65-F5344CB8AC3E}">
        <p14:creationId xmlns:p14="http://schemas.microsoft.com/office/powerpoint/2010/main" val="233764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barn(inVertical)">
                                      <p:cBhvr>
                                        <p:cTn id="15"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Fan Efficiency?</a:t>
            </a:r>
          </a:p>
        </p:txBody>
      </p:sp>
      <p:grpSp>
        <p:nvGrpSpPr>
          <p:cNvPr id="3" name="Group 2"/>
          <p:cNvGrpSpPr/>
          <p:nvPr/>
        </p:nvGrpSpPr>
        <p:grpSpPr>
          <a:xfrm>
            <a:off x="1447800" y="914400"/>
            <a:ext cx="6324600" cy="1485900"/>
            <a:chOff x="1447800" y="1600201"/>
            <a:chExt cx="6324600" cy="1981200"/>
          </a:xfrm>
        </p:grpSpPr>
        <p:sp>
          <p:nvSpPr>
            <p:cNvPr id="4" name="Rectangle 5"/>
            <p:cNvSpPr txBox="1">
              <a:spLocks noChangeArrowheads="1"/>
            </p:cNvSpPr>
            <p:nvPr/>
          </p:nvSpPr>
          <p:spPr>
            <a:xfrm>
              <a:off x="1447800" y="1600201"/>
              <a:ext cx="6324600" cy="1981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75000"/>
                </a:lnSpc>
                <a:spcBef>
                  <a:spcPct val="0"/>
                </a:spcBef>
                <a:buFontTx/>
                <a:buNone/>
              </a:pPr>
              <a:endParaRPr lang="en-US" dirty="0"/>
            </a:p>
            <a:p>
              <a:pPr>
                <a:lnSpc>
                  <a:spcPct val="75000"/>
                </a:lnSpc>
                <a:spcBef>
                  <a:spcPct val="0"/>
                </a:spcBef>
                <a:buFontTx/>
                <a:buNone/>
              </a:pPr>
              <a:r>
                <a:rPr lang="en-US" dirty="0"/>
                <a:t>                                    </a:t>
              </a:r>
              <a:r>
                <a:rPr lang="en-US" dirty="0">
                  <a:latin typeface="Arial" panose="020B0604020202020204" pitchFamily="34" charset="0"/>
                  <a:cs typeface="Arial" panose="020B0604020202020204" pitchFamily="34" charset="0"/>
                </a:rPr>
                <a:t>Power Output</a:t>
              </a:r>
            </a:p>
            <a:p>
              <a:pPr>
                <a:lnSpc>
                  <a:spcPct val="75000"/>
                </a:lnSpc>
                <a:spcBef>
                  <a:spcPct val="0"/>
                </a:spcBef>
                <a:buFontTx/>
                <a:buNone/>
              </a:pPr>
              <a:r>
                <a:rPr lang="en-US" dirty="0">
                  <a:latin typeface="Arial" panose="020B0604020202020204" pitchFamily="34" charset="0"/>
                  <a:cs typeface="Arial" panose="020B0604020202020204" pitchFamily="34" charset="0"/>
                </a:rPr>
                <a:t>Efficiency     =      </a:t>
              </a:r>
            </a:p>
            <a:p>
              <a:pPr>
                <a:lnSpc>
                  <a:spcPct val="75000"/>
                </a:lnSpc>
                <a:spcBef>
                  <a:spcPct val="0"/>
                </a:spcBef>
                <a:buFontTx/>
                <a:buNone/>
              </a:pPr>
              <a:r>
                <a:rPr lang="en-US" dirty="0">
                  <a:latin typeface="Arial" panose="020B0604020202020204" pitchFamily="34" charset="0"/>
                  <a:cs typeface="Arial" panose="020B0604020202020204" pitchFamily="34" charset="0"/>
                </a:rPr>
                <a:t>                              Power Input</a:t>
              </a:r>
            </a:p>
            <a:p>
              <a:pPr>
                <a:lnSpc>
                  <a:spcPct val="75000"/>
                </a:lnSpc>
                <a:spcBef>
                  <a:spcPct val="0"/>
                </a:spcBef>
                <a:buFontTx/>
                <a:buNone/>
              </a:pPr>
              <a:endParaRPr lang="en-US" dirty="0" smtClean="0"/>
            </a:p>
            <a:p>
              <a:pPr>
                <a:lnSpc>
                  <a:spcPct val="75000"/>
                </a:lnSpc>
                <a:spcBef>
                  <a:spcPct val="0"/>
                </a:spcBef>
                <a:buFontTx/>
                <a:buNone/>
              </a:pPr>
              <a:endParaRPr lang="en-US" dirty="0" smtClean="0"/>
            </a:p>
            <a:p>
              <a:pPr>
                <a:lnSpc>
                  <a:spcPct val="75000"/>
                </a:lnSpc>
                <a:spcBef>
                  <a:spcPct val="0"/>
                </a:spcBef>
                <a:buFontTx/>
                <a:buNone/>
              </a:pPr>
              <a:endParaRPr lang="en-US" dirty="0" smtClean="0"/>
            </a:p>
          </p:txBody>
        </p:sp>
        <p:sp>
          <p:nvSpPr>
            <p:cNvPr id="6" name="Line 7"/>
            <p:cNvSpPr>
              <a:spLocks noChangeShapeType="1"/>
            </p:cNvSpPr>
            <p:nvPr/>
          </p:nvSpPr>
          <p:spPr bwMode="auto">
            <a:xfrm>
              <a:off x="4876800" y="2609128"/>
              <a:ext cx="2590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8"/>
          <p:cNvGrpSpPr/>
          <p:nvPr/>
        </p:nvGrpSpPr>
        <p:grpSpPr>
          <a:xfrm>
            <a:off x="1447800" y="2400301"/>
            <a:ext cx="6781800" cy="1379276"/>
            <a:chOff x="1447800" y="3581401"/>
            <a:chExt cx="6172200" cy="1839034"/>
          </a:xfrm>
        </p:grpSpPr>
        <p:sp>
          <p:nvSpPr>
            <p:cNvPr id="7" name="Rectangle 5"/>
            <p:cNvSpPr txBox="1">
              <a:spLocks noChangeArrowheads="1"/>
            </p:cNvSpPr>
            <p:nvPr/>
          </p:nvSpPr>
          <p:spPr>
            <a:xfrm>
              <a:off x="1447800" y="3581401"/>
              <a:ext cx="6172200" cy="183903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75000"/>
                </a:lnSpc>
                <a:spcBef>
                  <a:spcPct val="0"/>
                </a:spcBef>
                <a:buFontTx/>
                <a:buNone/>
              </a:pPr>
              <a:endParaRPr lang="en-US" dirty="0" smtClean="0"/>
            </a:p>
            <a:p>
              <a:pPr>
                <a:lnSpc>
                  <a:spcPct val="75000"/>
                </a:lnSpc>
                <a:spcBef>
                  <a:spcPct val="0"/>
                </a:spcBef>
                <a:buFontTx/>
                <a:buNone/>
              </a:pPr>
              <a:r>
                <a:rPr lang="en-US" dirty="0"/>
                <a:t>                                        </a:t>
              </a:r>
              <a:r>
                <a:rPr lang="en-US" dirty="0">
                  <a:latin typeface="Arial" panose="020B0604020202020204" pitchFamily="34" charset="0"/>
                  <a:cs typeface="Arial" panose="020B0604020202020204" pitchFamily="34" charset="0"/>
                </a:rPr>
                <a:t>CFM x </a:t>
              </a:r>
              <a:r>
                <a:rPr lang="en-US" dirty="0" smtClean="0">
                  <a:latin typeface="Arial" panose="020B0604020202020204" pitchFamily="34" charset="0"/>
                  <a:cs typeface="Arial" panose="020B0604020202020204" pitchFamily="34" charset="0"/>
                </a:rPr>
                <a:t>Pressure</a:t>
              </a:r>
              <a:endParaRPr lang="en-US" dirty="0">
                <a:latin typeface="Arial" panose="020B0604020202020204" pitchFamily="34" charset="0"/>
                <a:cs typeface="Arial" panose="020B0604020202020204" pitchFamily="34" charset="0"/>
              </a:endParaRPr>
            </a:p>
            <a:p>
              <a:pPr>
                <a:lnSpc>
                  <a:spcPct val="75000"/>
                </a:lnSpc>
                <a:spcBef>
                  <a:spcPct val="0"/>
                </a:spcBef>
                <a:buFontTx/>
                <a:buNone/>
              </a:pPr>
              <a:r>
                <a:rPr lang="en-US" dirty="0">
                  <a:latin typeface="Arial" panose="020B0604020202020204" pitchFamily="34" charset="0"/>
                  <a:cs typeface="Arial" panose="020B0604020202020204" pitchFamily="34" charset="0"/>
                </a:rPr>
                <a:t>Fan Efficiency =   </a:t>
              </a:r>
            </a:p>
            <a:p>
              <a:pPr>
                <a:lnSpc>
                  <a:spcPct val="75000"/>
                </a:lnSpc>
                <a:spcBef>
                  <a:spcPct val="0"/>
                </a:spcBef>
                <a:buFontTx/>
                <a:buNone/>
              </a:pPr>
              <a:r>
                <a:rPr lang="en-US" dirty="0">
                  <a:latin typeface="Arial" panose="020B0604020202020204" pitchFamily="34" charset="0"/>
                  <a:cs typeface="Arial" panose="020B0604020202020204" pitchFamily="34" charset="0"/>
                </a:rPr>
                <a:t>                                       BHP</a:t>
              </a:r>
            </a:p>
          </p:txBody>
        </p:sp>
        <p:sp>
          <p:nvSpPr>
            <p:cNvPr id="8" name="Line 7"/>
            <p:cNvSpPr>
              <a:spLocks noChangeShapeType="1"/>
            </p:cNvSpPr>
            <p:nvPr/>
          </p:nvSpPr>
          <p:spPr bwMode="auto">
            <a:xfrm>
              <a:off x="4533900" y="4622799"/>
              <a:ext cx="2590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18674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Fan Efficiency?</a:t>
            </a:r>
            <a:endParaRPr lang="en-US" dirty="0"/>
          </a:p>
        </p:txBody>
      </p:sp>
      <p:grpSp>
        <p:nvGrpSpPr>
          <p:cNvPr id="3" name="Group 2"/>
          <p:cNvGrpSpPr/>
          <p:nvPr/>
        </p:nvGrpSpPr>
        <p:grpSpPr>
          <a:xfrm>
            <a:off x="762000" y="800100"/>
            <a:ext cx="8229600" cy="1371600"/>
            <a:chOff x="425302" y="1600201"/>
            <a:chExt cx="8229600" cy="1828800"/>
          </a:xfrm>
        </p:grpSpPr>
        <p:sp>
          <p:nvSpPr>
            <p:cNvPr id="5" name="Rectangle 3"/>
            <p:cNvSpPr txBox="1">
              <a:spLocks noChangeArrowheads="1"/>
            </p:cNvSpPr>
            <p:nvPr/>
          </p:nvSpPr>
          <p:spPr>
            <a:xfrm>
              <a:off x="425302" y="1600201"/>
              <a:ext cx="8229600" cy="1828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75000"/>
                </a:lnSpc>
                <a:spcBef>
                  <a:spcPct val="0"/>
                </a:spcBef>
                <a:buFontTx/>
                <a:buNone/>
              </a:pPr>
              <a:endParaRPr lang="en-US" dirty="0">
                <a:latin typeface="Arial" panose="020B0604020202020204" pitchFamily="34" charset="0"/>
                <a:cs typeface="Arial" panose="020B0604020202020204" pitchFamily="34" charset="0"/>
              </a:endParaRPr>
            </a:p>
            <a:p>
              <a:pPr>
                <a:lnSpc>
                  <a:spcPct val="75000"/>
                </a:lnSpc>
                <a:spcBef>
                  <a:spcPct val="0"/>
                </a:spcBef>
                <a:buFontTx/>
                <a:buNone/>
              </a:pPr>
              <a:r>
                <a:rPr lang="en-US" dirty="0">
                  <a:latin typeface="Arial" panose="020B0604020202020204" pitchFamily="34" charset="0"/>
                  <a:cs typeface="Arial" panose="020B0604020202020204" pitchFamily="34" charset="0"/>
                </a:rPr>
                <a:t>                                  CFM x P</a:t>
              </a:r>
              <a:r>
                <a:rPr lang="en-US" sz="2200" dirty="0">
                  <a:latin typeface="Arial" panose="020B0604020202020204" pitchFamily="34" charset="0"/>
                  <a:cs typeface="Arial" panose="020B0604020202020204" pitchFamily="34" charset="0"/>
                </a:rPr>
                <a:t>s</a:t>
              </a:r>
            </a:p>
            <a:p>
              <a:pPr>
                <a:lnSpc>
                  <a:spcPct val="75000"/>
                </a:lnSpc>
                <a:spcBef>
                  <a:spcPct val="0"/>
                </a:spcBef>
                <a:buFontTx/>
                <a:buNone/>
              </a:pPr>
              <a:r>
                <a:rPr lang="en-US" dirty="0">
                  <a:latin typeface="Arial" panose="020B0604020202020204" pitchFamily="34" charset="0"/>
                  <a:cs typeface="Arial" panose="020B0604020202020204" pitchFamily="34" charset="0"/>
                </a:rPr>
                <a:t>Static Efficiency =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x 100%</a:t>
              </a:r>
            </a:p>
            <a:p>
              <a:pPr>
                <a:lnSpc>
                  <a:spcPct val="75000"/>
                </a:lnSpc>
                <a:spcBef>
                  <a:spcPct val="0"/>
                </a:spcBef>
                <a:buFontTx/>
                <a:buNone/>
              </a:pPr>
              <a:r>
                <a:rPr lang="en-US" dirty="0">
                  <a:latin typeface="Arial" panose="020B0604020202020204" pitchFamily="34" charset="0"/>
                  <a:cs typeface="Arial" panose="020B0604020202020204" pitchFamily="34" charset="0"/>
                </a:rPr>
                <a:t>                                 6343.3 x BHP</a:t>
              </a:r>
            </a:p>
            <a:p>
              <a:pPr>
                <a:lnSpc>
                  <a:spcPct val="75000"/>
                </a:lnSpc>
                <a:spcBef>
                  <a:spcPct val="0"/>
                </a:spcBef>
                <a:buFontTx/>
                <a:buNone/>
              </a:pPr>
              <a:endParaRPr lang="en-US" dirty="0">
                <a:latin typeface="Arial" panose="020B0604020202020204" pitchFamily="34" charset="0"/>
                <a:cs typeface="Arial" panose="020B0604020202020204" pitchFamily="34" charset="0"/>
              </a:endParaRPr>
            </a:p>
          </p:txBody>
        </p:sp>
        <p:sp>
          <p:nvSpPr>
            <p:cNvPr id="6" name="Line 5"/>
            <p:cNvSpPr>
              <a:spLocks noChangeShapeType="1"/>
            </p:cNvSpPr>
            <p:nvPr/>
          </p:nvSpPr>
          <p:spPr bwMode="auto">
            <a:xfrm>
              <a:off x="3778102" y="2545789"/>
              <a:ext cx="2590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Arial" panose="020B0604020202020204" pitchFamily="34" charset="0"/>
                <a:cs typeface="Arial" panose="020B0604020202020204" pitchFamily="34" charset="0"/>
              </a:endParaRPr>
            </a:p>
          </p:txBody>
        </p:sp>
      </p:grpSp>
      <p:sp>
        <p:nvSpPr>
          <p:cNvPr id="8" name="Text Box 63"/>
          <p:cNvSpPr txBox="1">
            <a:spLocks noChangeArrowheads="1"/>
          </p:cNvSpPr>
          <p:nvPr/>
        </p:nvSpPr>
        <p:spPr bwMode="auto">
          <a:xfrm>
            <a:off x="3603626" y="3657602"/>
            <a:ext cx="23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spcBef>
                <a:spcPct val="50000"/>
              </a:spcBef>
            </a:pPr>
            <a:r>
              <a:rPr lang="en-US" sz="2400" dirty="0">
                <a:latin typeface="Arial" panose="020B0604020202020204" pitchFamily="34" charset="0"/>
                <a:cs typeface="Arial" panose="020B0604020202020204" pitchFamily="34" charset="0"/>
              </a:rPr>
              <a:t>P</a:t>
            </a:r>
            <a:r>
              <a:rPr lang="en-US" sz="2400"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 = P</a:t>
            </a:r>
            <a:r>
              <a:rPr lang="en-US" sz="2400" baseline="-250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 P</a:t>
            </a:r>
            <a:r>
              <a:rPr lang="en-US" sz="2400" baseline="-25000" dirty="0">
                <a:latin typeface="Arial" panose="020B0604020202020204" pitchFamily="34" charset="0"/>
                <a:cs typeface="Arial" panose="020B0604020202020204" pitchFamily="34" charset="0"/>
              </a:rPr>
              <a:t>V</a:t>
            </a:r>
          </a:p>
        </p:txBody>
      </p:sp>
      <p:grpSp>
        <p:nvGrpSpPr>
          <p:cNvPr id="4" name="Group 3"/>
          <p:cNvGrpSpPr/>
          <p:nvPr/>
        </p:nvGrpSpPr>
        <p:grpSpPr>
          <a:xfrm>
            <a:off x="762000" y="2171703"/>
            <a:ext cx="8229600" cy="1314449"/>
            <a:chOff x="425302" y="3429001"/>
            <a:chExt cx="8229600" cy="1752599"/>
          </a:xfrm>
        </p:grpSpPr>
        <p:sp>
          <p:nvSpPr>
            <p:cNvPr id="9" name="Rectangle 3"/>
            <p:cNvSpPr txBox="1">
              <a:spLocks noChangeArrowheads="1"/>
            </p:cNvSpPr>
            <p:nvPr/>
          </p:nvSpPr>
          <p:spPr>
            <a:xfrm>
              <a:off x="425302" y="3429001"/>
              <a:ext cx="8229600" cy="175259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75000"/>
                </a:lnSpc>
                <a:spcBef>
                  <a:spcPct val="0"/>
                </a:spcBef>
                <a:buFontTx/>
                <a:buNone/>
              </a:pPr>
              <a:endParaRPr lang="en-US" dirty="0">
                <a:latin typeface="Arial" panose="020B0604020202020204" pitchFamily="34" charset="0"/>
                <a:cs typeface="Arial" panose="020B0604020202020204" pitchFamily="34" charset="0"/>
              </a:endParaRPr>
            </a:p>
            <a:p>
              <a:pPr>
                <a:lnSpc>
                  <a:spcPct val="75000"/>
                </a:lnSpc>
                <a:spcBef>
                  <a:spcPct val="0"/>
                </a:spcBef>
                <a:buFontTx/>
                <a:buNone/>
              </a:pPr>
              <a:r>
                <a:rPr lang="en-US" dirty="0">
                  <a:latin typeface="Arial" panose="020B0604020202020204" pitchFamily="34" charset="0"/>
                  <a:cs typeface="Arial" panose="020B0604020202020204" pitchFamily="34" charset="0"/>
                </a:rPr>
                <a:t>                                   CFM x </a:t>
              </a:r>
              <a:r>
                <a:rPr lang="en-US" dirty="0" smtClean="0">
                  <a:latin typeface="Arial" panose="020B0604020202020204" pitchFamily="34" charset="0"/>
                  <a:cs typeface="Arial" panose="020B0604020202020204" pitchFamily="34" charset="0"/>
                </a:rPr>
                <a:t> P</a:t>
              </a:r>
              <a:r>
                <a:rPr lang="en-US" sz="1600" dirty="0" smtClean="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a:p>
              <a:pPr>
                <a:lnSpc>
                  <a:spcPct val="75000"/>
                </a:lnSpc>
                <a:spcBef>
                  <a:spcPct val="0"/>
                </a:spcBef>
                <a:buFontTx/>
                <a:buNone/>
              </a:pPr>
              <a:r>
                <a:rPr lang="en-US" dirty="0">
                  <a:latin typeface="Arial" panose="020B0604020202020204" pitchFamily="34" charset="0"/>
                  <a:cs typeface="Arial" panose="020B0604020202020204" pitchFamily="34" charset="0"/>
                </a:rPr>
                <a:t>Total Efficiency  =                                     x 100%</a:t>
              </a:r>
            </a:p>
            <a:p>
              <a:pPr>
                <a:lnSpc>
                  <a:spcPct val="75000"/>
                </a:lnSpc>
                <a:spcBef>
                  <a:spcPct val="0"/>
                </a:spcBef>
                <a:buFontTx/>
                <a:buNone/>
              </a:pPr>
              <a:r>
                <a:rPr lang="en-US" dirty="0">
                  <a:latin typeface="Arial" panose="020B0604020202020204" pitchFamily="34" charset="0"/>
                  <a:cs typeface="Arial" panose="020B0604020202020204" pitchFamily="34" charset="0"/>
                </a:rPr>
                <a:t>                                 6343.3 x BHP</a:t>
              </a:r>
            </a:p>
          </p:txBody>
        </p:sp>
        <p:sp>
          <p:nvSpPr>
            <p:cNvPr id="10" name="Line 5"/>
            <p:cNvSpPr>
              <a:spLocks noChangeShapeType="1"/>
            </p:cNvSpPr>
            <p:nvPr/>
          </p:nvSpPr>
          <p:spPr bwMode="auto">
            <a:xfrm>
              <a:off x="3592977" y="4305300"/>
              <a:ext cx="2590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2526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normAutofit/>
          </a:bodyPr>
          <a:lstStyle/>
          <a:p>
            <a:r>
              <a:rPr lang="en-US" dirty="0">
                <a:latin typeface="Arial" panose="020B0604020202020204" pitchFamily="34" charset="0"/>
                <a:cs typeface="Arial" panose="020B0604020202020204" pitchFamily="34" charset="0"/>
              </a:rPr>
              <a:t>Fan Curves</a:t>
            </a:r>
          </a:p>
        </p:txBody>
      </p:sp>
      <p:sp>
        <p:nvSpPr>
          <p:cNvPr id="9219" name="Rectangle 3"/>
          <p:cNvSpPr>
            <a:spLocks noChangeArrowheads="1"/>
          </p:cNvSpPr>
          <p:nvPr/>
        </p:nvSpPr>
        <p:spPr bwMode="auto">
          <a:xfrm>
            <a:off x="609601" y="1"/>
            <a:ext cx="7953375"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eaLnBrk="0" hangingPunct="0"/>
            <a:endParaRPr lang="en-US">
              <a:latin typeface="Arial" panose="020B0604020202020204" pitchFamily="34" charset="0"/>
              <a:cs typeface="Arial" panose="020B0604020202020204" pitchFamily="34" charset="0"/>
            </a:endParaRPr>
          </a:p>
        </p:txBody>
      </p:sp>
      <p:sp>
        <p:nvSpPr>
          <p:cNvPr id="9220" name="Rectangle 4"/>
          <p:cNvSpPr>
            <a:spLocks noChangeArrowheads="1"/>
          </p:cNvSpPr>
          <p:nvPr/>
        </p:nvSpPr>
        <p:spPr bwMode="auto">
          <a:xfrm>
            <a:off x="1447800" y="1257301"/>
            <a:ext cx="6737350" cy="23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eaLnBrk="0" hangingPunct="0"/>
            <a:endParaRPr lang="en-US">
              <a:latin typeface="Arial" panose="020B0604020202020204" pitchFamily="34" charset="0"/>
              <a:cs typeface="Arial" panose="020B0604020202020204" pitchFamily="34" charset="0"/>
            </a:endParaRPr>
          </a:p>
        </p:txBody>
      </p:sp>
      <p:sp>
        <p:nvSpPr>
          <p:cNvPr id="9221" name="Line 5"/>
          <p:cNvSpPr>
            <a:spLocks noChangeShapeType="1"/>
          </p:cNvSpPr>
          <p:nvPr/>
        </p:nvSpPr>
        <p:spPr bwMode="auto">
          <a:xfrm>
            <a:off x="1447800" y="1257301"/>
            <a:ext cx="1588" cy="23848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467974" name="Line 6"/>
          <p:cNvSpPr>
            <a:spLocks noChangeShapeType="1"/>
          </p:cNvSpPr>
          <p:nvPr/>
        </p:nvSpPr>
        <p:spPr bwMode="auto">
          <a:xfrm>
            <a:off x="7643813" y="3633788"/>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467975" name="Line 7"/>
          <p:cNvSpPr>
            <a:spLocks noChangeShapeType="1"/>
          </p:cNvSpPr>
          <p:nvPr/>
        </p:nvSpPr>
        <p:spPr bwMode="auto">
          <a:xfrm>
            <a:off x="7643813" y="3236120"/>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467976" name="Line 8"/>
          <p:cNvSpPr>
            <a:spLocks noChangeShapeType="1"/>
          </p:cNvSpPr>
          <p:nvPr/>
        </p:nvSpPr>
        <p:spPr bwMode="auto">
          <a:xfrm>
            <a:off x="7643813" y="2838452"/>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467977" name="Line 9"/>
          <p:cNvSpPr>
            <a:spLocks noChangeShapeType="1"/>
          </p:cNvSpPr>
          <p:nvPr/>
        </p:nvSpPr>
        <p:spPr bwMode="auto">
          <a:xfrm>
            <a:off x="7643813" y="2440781"/>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467978" name="Line 10"/>
          <p:cNvSpPr>
            <a:spLocks noChangeShapeType="1"/>
          </p:cNvSpPr>
          <p:nvPr/>
        </p:nvSpPr>
        <p:spPr bwMode="auto">
          <a:xfrm>
            <a:off x="7643813" y="2043113"/>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467979" name="Line 11"/>
          <p:cNvSpPr>
            <a:spLocks noChangeShapeType="1"/>
          </p:cNvSpPr>
          <p:nvPr/>
        </p:nvSpPr>
        <p:spPr bwMode="auto">
          <a:xfrm>
            <a:off x="7643813" y="1646635"/>
            <a:ext cx="49212"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9228" name="Line 12"/>
          <p:cNvSpPr>
            <a:spLocks noChangeShapeType="1"/>
          </p:cNvSpPr>
          <p:nvPr/>
        </p:nvSpPr>
        <p:spPr bwMode="auto">
          <a:xfrm>
            <a:off x="1447804" y="3642122"/>
            <a:ext cx="61753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9229" name="Line 13"/>
          <p:cNvSpPr>
            <a:spLocks noChangeShapeType="1"/>
          </p:cNvSpPr>
          <p:nvPr/>
        </p:nvSpPr>
        <p:spPr bwMode="auto">
          <a:xfrm flipV="1">
            <a:off x="2416176" y="3642124"/>
            <a:ext cx="1588"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9230" name="Line 14"/>
          <p:cNvSpPr>
            <a:spLocks noChangeShapeType="1"/>
          </p:cNvSpPr>
          <p:nvPr/>
        </p:nvSpPr>
        <p:spPr bwMode="auto">
          <a:xfrm flipV="1">
            <a:off x="3371850" y="3642124"/>
            <a:ext cx="1588"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9231" name="Line 15"/>
          <p:cNvSpPr>
            <a:spLocks noChangeShapeType="1"/>
          </p:cNvSpPr>
          <p:nvPr/>
        </p:nvSpPr>
        <p:spPr bwMode="auto">
          <a:xfrm flipV="1">
            <a:off x="4338641" y="36421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9232" name="Line 16"/>
          <p:cNvSpPr>
            <a:spLocks noChangeShapeType="1"/>
          </p:cNvSpPr>
          <p:nvPr/>
        </p:nvSpPr>
        <p:spPr bwMode="auto">
          <a:xfrm flipV="1">
            <a:off x="5294317" y="36421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9233" name="Line 17"/>
          <p:cNvSpPr>
            <a:spLocks noChangeShapeType="1"/>
          </p:cNvSpPr>
          <p:nvPr/>
        </p:nvSpPr>
        <p:spPr bwMode="auto">
          <a:xfrm flipV="1">
            <a:off x="6262688" y="36421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9234" name="Line 18"/>
          <p:cNvSpPr>
            <a:spLocks noChangeShapeType="1"/>
          </p:cNvSpPr>
          <p:nvPr/>
        </p:nvSpPr>
        <p:spPr bwMode="auto">
          <a:xfrm flipV="1">
            <a:off x="7218365" y="36421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467987" name="Rectangle 19"/>
          <p:cNvSpPr>
            <a:spLocks noChangeArrowheads="1"/>
          </p:cNvSpPr>
          <p:nvPr/>
        </p:nvSpPr>
        <p:spPr bwMode="auto">
          <a:xfrm>
            <a:off x="7848604" y="3475435"/>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dirty="0">
                <a:solidFill>
                  <a:srgbClr val="000000"/>
                </a:solidFill>
                <a:latin typeface="Arial" panose="020B0604020202020204" pitchFamily="34" charset="0"/>
                <a:cs typeface="Arial" panose="020B0604020202020204" pitchFamily="34" charset="0"/>
              </a:rPr>
              <a:t>0.0</a:t>
            </a:r>
            <a:endParaRPr lang="en-US" sz="2000" dirty="0">
              <a:latin typeface="Arial" panose="020B0604020202020204" pitchFamily="34" charset="0"/>
              <a:cs typeface="Arial" panose="020B0604020202020204" pitchFamily="34" charset="0"/>
            </a:endParaRPr>
          </a:p>
        </p:txBody>
      </p:sp>
      <p:sp>
        <p:nvSpPr>
          <p:cNvPr id="467988" name="Rectangle 20"/>
          <p:cNvSpPr>
            <a:spLocks noChangeArrowheads="1"/>
          </p:cNvSpPr>
          <p:nvPr/>
        </p:nvSpPr>
        <p:spPr bwMode="auto">
          <a:xfrm>
            <a:off x="7848604" y="3077767"/>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2.0</a:t>
            </a:r>
            <a:endParaRPr lang="en-US" sz="2000">
              <a:latin typeface="Arial" panose="020B0604020202020204" pitchFamily="34" charset="0"/>
              <a:cs typeface="Arial" panose="020B0604020202020204" pitchFamily="34" charset="0"/>
            </a:endParaRPr>
          </a:p>
        </p:txBody>
      </p:sp>
      <p:sp>
        <p:nvSpPr>
          <p:cNvPr id="467989" name="Rectangle 21"/>
          <p:cNvSpPr>
            <a:spLocks noChangeArrowheads="1"/>
          </p:cNvSpPr>
          <p:nvPr/>
        </p:nvSpPr>
        <p:spPr bwMode="auto">
          <a:xfrm>
            <a:off x="7848604" y="2680099"/>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4.0</a:t>
            </a:r>
            <a:endParaRPr lang="en-US" sz="2000">
              <a:latin typeface="Arial" panose="020B0604020202020204" pitchFamily="34" charset="0"/>
              <a:cs typeface="Arial" panose="020B0604020202020204" pitchFamily="34" charset="0"/>
            </a:endParaRPr>
          </a:p>
        </p:txBody>
      </p:sp>
      <p:sp>
        <p:nvSpPr>
          <p:cNvPr id="467990" name="Rectangle 22"/>
          <p:cNvSpPr>
            <a:spLocks noChangeArrowheads="1"/>
          </p:cNvSpPr>
          <p:nvPr/>
        </p:nvSpPr>
        <p:spPr bwMode="auto">
          <a:xfrm>
            <a:off x="7848604" y="2283621"/>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6.0</a:t>
            </a:r>
            <a:endParaRPr lang="en-US" sz="2000">
              <a:latin typeface="Arial" panose="020B0604020202020204" pitchFamily="34" charset="0"/>
              <a:cs typeface="Arial" panose="020B0604020202020204" pitchFamily="34" charset="0"/>
            </a:endParaRPr>
          </a:p>
        </p:txBody>
      </p:sp>
      <p:sp>
        <p:nvSpPr>
          <p:cNvPr id="467991" name="Rectangle 23"/>
          <p:cNvSpPr>
            <a:spLocks noChangeArrowheads="1"/>
          </p:cNvSpPr>
          <p:nvPr/>
        </p:nvSpPr>
        <p:spPr bwMode="auto">
          <a:xfrm>
            <a:off x="7848604" y="1885951"/>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8.0</a:t>
            </a:r>
            <a:endParaRPr lang="en-US" sz="2000">
              <a:latin typeface="Arial" panose="020B0604020202020204" pitchFamily="34" charset="0"/>
              <a:cs typeface="Arial" panose="020B0604020202020204" pitchFamily="34" charset="0"/>
            </a:endParaRPr>
          </a:p>
        </p:txBody>
      </p:sp>
      <p:sp>
        <p:nvSpPr>
          <p:cNvPr id="467992" name="Rectangle 24"/>
          <p:cNvSpPr>
            <a:spLocks noChangeArrowheads="1"/>
          </p:cNvSpPr>
          <p:nvPr/>
        </p:nvSpPr>
        <p:spPr bwMode="auto">
          <a:xfrm>
            <a:off x="7848600" y="1498999"/>
            <a:ext cx="50494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10.0</a:t>
            </a:r>
            <a:endParaRPr lang="en-US" sz="2000">
              <a:latin typeface="Arial" panose="020B0604020202020204" pitchFamily="34" charset="0"/>
              <a:cs typeface="Arial" panose="020B0604020202020204" pitchFamily="34" charset="0"/>
            </a:endParaRPr>
          </a:p>
        </p:txBody>
      </p:sp>
      <p:sp>
        <p:nvSpPr>
          <p:cNvPr id="9241" name="Rectangle 25"/>
          <p:cNvSpPr>
            <a:spLocks noChangeArrowheads="1"/>
          </p:cNvSpPr>
          <p:nvPr/>
        </p:nvSpPr>
        <p:spPr bwMode="auto">
          <a:xfrm>
            <a:off x="1411288" y="3742135"/>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0</a:t>
            </a:r>
            <a:endParaRPr lang="en-US" sz="2000">
              <a:latin typeface="Arial" panose="020B0604020202020204" pitchFamily="34" charset="0"/>
              <a:cs typeface="Arial" panose="020B0604020202020204" pitchFamily="34" charset="0"/>
            </a:endParaRPr>
          </a:p>
        </p:txBody>
      </p:sp>
      <p:sp>
        <p:nvSpPr>
          <p:cNvPr id="9242" name="Rectangle 26"/>
          <p:cNvSpPr>
            <a:spLocks noChangeArrowheads="1"/>
          </p:cNvSpPr>
          <p:nvPr/>
        </p:nvSpPr>
        <p:spPr bwMode="auto">
          <a:xfrm>
            <a:off x="2319338" y="3749280"/>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a:t>
            </a:r>
            <a:endParaRPr lang="en-US" sz="2000">
              <a:latin typeface="Arial" panose="020B0604020202020204" pitchFamily="34" charset="0"/>
              <a:cs typeface="Arial" panose="020B0604020202020204" pitchFamily="34" charset="0"/>
            </a:endParaRPr>
          </a:p>
        </p:txBody>
      </p:sp>
      <p:sp>
        <p:nvSpPr>
          <p:cNvPr id="9243" name="Rectangle 27"/>
          <p:cNvSpPr>
            <a:spLocks noChangeArrowheads="1"/>
          </p:cNvSpPr>
          <p:nvPr/>
        </p:nvSpPr>
        <p:spPr bwMode="auto">
          <a:xfrm>
            <a:off x="3273425" y="3749280"/>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a:t>
            </a:r>
            <a:endParaRPr lang="en-US" sz="2000">
              <a:latin typeface="Arial" panose="020B0604020202020204" pitchFamily="34" charset="0"/>
              <a:cs typeface="Arial" panose="020B0604020202020204" pitchFamily="34" charset="0"/>
            </a:endParaRPr>
          </a:p>
        </p:txBody>
      </p:sp>
      <p:sp>
        <p:nvSpPr>
          <p:cNvPr id="9244" name="Rectangle 28"/>
          <p:cNvSpPr>
            <a:spLocks noChangeArrowheads="1"/>
          </p:cNvSpPr>
          <p:nvPr/>
        </p:nvSpPr>
        <p:spPr bwMode="auto">
          <a:xfrm>
            <a:off x="4241800" y="3749280"/>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6</a:t>
            </a:r>
            <a:endParaRPr lang="en-US" sz="2000">
              <a:latin typeface="Arial" panose="020B0604020202020204" pitchFamily="34" charset="0"/>
              <a:cs typeface="Arial" panose="020B0604020202020204" pitchFamily="34" charset="0"/>
            </a:endParaRPr>
          </a:p>
        </p:txBody>
      </p:sp>
      <p:sp>
        <p:nvSpPr>
          <p:cNvPr id="9245" name="Rectangle 29"/>
          <p:cNvSpPr>
            <a:spLocks noChangeArrowheads="1"/>
          </p:cNvSpPr>
          <p:nvPr/>
        </p:nvSpPr>
        <p:spPr bwMode="auto">
          <a:xfrm>
            <a:off x="5197475" y="3749280"/>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8</a:t>
            </a:r>
            <a:endParaRPr lang="en-US" sz="2000">
              <a:latin typeface="Arial" panose="020B0604020202020204" pitchFamily="34" charset="0"/>
              <a:cs typeface="Arial" panose="020B0604020202020204" pitchFamily="34" charset="0"/>
            </a:endParaRPr>
          </a:p>
        </p:txBody>
      </p:sp>
      <p:sp>
        <p:nvSpPr>
          <p:cNvPr id="9246" name="Rectangle 30"/>
          <p:cNvSpPr>
            <a:spLocks noChangeArrowheads="1"/>
          </p:cNvSpPr>
          <p:nvPr/>
        </p:nvSpPr>
        <p:spPr bwMode="auto">
          <a:xfrm>
            <a:off x="6127754" y="3749280"/>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a:t>
            </a:r>
            <a:endParaRPr lang="en-US" sz="2000">
              <a:latin typeface="Arial" panose="020B0604020202020204" pitchFamily="34" charset="0"/>
              <a:cs typeface="Arial" panose="020B0604020202020204" pitchFamily="34" charset="0"/>
            </a:endParaRPr>
          </a:p>
        </p:txBody>
      </p:sp>
      <p:sp>
        <p:nvSpPr>
          <p:cNvPr id="9247" name="Rectangle 31"/>
          <p:cNvSpPr>
            <a:spLocks noChangeArrowheads="1"/>
          </p:cNvSpPr>
          <p:nvPr/>
        </p:nvSpPr>
        <p:spPr bwMode="auto">
          <a:xfrm>
            <a:off x="7083429" y="3749280"/>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12</a:t>
            </a:r>
            <a:endParaRPr lang="en-US" sz="2000">
              <a:latin typeface="Arial" panose="020B0604020202020204" pitchFamily="34" charset="0"/>
              <a:cs typeface="Arial" panose="020B0604020202020204" pitchFamily="34" charset="0"/>
            </a:endParaRPr>
          </a:p>
        </p:txBody>
      </p:sp>
      <p:sp>
        <p:nvSpPr>
          <p:cNvPr id="9248" name="Rectangle 32"/>
          <p:cNvSpPr>
            <a:spLocks noChangeArrowheads="1"/>
          </p:cNvSpPr>
          <p:nvPr/>
        </p:nvSpPr>
        <p:spPr bwMode="auto">
          <a:xfrm>
            <a:off x="4035429" y="4045746"/>
            <a:ext cx="1428275"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dirty="0">
                <a:solidFill>
                  <a:srgbClr val="000000"/>
                </a:solidFill>
                <a:latin typeface="Arial" panose="020B0604020202020204" pitchFamily="34" charset="0"/>
                <a:cs typeface="Arial" panose="020B0604020202020204" pitchFamily="34" charset="0"/>
              </a:rPr>
              <a:t>CFM x 1000</a:t>
            </a:r>
            <a:endParaRPr lang="en-US" sz="2000" dirty="0">
              <a:latin typeface="Arial" panose="020B0604020202020204" pitchFamily="34" charset="0"/>
              <a:cs typeface="Arial" panose="020B0604020202020204" pitchFamily="34" charset="0"/>
            </a:endParaRPr>
          </a:p>
        </p:txBody>
      </p:sp>
      <p:sp>
        <p:nvSpPr>
          <p:cNvPr id="9249" name="Rectangle 33"/>
          <p:cNvSpPr>
            <a:spLocks noChangeArrowheads="1"/>
          </p:cNvSpPr>
          <p:nvPr/>
        </p:nvSpPr>
        <p:spPr bwMode="auto">
          <a:xfrm rot="-5400000">
            <a:off x="477894" y="2315332"/>
            <a:ext cx="317395"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dirty="0">
                <a:solidFill>
                  <a:srgbClr val="000000"/>
                </a:solidFill>
                <a:latin typeface="Arial" panose="020B0604020202020204" pitchFamily="34" charset="0"/>
                <a:cs typeface="Arial" panose="020B0604020202020204" pitchFamily="34" charset="0"/>
              </a:rPr>
              <a:t>Ps</a:t>
            </a:r>
            <a:endParaRPr lang="en-US" sz="2000" dirty="0">
              <a:latin typeface="Arial" panose="020B0604020202020204" pitchFamily="34" charset="0"/>
              <a:cs typeface="Arial" panose="020B0604020202020204" pitchFamily="34" charset="0"/>
            </a:endParaRPr>
          </a:p>
        </p:txBody>
      </p:sp>
      <p:sp>
        <p:nvSpPr>
          <p:cNvPr id="468002" name="Text Box 34"/>
          <p:cNvSpPr txBox="1">
            <a:spLocks noChangeArrowheads="1"/>
          </p:cNvSpPr>
          <p:nvPr/>
        </p:nvSpPr>
        <p:spPr bwMode="auto">
          <a:xfrm>
            <a:off x="1676400" y="1371600"/>
            <a:ext cx="1371600"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eaLnBrk="0" hangingPunct="0">
              <a:spcBef>
                <a:spcPct val="50000"/>
              </a:spcBef>
            </a:pPr>
            <a:r>
              <a:rPr lang="en-US">
                <a:latin typeface="Arial" panose="020B0604020202020204" pitchFamily="34" charset="0"/>
                <a:cs typeface="Arial" panose="020B0604020202020204" pitchFamily="34" charset="0"/>
              </a:rPr>
              <a:t>Ps vs. CFM</a:t>
            </a:r>
          </a:p>
        </p:txBody>
      </p:sp>
      <p:sp>
        <p:nvSpPr>
          <p:cNvPr id="468003" name="Freeform 35"/>
          <p:cNvSpPr>
            <a:spLocks/>
          </p:cNvSpPr>
          <p:nvPr/>
        </p:nvSpPr>
        <p:spPr bwMode="auto">
          <a:xfrm>
            <a:off x="1447800" y="1631157"/>
            <a:ext cx="5765800" cy="2007394"/>
          </a:xfrm>
          <a:custGeom>
            <a:avLst/>
            <a:gdLst>
              <a:gd name="T0" fmla="*/ 0 w 3632"/>
              <a:gd name="T1" fmla="*/ 263525 h 1686"/>
              <a:gd name="T2" fmla="*/ 965200 w 3632"/>
              <a:gd name="T3" fmla="*/ 161925 h 1686"/>
              <a:gd name="T4" fmla="*/ 1868488 w 3632"/>
              <a:gd name="T5" fmla="*/ 87312 h 1686"/>
              <a:gd name="T6" fmla="*/ 2767013 w 3632"/>
              <a:gd name="T7" fmla="*/ 41275 h 1686"/>
              <a:gd name="T8" fmla="*/ 3511551 w 3632"/>
              <a:gd name="T9" fmla="*/ 336550 h 1686"/>
              <a:gd name="T10" fmla="*/ 4286250 w 3632"/>
              <a:gd name="T11" fmla="*/ 971550 h 1686"/>
              <a:gd name="T12" fmla="*/ 5184775 w 3632"/>
              <a:gd name="T13" fmla="*/ 1947863 h 1686"/>
              <a:gd name="T14" fmla="*/ 5765800 w 3632"/>
              <a:gd name="T15" fmla="*/ 2676525 h 1686"/>
              <a:gd name="T16" fmla="*/ 0 60000 65536"/>
              <a:gd name="T17" fmla="*/ 0 60000 65536"/>
              <a:gd name="T18" fmla="*/ 0 60000 65536"/>
              <a:gd name="T19" fmla="*/ 0 60000 65536"/>
              <a:gd name="T20" fmla="*/ 0 60000 65536"/>
              <a:gd name="T21" fmla="*/ 0 60000 65536"/>
              <a:gd name="T22" fmla="*/ 0 60000 65536"/>
              <a:gd name="T23" fmla="*/ 0 60000 65536"/>
              <a:gd name="T24" fmla="*/ 0 w 3632"/>
              <a:gd name="T25" fmla="*/ 0 h 1686"/>
              <a:gd name="T26" fmla="*/ 3632 w 3632"/>
              <a:gd name="T27" fmla="*/ 1686 h 1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2" h="1686">
                <a:moveTo>
                  <a:pt x="0" y="166"/>
                </a:moveTo>
                <a:cubicBezTo>
                  <a:pt x="206" y="144"/>
                  <a:pt x="412" y="120"/>
                  <a:pt x="608" y="102"/>
                </a:cubicBezTo>
                <a:cubicBezTo>
                  <a:pt x="804" y="84"/>
                  <a:pt x="988" y="68"/>
                  <a:pt x="1177" y="55"/>
                </a:cubicBezTo>
                <a:cubicBezTo>
                  <a:pt x="1366" y="42"/>
                  <a:pt x="1571" y="0"/>
                  <a:pt x="1743" y="26"/>
                </a:cubicBezTo>
                <a:cubicBezTo>
                  <a:pt x="1915" y="52"/>
                  <a:pt x="2053" y="114"/>
                  <a:pt x="2212" y="212"/>
                </a:cubicBezTo>
                <a:cubicBezTo>
                  <a:pt x="2371" y="310"/>
                  <a:pt x="2524" y="443"/>
                  <a:pt x="2700" y="612"/>
                </a:cubicBezTo>
                <a:cubicBezTo>
                  <a:pt x="2876" y="781"/>
                  <a:pt x="3111" y="1048"/>
                  <a:pt x="3266" y="1227"/>
                </a:cubicBezTo>
                <a:cubicBezTo>
                  <a:pt x="3421" y="1406"/>
                  <a:pt x="3556" y="1591"/>
                  <a:pt x="3632" y="1686"/>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468004" name="Line 36"/>
          <p:cNvSpPr>
            <a:spLocks noChangeShapeType="1"/>
          </p:cNvSpPr>
          <p:nvPr/>
        </p:nvSpPr>
        <p:spPr bwMode="auto">
          <a:xfrm>
            <a:off x="7620000" y="1257301"/>
            <a:ext cx="1588" cy="23848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468005" name="Freeform 37"/>
          <p:cNvSpPr>
            <a:spLocks/>
          </p:cNvSpPr>
          <p:nvPr/>
        </p:nvSpPr>
        <p:spPr bwMode="auto">
          <a:xfrm>
            <a:off x="1447801" y="1885952"/>
            <a:ext cx="5549900" cy="1291829"/>
          </a:xfrm>
          <a:custGeom>
            <a:avLst/>
            <a:gdLst>
              <a:gd name="T0" fmla="*/ 0 w 3496"/>
              <a:gd name="T1" fmla="*/ 1722438 h 1085"/>
              <a:gd name="T2" fmla="*/ 876300 w 3496"/>
              <a:gd name="T3" fmla="*/ 1252538 h 1085"/>
              <a:gd name="T4" fmla="*/ 1968500 w 3496"/>
              <a:gd name="T5" fmla="*/ 681038 h 1085"/>
              <a:gd name="T6" fmla="*/ 3403601 w 3496"/>
              <a:gd name="T7" fmla="*/ 96838 h 1085"/>
              <a:gd name="T8" fmla="*/ 4102100 w 3496"/>
              <a:gd name="T9" fmla="*/ 96838 h 1085"/>
              <a:gd name="T10" fmla="*/ 4597400 w 3496"/>
              <a:gd name="T11" fmla="*/ 249238 h 1085"/>
              <a:gd name="T12" fmla="*/ 5067300 w 3496"/>
              <a:gd name="T13" fmla="*/ 503238 h 1085"/>
              <a:gd name="T14" fmla="*/ 5549900 w 3496"/>
              <a:gd name="T15" fmla="*/ 858838 h 1085"/>
              <a:gd name="T16" fmla="*/ 0 60000 65536"/>
              <a:gd name="T17" fmla="*/ 0 60000 65536"/>
              <a:gd name="T18" fmla="*/ 0 60000 65536"/>
              <a:gd name="T19" fmla="*/ 0 60000 65536"/>
              <a:gd name="T20" fmla="*/ 0 60000 65536"/>
              <a:gd name="T21" fmla="*/ 0 60000 65536"/>
              <a:gd name="T22" fmla="*/ 0 60000 65536"/>
              <a:gd name="T23" fmla="*/ 0 60000 65536"/>
              <a:gd name="T24" fmla="*/ 0 w 3496"/>
              <a:gd name="T25" fmla="*/ 0 h 1085"/>
              <a:gd name="T26" fmla="*/ 3496 w 3496"/>
              <a:gd name="T27" fmla="*/ 1085 h 10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96" h="1085">
                <a:moveTo>
                  <a:pt x="0" y="1085"/>
                </a:moveTo>
                <a:cubicBezTo>
                  <a:pt x="92" y="1036"/>
                  <a:pt x="345" y="898"/>
                  <a:pt x="552" y="789"/>
                </a:cubicBezTo>
                <a:cubicBezTo>
                  <a:pt x="759" y="680"/>
                  <a:pt x="975" y="550"/>
                  <a:pt x="1240" y="429"/>
                </a:cubicBezTo>
                <a:cubicBezTo>
                  <a:pt x="1505" y="308"/>
                  <a:pt x="1920" y="122"/>
                  <a:pt x="2144" y="61"/>
                </a:cubicBezTo>
                <a:cubicBezTo>
                  <a:pt x="2368" y="0"/>
                  <a:pt x="2459" y="45"/>
                  <a:pt x="2584" y="61"/>
                </a:cubicBezTo>
                <a:cubicBezTo>
                  <a:pt x="2709" y="77"/>
                  <a:pt x="2795" y="114"/>
                  <a:pt x="2896" y="157"/>
                </a:cubicBezTo>
                <a:cubicBezTo>
                  <a:pt x="2997" y="200"/>
                  <a:pt x="3092" y="253"/>
                  <a:pt x="3192" y="317"/>
                </a:cubicBezTo>
                <a:cubicBezTo>
                  <a:pt x="3292" y="381"/>
                  <a:pt x="3433" y="494"/>
                  <a:pt x="3496" y="541"/>
                </a:cubicBezTo>
              </a:path>
            </a:pathLst>
          </a:custGeom>
          <a:noFill/>
          <a:ln w="38100" cap="flat" cmpd="sng">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468006" name="Text Box 38"/>
          <p:cNvSpPr txBox="1">
            <a:spLocks noChangeArrowheads="1"/>
          </p:cNvSpPr>
          <p:nvPr/>
        </p:nvSpPr>
        <p:spPr bwMode="auto">
          <a:xfrm>
            <a:off x="5638800" y="1657350"/>
            <a:ext cx="190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2000" dirty="0">
                <a:latin typeface="Arial" panose="020B0604020202020204" pitchFamily="34" charset="0"/>
                <a:cs typeface="Arial" panose="020B0604020202020204" pitchFamily="34" charset="0"/>
              </a:rPr>
              <a:t>BHP vs. CFM</a:t>
            </a:r>
          </a:p>
        </p:txBody>
      </p:sp>
      <p:sp>
        <p:nvSpPr>
          <p:cNvPr id="9255" name="Line 39"/>
          <p:cNvSpPr>
            <a:spLocks noChangeShapeType="1"/>
          </p:cNvSpPr>
          <p:nvPr/>
        </p:nvSpPr>
        <p:spPr bwMode="auto">
          <a:xfrm>
            <a:off x="1384304" y="3638552"/>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9256" name="Line 40"/>
          <p:cNvSpPr>
            <a:spLocks noChangeShapeType="1"/>
          </p:cNvSpPr>
          <p:nvPr/>
        </p:nvSpPr>
        <p:spPr bwMode="auto">
          <a:xfrm>
            <a:off x="1384304" y="3240881"/>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9257" name="Line 41"/>
          <p:cNvSpPr>
            <a:spLocks noChangeShapeType="1"/>
          </p:cNvSpPr>
          <p:nvPr/>
        </p:nvSpPr>
        <p:spPr bwMode="auto">
          <a:xfrm>
            <a:off x="1384304" y="2843213"/>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9258" name="Line 42"/>
          <p:cNvSpPr>
            <a:spLocks noChangeShapeType="1"/>
          </p:cNvSpPr>
          <p:nvPr/>
        </p:nvSpPr>
        <p:spPr bwMode="auto">
          <a:xfrm>
            <a:off x="1384304" y="2445545"/>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9259" name="Line 43"/>
          <p:cNvSpPr>
            <a:spLocks noChangeShapeType="1"/>
          </p:cNvSpPr>
          <p:nvPr/>
        </p:nvSpPr>
        <p:spPr bwMode="auto">
          <a:xfrm>
            <a:off x="1384304" y="2047877"/>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9260" name="Line 44"/>
          <p:cNvSpPr>
            <a:spLocks noChangeShapeType="1"/>
          </p:cNvSpPr>
          <p:nvPr/>
        </p:nvSpPr>
        <p:spPr bwMode="auto">
          <a:xfrm>
            <a:off x="1384304" y="1651399"/>
            <a:ext cx="49213"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9261" name="Line 45"/>
          <p:cNvSpPr>
            <a:spLocks noChangeShapeType="1"/>
          </p:cNvSpPr>
          <p:nvPr/>
        </p:nvSpPr>
        <p:spPr bwMode="auto">
          <a:xfrm>
            <a:off x="1384304" y="1253731"/>
            <a:ext cx="49213"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9262" name="Rectangle 46"/>
          <p:cNvSpPr>
            <a:spLocks noChangeArrowheads="1"/>
          </p:cNvSpPr>
          <p:nvPr/>
        </p:nvSpPr>
        <p:spPr bwMode="auto">
          <a:xfrm>
            <a:off x="914404" y="3473055"/>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0.0</a:t>
            </a:r>
            <a:endParaRPr lang="en-US" sz="2000">
              <a:latin typeface="Arial" panose="020B0604020202020204" pitchFamily="34" charset="0"/>
              <a:cs typeface="Arial" panose="020B0604020202020204" pitchFamily="34" charset="0"/>
            </a:endParaRPr>
          </a:p>
        </p:txBody>
      </p:sp>
      <p:sp>
        <p:nvSpPr>
          <p:cNvPr id="9263" name="Rectangle 47"/>
          <p:cNvSpPr>
            <a:spLocks noChangeArrowheads="1"/>
          </p:cNvSpPr>
          <p:nvPr/>
        </p:nvSpPr>
        <p:spPr bwMode="auto">
          <a:xfrm>
            <a:off x="914404" y="3075385"/>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a:t>
            </a:r>
            <a:endParaRPr lang="en-US" sz="2000">
              <a:latin typeface="Arial" panose="020B0604020202020204" pitchFamily="34" charset="0"/>
              <a:cs typeface="Arial" panose="020B0604020202020204" pitchFamily="34" charset="0"/>
            </a:endParaRPr>
          </a:p>
        </p:txBody>
      </p:sp>
      <p:sp>
        <p:nvSpPr>
          <p:cNvPr id="9264" name="Rectangle 48"/>
          <p:cNvSpPr>
            <a:spLocks noChangeArrowheads="1"/>
          </p:cNvSpPr>
          <p:nvPr/>
        </p:nvSpPr>
        <p:spPr bwMode="auto">
          <a:xfrm>
            <a:off x="914404" y="2677717"/>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2.0</a:t>
            </a:r>
            <a:endParaRPr lang="en-US" sz="2000">
              <a:latin typeface="Arial" panose="020B0604020202020204" pitchFamily="34" charset="0"/>
              <a:cs typeface="Arial" panose="020B0604020202020204" pitchFamily="34" charset="0"/>
            </a:endParaRPr>
          </a:p>
        </p:txBody>
      </p:sp>
      <p:sp>
        <p:nvSpPr>
          <p:cNvPr id="9265" name="Rectangle 49"/>
          <p:cNvSpPr>
            <a:spLocks noChangeArrowheads="1"/>
          </p:cNvSpPr>
          <p:nvPr/>
        </p:nvSpPr>
        <p:spPr bwMode="auto">
          <a:xfrm>
            <a:off x="914404" y="2281240"/>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3.0</a:t>
            </a:r>
            <a:endParaRPr lang="en-US" sz="2000">
              <a:latin typeface="Arial" panose="020B0604020202020204" pitchFamily="34" charset="0"/>
              <a:cs typeface="Arial" panose="020B0604020202020204" pitchFamily="34" charset="0"/>
            </a:endParaRPr>
          </a:p>
        </p:txBody>
      </p:sp>
      <p:sp>
        <p:nvSpPr>
          <p:cNvPr id="9266" name="Rectangle 50"/>
          <p:cNvSpPr>
            <a:spLocks noChangeArrowheads="1"/>
          </p:cNvSpPr>
          <p:nvPr/>
        </p:nvSpPr>
        <p:spPr bwMode="auto">
          <a:xfrm>
            <a:off x="914404" y="1883571"/>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4.0</a:t>
            </a:r>
            <a:endParaRPr lang="en-US" sz="2000">
              <a:latin typeface="Arial" panose="020B0604020202020204" pitchFamily="34" charset="0"/>
              <a:cs typeface="Arial" panose="020B0604020202020204" pitchFamily="34" charset="0"/>
            </a:endParaRPr>
          </a:p>
        </p:txBody>
      </p:sp>
      <p:sp>
        <p:nvSpPr>
          <p:cNvPr id="9267" name="Rectangle 51"/>
          <p:cNvSpPr>
            <a:spLocks noChangeArrowheads="1"/>
          </p:cNvSpPr>
          <p:nvPr/>
        </p:nvSpPr>
        <p:spPr bwMode="auto">
          <a:xfrm>
            <a:off x="914404" y="1485901"/>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5.0</a:t>
            </a:r>
            <a:endParaRPr lang="en-US" sz="2000">
              <a:latin typeface="Arial" panose="020B0604020202020204" pitchFamily="34" charset="0"/>
              <a:cs typeface="Arial" panose="020B0604020202020204" pitchFamily="34" charset="0"/>
            </a:endParaRPr>
          </a:p>
        </p:txBody>
      </p:sp>
      <p:sp>
        <p:nvSpPr>
          <p:cNvPr id="9268" name="Rectangle 52"/>
          <p:cNvSpPr>
            <a:spLocks noChangeArrowheads="1"/>
          </p:cNvSpPr>
          <p:nvPr/>
        </p:nvSpPr>
        <p:spPr bwMode="auto">
          <a:xfrm>
            <a:off x="914404" y="1088233"/>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dirty="0">
                <a:solidFill>
                  <a:srgbClr val="000000"/>
                </a:solidFill>
                <a:latin typeface="Arial" panose="020B0604020202020204" pitchFamily="34" charset="0"/>
                <a:cs typeface="Arial" panose="020B0604020202020204" pitchFamily="34" charset="0"/>
              </a:rPr>
              <a:t>6.0</a:t>
            </a:r>
            <a:endParaRPr lang="en-US" sz="2000" dirty="0">
              <a:latin typeface="Arial" panose="020B0604020202020204" pitchFamily="34" charset="0"/>
              <a:cs typeface="Arial" panose="020B0604020202020204" pitchFamily="34" charset="0"/>
            </a:endParaRPr>
          </a:p>
        </p:txBody>
      </p:sp>
      <p:sp>
        <p:nvSpPr>
          <p:cNvPr id="468021" name="Rectangle 53"/>
          <p:cNvSpPr>
            <a:spLocks noChangeArrowheads="1"/>
          </p:cNvSpPr>
          <p:nvPr/>
        </p:nvSpPr>
        <p:spPr bwMode="auto">
          <a:xfrm rot="-5400000">
            <a:off x="8214249" y="2109949"/>
            <a:ext cx="548227"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dirty="0">
                <a:solidFill>
                  <a:srgbClr val="000000"/>
                </a:solidFill>
                <a:latin typeface="Arial" panose="020B0604020202020204" pitchFamily="34" charset="0"/>
                <a:cs typeface="Arial" panose="020B0604020202020204" pitchFamily="34" charset="0"/>
              </a:rPr>
              <a:t>BHP</a:t>
            </a:r>
            <a:endParaRPr lang="en-US" sz="2000" dirty="0">
              <a:latin typeface="Arial" panose="020B0604020202020204" pitchFamily="34" charset="0"/>
              <a:cs typeface="Arial" panose="020B0604020202020204" pitchFamily="34" charset="0"/>
            </a:endParaRPr>
          </a:p>
        </p:txBody>
      </p:sp>
      <p:sp>
        <p:nvSpPr>
          <p:cNvPr id="9270" name="Freeform 69"/>
          <p:cNvSpPr>
            <a:spLocks/>
          </p:cNvSpPr>
          <p:nvPr/>
        </p:nvSpPr>
        <p:spPr bwMode="auto">
          <a:xfrm>
            <a:off x="1447800" y="1428751"/>
            <a:ext cx="2971800" cy="2199086"/>
          </a:xfrm>
          <a:custGeom>
            <a:avLst/>
            <a:gdLst>
              <a:gd name="T0" fmla="*/ 0 w 2390"/>
              <a:gd name="T1" fmla="*/ 2855913 h 1718"/>
              <a:gd name="T2" fmla="*/ 251173 w 2390"/>
              <a:gd name="T3" fmla="*/ 2824328 h 1718"/>
              <a:gd name="T4" fmla="*/ 519754 w 2390"/>
              <a:gd name="T5" fmla="*/ 2759497 h 1718"/>
              <a:gd name="T6" fmla="*/ 912678 w 2390"/>
              <a:gd name="T7" fmla="*/ 2576639 h 1718"/>
              <a:gd name="T8" fmla="*/ 1355340 w 2390"/>
              <a:gd name="T9" fmla="*/ 2240845 h 1718"/>
              <a:gd name="T10" fmla="*/ 1862659 w 2390"/>
              <a:gd name="T11" fmla="*/ 1722192 h 1718"/>
              <a:gd name="T12" fmla="*/ 2285426 w 2390"/>
              <a:gd name="T13" fmla="*/ 1163643 h 1718"/>
              <a:gd name="T14" fmla="*/ 2971800 w 2390"/>
              <a:gd name="T15" fmla="*/ 0 h 1718"/>
              <a:gd name="T16" fmla="*/ 0 60000 65536"/>
              <a:gd name="T17" fmla="*/ 0 60000 65536"/>
              <a:gd name="T18" fmla="*/ 0 60000 65536"/>
              <a:gd name="T19" fmla="*/ 0 60000 65536"/>
              <a:gd name="T20" fmla="*/ 0 60000 65536"/>
              <a:gd name="T21" fmla="*/ 0 60000 65536"/>
              <a:gd name="T22" fmla="*/ 0 60000 65536"/>
              <a:gd name="T23" fmla="*/ 0 60000 65536"/>
              <a:gd name="T24" fmla="*/ 0 w 2390"/>
              <a:gd name="T25" fmla="*/ 0 h 1718"/>
              <a:gd name="T26" fmla="*/ 2390 w 2390"/>
              <a:gd name="T27" fmla="*/ 1718 h 17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0" h="1718">
                <a:moveTo>
                  <a:pt x="0" y="1718"/>
                </a:moveTo>
                <a:cubicBezTo>
                  <a:pt x="66" y="1713"/>
                  <a:pt x="132" y="1709"/>
                  <a:pt x="202" y="1699"/>
                </a:cubicBezTo>
                <a:cubicBezTo>
                  <a:pt x="272" y="1689"/>
                  <a:pt x="329" y="1685"/>
                  <a:pt x="418" y="1660"/>
                </a:cubicBezTo>
                <a:cubicBezTo>
                  <a:pt x="507" y="1635"/>
                  <a:pt x="622" y="1602"/>
                  <a:pt x="734" y="1550"/>
                </a:cubicBezTo>
                <a:cubicBezTo>
                  <a:pt x="846" y="1498"/>
                  <a:pt x="963" y="1434"/>
                  <a:pt x="1090" y="1348"/>
                </a:cubicBezTo>
                <a:cubicBezTo>
                  <a:pt x="1217" y="1262"/>
                  <a:pt x="1373" y="1144"/>
                  <a:pt x="1498" y="1036"/>
                </a:cubicBezTo>
                <a:cubicBezTo>
                  <a:pt x="1623" y="928"/>
                  <a:pt x="1689" y="873"/>
                  <a:pt x="1838" y="700"/>
                </a:cubicBezTo>
                <a:cubicBezTo>
                  <a:pt x="1987" y="527"/>
                  <a:pt x="2344" y="86"/>
                  <a:pt x="2390" y="0"/>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490551" name="Freeform 55" descr="Wide downward diagonal"/>
          <p:cNvSpPr>
            <a:spLocks/>
          </p:cNvSpPr>
          <p:nvPr/>
        </p:nvSpPr>
        <p:spPr bwMode="auto">
          <a:xfrm>
            <a:off x="1447804" y="1428750"/>
            <a:ext cx="2951163" cy="2197894"/>
          </a:xfrm>
          <a:custGeom>
            <a:avLst/>
            <a:gdLst>
              <a:gd name="T0" fmla="*/ 9857 w 1497"/>
              <a:gd name="T1" fmla="*/ 2930525 h 2170"/>
              <a:gd name="T2" fmla="*/ 236566 w 1497"/>
              <a:gd name="T3" fmla="*/ 2904866 h 2170"/>
              <a:gd name="T4" fmla="*/ 293736 w 1497"/>
              <a:gd name="T5" fmla="*/ 2891361 h 2170"/>
              <a:gd name="T6" fmla="*/ 321336 w 1497"/>
              <a:gd name="T7" fmla="*/ 2884609 h 2170"/>
              <a:gd name="T8" fmla="*/ 652528 w 1497"/>
              <a:gd name="T9" fmla="*/ 2794127 h 2170"/>
              <a:gd name="T10" fmla="*/ 1031034 w 1497"/>
              <a:gd name="T11" fmla="*/ 2553743 h 2170"/>
              <a:gd name="T12" fmla="*/ 1437139 w 1497"/>
              <a:gd name="T13" fmla="*/ 2217475 h 2170"/>
              <a:gd name="T14" fmla="*/ 1760446 w 1497"/>
              <a:gd name="T15" fmla="*/ 1854198 h 2170"/>
              <a:gd name="T16" fmla="*/ 2062068 w 1497"/>
              <a:gd name="T17" fmla="*/ 1478767 h 2170"/>
              <a:gd name="T18" fmla="*/ 2460288 w 1497"/>
              <a:gd name="T19" fmla="*/ 849447 h 2170"/>
              <a:gd name="T20" fmla="*/ 2951162 w 1497"/>
              <a:gd name="T21" fmla="*/ 0 h 2170"/>
              <a:gd name="T22" fmla="*/ 0 w 1497"/>
              <a:gd name="T23" fmla="*/ 0 h 2170"/>
              <a:gd name="T24" fmla="*/ 9857 w 1497"/>
              <a:gd name="T25" fmla="*/ 2930525 h 2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7"/>
              <a:gd name="T40" fmla="*/ 0 h 2170"/>
              <a:gd name="T41" fmla="*/ 1497 w 1497"/>
              <a:gd name="T42" fmla="*/ 2170 h 2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7" h="2170">
                <a:moveTo>
                  <a:pt x="5" y="2170"/>
                </a:moveTo>
                <a:cubicBezTo>
                  <a:pt x="45" y="2156"/>
                  <a:pt x="76" y="2154"/>
                  <a:pt x="120" y="2151"/>
                </a:cubicBezTo>
                <a:cubicBezTo>
                  <a:pt x="130" y="2148"/>
                  <a:pt x="139" y="2144"/>
                  <a:pt x="149" y="2141"/>
                </a:cubicBezTo>
                <a:cubicBezTo>
                  <a:pt x="154" y="2139"/>
                  <a:pt x="163" y="2136"/>
                  <a:pt x="163" y="2136"/>
                </a:cubicBezTo>
                <a:lnTo>
                  <a:pt x="331" y="2069"/>
                </a:lnTo>
                <a:lnTo>
                  <a:pt x="523" y="1891"/>
                </a:lnTo>
                <a:lnTo>
                  <a:pt x="729" y="1642"/>
                </a:lnTo>
                <a:lnTo>
                  <a:pt x="893" y="1373"/>
                </a:lnTo>
                <a:lnTo>
                  <a:pt x="1046" y="1095"/>
                </a:lnTo>
                <a:lnTo>
                  <a:pt x="1248" y="629"/>
                </a:lnTo>
                <a:lnTo>
                  <a:pt x="1497" y="0"/>
                </a:lnTo>
                <a:lnTo>
                  <a:pt x="0" y="0"/>
                </a:lnTo>
                <a:lnTo>
                  <a:pt x="5" y="2170"/>
                </a:lnTo>
                <a:close/>
              </a:path>
            </a:pathLst>
          </a:custGeom>
          <a:pattFill prst="wdDnDiag">
            <a:fgClr>
              <a:srgbClr val="FF0000">
                <a:alpha val="25882"/>
              </a:srgbClr>
            </a:fgClr>
            <a:bgClr>
              <a:srgbClr val="FFFFFF">
                <a:alpha val="25882"/>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490554" name="Text Box 58"/>
          <p:cNvSpPr txBox="1">
            <a:spLocks noChangeArrowheads="1"/>
          </p:cNvSpPr>
          <p:nvPr/>
        </p:nvSpPr>
        <p:spPr bwMode="auto">
          <a:xfrm>
            <a:off x="2378075" y="1885951"/>
            <a:ext cx="15240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2000" dirty="0">
                <a:solidFill>
                  <a:srgbClr val="FF0000"/>
                </a:solidFill>
                <a:latin typeface="Arial" panose="020B0604020202020204" pitchFamily="34" charset="0"/>
                <a:cs typeface="Arial" panose="020B0604020202020204" pitchFamily="34" charset="0"/>
              </a:rPr>
              <a:t>Surge Area</a:t>
            </a:r>
          </a:p>
        </p:txBody>
      </p:sp>
    </p:spTree>
    <p:extLst>
      <p:ext uri="{BB962C8B-B14F-4D97-AF65-F5344CB8AC3E}">
        <p14:creationId xmlns:p14="http://schemas.microsoft.com/office/powerpoint/2010/main" val="1115155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80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8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70"/>
                                        </p:tgtEl>
                                        <p:attrNameLst>
                                          <p:attrName>style.visibility</p:attrName>
                                        </p:attrNameLst>
                                      </p:cBhvr>
                                      <p:to>
                                        <p:strVal val="visible"/>
                                      </p:to>
                                    </p:set>
                                    <p:anim calcmode="lin" valueType="num">
                                      <p:cBhvr additive="base">
                                        <p:cTn id="13" dur="500" fill="hold"/>
                                        <p:tgtEl>
                                          <p:spTgt spid="9270"/>
                                        </p:tgtEl>
                                        <p:attrNameLst>
                                          <p:attrName>ppt_x</p:attrName>
                                        </p:attrNameLst>
                                      </p:cBhvr>
                                      <p:tavLst>
                                        <p:tav tm="0">
                                          <p:val>
                                            <p:strVal val="#ppt_x"/>
                                          </p:val>
                                        </p:tav>
                                        <p:tav tm="100000">
                                          <p:val>
                                            <p:strVal val="#ppt_x"/>
                                          </p:val>
                                        </p:tav>
                                      </p:tavLst>
                                    </p:anim>
                                    <p:anim calcmode="lin" valueType="num">
                                      <p:cBhvr additive="base">
                                        <p:cTn id="14" dur="500" fill="hold"/>
                                        <p:tgtEl>
                                          <p:spTgt spid="9270"/>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490554"/>
                                        </p:tgtEl>
                                        <p:attrNameLst>
                                          <p:attrName>style.visibility</p:attrName>
                                        </p:attrNameLst>
                                      </p:cBhvr>
                                      <p:to>
                                        <p:strVal val="visible"/>
                                      </p:to>
                                    </p:set>
                                    <p:anim calcmode="lin" valueType="num">
                                      <p:cBhvr additive="base">
                                        <p:cTn id="18" dur="1000" fill="hold"/>
                                        <p:tgtEl>
                                          <p:spTgt spid="490554"/>
                                        </p:tgtEl>
                                        <p:attrNameLst>
                                          <p:attrName>ppt_x</p:attrName>
                                        </p:attrNameLst>
                                      </p:cBhvr>
                                      <p:tavLst>
                                        <p:tav tm="0">
                                          <p:val>
                                            <p:strVal val="0-#ppt_w/2"/>
                                          </p:val>
                                        </p:tav>
                                        <p:tav tm="100000">
                                          <p:val>
                                            <p:strVal val="#ppt_x"/>
                                          </p:val>
                                        </p:tav>
                                      </p:tavLst>
                                    </p:anim>
                                    <p:anim calcmode="lin" valueType="num">
                                      <p:cBhvr additive="base">
                                        <p:cTn id="19" dur="1000" fill="hold"/>
                                        <p:tgtEl>
                                          <p:spTgt spid="490554"/>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490551"/>
                                        </p:tgtEl>
                                        <p:attrNameLst>
                                          <p:attrName>style.visibility</p:attrName>
                                        </p:attrNameLst>
                                      </p:cBhvr>
                                      <p:to>
                                        <p:strVal val="visible"/>
                                      </p:to>
                                    </p:set>
                                    <p:anim calcmode="lin" valueType="num">
                                      <p:cBhvr additive="base">
                                        <p:cTn id="23" dur="1000" fill="hold"/>
                                        <p:tgtEl>
                                          <p:spTgt spid="490551"/>
                                        </p:tgtEl>
                                        <p:attrNameLst>
                                          <p:attrName>ppt_x</p:attrName>
                                        </p:attrNameLst>
                                      </p:cBhvr>
                                      <p:tavLst>
                                        <p:tav tm="0">
                                          <p:val>
                                            <p:strVal val="0-#ppt_w/2"/>
                                          </p:val>
                                        </p:tav>
                                        <p:tav tm="100000">
                                          <p:val>
                                            <p:strVal val="#ppt_x"/>
                                          </p:val>
                                        </p:tav>
                                      </p:tavLst>
                                    </p:anim>
                                    <p:anim calcmode="lin" valueType="num">
                                      <p:cBhvr additive="base">
                                        <p:cTn id="24" dur="1000" fill="hold"/>
                                        <p:tgtEl>
                                          <p:spTgt spid="49055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80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80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79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79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79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79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79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79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79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798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798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799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799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799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800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8021"/>
                                        </p:tgtEl>
                                        <p:attrNameLst>
                                          <p:attrName>style.visibility</p:attrName>
                                        </p:attrNameLst>
                                      </p:cBhvr>
                                      <p:to>
                                        <p:strVal val="visible"/>
                                      </p:to>
                                    </p:set>
                                  </p:childTnLst>
                                </p:cTn>
                              </p:par>
                              <p:par>
                                <p:cTn id="59" presetID="9" presetClass="exit" presetSubtype="0" fill="hold" grpId="1" nodeType="withEffect">
                                  <p:stCondLst>
                                    <p:cond delay="0"/>
                                  </p:stCondLst>
                                  <p:childTnLst>
                                    <p:animEffect transition="out" filter="dissolve">
                                      <p:cBhvr>
                                        <p:cTn id="60" dur="500"/>
                                        <p:tgtEl>
                                          <p:spTgt spid="490551"/>
                                        </p:tgtEl>
                                      </p:cBhvr>
                                    </p:animEffect>
                                    <p:set>
                                      <p:cBhvr>
                                        <p:cTn id="61" dur="1" fill="hold">
                                          <p:stCondLst>
                                            <p:cond delay="499"/>
                                          </p:stCondLst>
                                        </p:cTn>
                                        <p:tgtEl>
                                          <p:spTgt spid="4905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4" grpId="0" animBg="1"/>
      <p:bldP spid="467975" grpId="0" animBg="1"/>
      <p:bldP spid="467976" grpId="0" animBg="1"/>
      <p:bldP spid="467977" grpId="0" animBg="1"/>
      <p:bldP spid="467978" grpId="0" animBg="1"/>
      <p:bldP spid="467979" grpId="0" animBg="1"/>
      <p:bldP spid="467987" grpId="0"/>
      <p:bldP spid="467988" grpId="0"/>
      <p:bldP spid="467989" grpId="0"/>
      <p:bldP spid="467990" grpId="0"/>
      <p:bldP spid="467991" grpId="0"/>
      <p:bldP spid="467992" grpId="0"/>
      <p:bldP spid="468002" grpId="0"/>
      <p:bldP spid="468003" grpId="0" animBg="1"/>
      <p:bldP spid="468004" grpId="0" animBg="1"/>
      <p:bldP spid="468005" grpId="0" animBg="1"/>
      <p:bldP spid="468006" grpId="0"/>
      <p:bldP spid="468021" grpId="0"/>
      <p:bldP spid="9270" grpId="0" animBg="1"/>
      <p:bldP spid="490551" grpId="0" animBg="1"/>
      <p:bldP spid="490551" grpId="1" animBg="1"/>
      <p:bldP spid="4905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normAutofit/>
          </a:bodyPr>
          <a:lstStyle/>
          <a:p>
            <a:r>
              <a:rPr lang="en-US" dirty="0">
                <a:latin typeface="Arial" panose="020B0604020202020204" pitchFamily="34" charset="0"/>
                <a:cs typeface="Arial" panose="020B0604020202020204" pitchFamily="34" charset="0"/>
              </a:rPr>
              <a:t>Fan Curves</a:t>
            </a:r>
          </a:p>
        </p:txBody>
      </p:sp>
      <p:sp>
        <p:nvSpPr>
          <p:cNvPr id="18435" name="Rectangle 3"/>
          <p:cNvSpPr>
            <a:spLocks noChangeArrowheads="1"/>
          </p:cNvSpPr>
          <p:nvPr/>
        </p:nvSpPr>
        <p:spPr bwMode="auto">
          <a:xfrm>
            <a:off x="609601" y="1"/>
            <a:ext cx="7953375"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eaLnBrk="0" hangingPunct="0"/>
            <a:endParaRPr lang="en-US" sz="2000">
              <a:latin typeface="Arial" panose="020B0604020202020204" pitchFamily="34" charset="0"/>
              <a:cs typeface="Arial" panose="020B0604020202020204" pitchFamily="34" charset="0"/>
            </a:endParaRPr>
          </a:p>
        </p:txBody>
      </p:sp>
      <p:sp>
        <p:nvSpPr>
          <p:cNvPr id="18436" name="Rectangle 4"/>
          <p:cNvSpPr>
            <a:spLocks noChangeArrowheads="1"/>
          </p:cNvSpPr>
          <p:nvPr/>
        </p:nvSpPr>
        <p:spPr bwMode="auto">
          <a:xfrm>
            <a:off x="1447800" y="1257301"/>
            <a:ext cx="6737350" cy="23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eaLnBrk="0" hangingPunct="0"/>
            <a:endParaRPr lang="en-US" sz="2000">
              <a:latin typeface="Arial" panose="020B0604020202020204" pitchFamily="34" charset="0"/>
              <a:cs typeface="Arial" panose="020B0604020202020204" pitchFamily="34" charset="0"/>
            </a:endParaRPr>
          </a:p>
        </p:txBody>
      </p:sp>
      <p:sp>
        <p:nvSpPr>
          <p:cNvPr id="18437" name="Line 5"/>
          <p:cNvSpPr>
            <a:spLocks noChangeShapeType="1"/>
          </p:cNvSpPr>
          <p:nvPr/>
        </p:nvSpPr>
        <p:spPr bwMode="auto">
          <a:xfrm>
            <a:off x="1447800" y="1257301"/>
            <a:ext cx="1588" cy="23848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38" name="Line 6"/>
          <p:cNvSpPr>
            <a:spLocks noChangeShapeType="1"/>
          </p:cNvSpPr>
          <p:nvPr/>
        </p:nvSpPr>
        <p:spPr bwMode="auto">
          <a:xfrm>
            <a:off x="7643813" y="3633788"/>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39" name="Line 7"/>
          <p:cNvSpPr>
            <a:spLocks noChangeShapeType="1"/>
          </p:cNvSpPr>
          <p:nvPr/>
        </p:nvSpPr>
        <p:spPr bwMode="auto">
          <a:xfrm>
            <a:off x="7643813" y="3236120"/>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40" name="Line 8"/>
          <p:cNvSpPr>
            <a:spLocks noChangeShapeType="1"/>
          </p:cNvSpPr>
          <p:nvPr/>
        </p:nvSpPr>
        <p:spPr bwMode="auto">
          <a:xfrm>
            <a:off x="7643813" y="2838452"/>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41" name="Line 9"/>
          <p:cNvSpPr>
            <a:spLocks noChangeShapeType="1"/>
          </p:cNvSpPr>
          <p:nvPr/>
        </p:nvSpPr>
        <p:spPr bwMode="auto">
          <a:xfrm>
            <a:off x="7643813" y="2440781"/>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42" name="Line 10"/>
          <p:cNvSpPr>
            <a:spLocks noChangeShapeType="1"/>
          </p:cNvSpPr>
          <p:nvPr/>
        </p:nvSpPr>
        <p:spPr bwMode="auto">
          <a:xfrm>
            <a:off x="7643813" y="2043113"/>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43" name="Line 11"/>
          <p:cNvSpPr>
            <a:spLocks noChangeShapeType="1"/>
          </p:cNvSpPr>
          <p:nvPr/>
        </p:nvSpPr>
        <p:spPr bwMode="auto">
          <a:xfrm>
            <a:off x="7643813" y="1646635"/>
            <a:ext cx="49212"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44" name="Line 13"/>
          <p:cNvSpPr>
            <a:spLocks noChangeShapeType="1"/>
          </p:cNvSpPr>
          <p:nvPr/>
        </p:nvSpPr>
        <p:spPr bwMode="auto">
          <a:xfrm>
            <a:off x="1447804" y="3642122"/>
            <a:ext cx="61753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45" name="Line 14"/>
          <p:cNvSpPr>
            <a:spLocks noChangeShapeType="1"/>
          </p:cNvSpPr>
          <p:nvPr/>
        </p:nvSpPr>
        <p:spPr bwMode="auto">
          <a:xfrm flipV="1">
            <a:off x="2416176" y="3642124"/>
            <a:ext cx="1588"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46" name="Line 15"/>
          <p:cNvSpPr>
            <a:spLocks noChangeShapeType="1"/>
          </p:cNvSpPr>
          <p:nvPr/>
        </p:nvSpPr>
        <p:spPr bwMode="auto">
          <a:xfrm flipV="1">
            <a:off x="3371850" y="3642124"/>
            <a:ext cx="1588"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47" name="Line 16"/>
          <p:cNvSpPr>
            <a:spLocks noChangeShapeType="1"/>
          </p:cNvSpPr>
          <p:nvPr/>
        </p:nvSpPr>
        <p:spPr bwMode="auto">
          <a:xfrm flipV="1">
            <a:off x="4338641" y="36421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48" name="Line 17"/>
          <p:cNvSpPr>
            <a:spLocks noChangeShapeType="1"/>
          </p:cNvSpPr>
          <p:nvPr/>
        </p:nvSpPr>
        <p:spPr bwMode="auto">
          <a:xfrm flipV="1">
            <a:off x="5294317" y="36421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49" name="Line 18"/>
          <p:cNvSpPr>
            <a:spLocks noChangeShapeType="1"/>
          </p:cNvSpPr>
          <p:nvPr/>
        </p:nvSpPr>
        <p:spPr bwMode="auto">
          <a:xfrm flipV="1">
            <a:off x="6262688" y="36421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50" name="Line 19"/>
          <p:cNvSpPr>
            <a:spLocks noChangeShapeType="1"/>
          </p:cNvSpPr>
          <p:nvPr/>
        </p:nvSpPr>
        <p:spPr bwMode="auto">
          <a:xfrm flipV="1">
            <a:off x="7218365" y="36421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51" name="Rectangle 20"/>
          <p:cNvSpPr>
            <a:spLocks noChangeArrowheads="1"/>
          </p:cNvSpPr>
          <p:nvPr/>
        </p:nvSpPr>
        <p:spPr bwMode="auto">
          <a:xfrm>
            <a:off x="7848600" y="3486151"/>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0</a:t>
            </a:r>
            <a:endParaRPr lang="en-US" sz="2000">
              <a:latin typeface="Arial" panose="020B0604020202020204" pitchFamily="34" charset="0"/>
              <a:cs typeface="Arial" panose="020B0604020202020204" pitchFamily="34" charset="0"/>
            </a:endParaRPr>
          </a:p>
        </p:txBody>
      </p:sp>
      <p:sp>
        <p:nvSpPr>
          <p:cNvPr id="18452" name="Rectangle 21"/>
          <p:cNvSpPr>
            <a:spLocks noChangeArrowheads="1"/>
          </p:cNvSpPr>
          <p:nvPr/>
        </p:nvSpPr>
        <p:spPr bwMode="auto">
          <a:xfrm>
            <a:off x="7848604" y="3088483"/>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20</a:t>
            </a:r>
            <a:endParaRPr lang="en-US" sz="2000">
              <a:latin typeface="Arial" panose="020B0604020202020204" pitchFamily="34" charset="0"/>
              <a:cs typeface="Arial" panose="020B0604020202020204" pitchFamily="34" charset="0"/>
            </a:endParaRPr>
          </a:p>
        </p:txBody>
      </p:sp>
      <p:sp>
        <p:nvSpPr>
          <p:cNvPr id="18453" name="Rectangle 22"/>
          <p:cNvSpPr>
            <a:spLocks noChangeArrowheads="1"/>
          </p:cNvSpPr>
          <p:nvPr/>
        </p:nvSpPr>
        <p:spPr bwMode="auto">
          <a:xfrm>
            <a:off x="7848604" y="2690815"/>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40</a:t>
            </a:r>
            <a:endParaRPr lang="en-US" sz="2000">
              <a:latin typeface="Arial" panose="020B0604020202020204" pitchFamily="34" charset="0"/>
              <a:cs typeface="Arial" panose="020B0604020202020204" pitchFamily="34" charset="0"/>
            </a:endParaRPr>
          </a:p>
        </p:txBody>
      </p:sp>
      <p:sp>
        <p:nvSpPr>
          <p:cNvPr id="18454" name="Rectangle 23"/>
          <p:cNvSpPr>
            <a:spLocks noChangeArrowheads="1"/>
          </p:cNvSpPr>
          <p:nvPr/>
        </p:nvSpPr>
        <p:spPr bwMode="auto">
          <a:xfrm>
            <a:off x="7848604" y="2294337"/>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60</a:t>
            </a:r>
            <a:endParaRPr lang="en-US" sz="2000">
              <a:latin typeface="Arial" panose="020B0604020202020204" pitchFamily="34" charset="0"/>
              <a:cs typeface="Arial" panose="020B0604020202020204" pitchFamily="34" charset="0"/>
            </a:endParaRPr>
          </a:p>
        </p:txBody>
      </p:sp>
      <p:sp>
        <p:nvSpPr>
          <p:cNvPr id="18455" name="Rectangle 24"/>
          <p:cNvSpPr>
            <a:spLocks noChangeArrowheads="1"/>
          </p:cNvSpPr>
          <p:nvPr/>
        </p:nvSpPr>
        <p:spPr bwMode="auto">
          <a:xfrm>
            <a:off x="7848604" y="1896667"/>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80</a:t>
            </a:r>
            <a:endParaRPr lang="en-US" sz="2000">
              <a:latin typeface="Arial" panose="020B0604020202020204" pitchFamily="34" charset="0"/>
              <a:cs typeface="Arial" panose="020B0604020202020204" pitchFamily="34" charset="0"/>
            </a:endParaRPr>
          </a:p>
        </p:txBody>
      </p:sp>
      <p:sp>
        <p:nvSpPr>
          <p:cNvPr id="18456" name="Rectangle 25"/>
          <p:cNvSpPr>
            <a:spLocks noChangeArrowheads="1"/>
          </p:cNvSpPr>
          <p:nvPr/>
        </p:nvSpPr>
        <p:spPr bwMode="auto">
          <a:xfrm>
            <a:off x="7848600" y="1498999"/>
            <a:ext cx="43281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100</a:t>
            </a:r>
            <a:endParaRPr lang="en-US" sz="2000">
              <a:latin typeface="Arial" panose="020B0604020202020204" pitchFamily="34" charset="0"/>
              <a:cs typeface="Arial" panose="020B0604020202020204" pitchFamily="34" charset="0"/>
            </a:endParaRPr>
          </a:p>
        </p:txBody>
      </p:sp>
      <p:sp>
        <p:nvSpPr>
          <p:cNvPr id="18457" name="Rectangle 27"/>
          <p:cNvSpPr>
            <a:spLocks noChangeArrowheads="1"/>
          </p:cNvSpPr>
          <p:nvPr/>
        </p:nvSpPr>
        <p:spPr bwMode="auto">
          <a:xfrm>
            <a:off x="1411288" y="3752851"/>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0</a:t>
            </a:r>
            <a:endParaRPr lang="en-US" sz="2000">
              <a:latin typeface="Arial" panose="020B0604020202020204" pitchFamily="34" charset="0"/>
              <a:cs typeface="Arial" panose="020B0604020202020204" pitchFamily="34" charset="0"/>
            </a:endParaRPr>
          </a:p>
        </p:txBody>
      </p:sp>
      <p:sp>
        <p:nvSpPr>
          <p:cNvPr id="18458" name="Rectangle 28"/>
          <p:cNvSpPr>
            <a:spLocks noChangeArrowheads="1"/>
          </p:cNvSpPr>
          <p:nvPr/>
        </p:nvSpPr>
        <p:spPr bwMode="auto">
          <a:xfrm>
            <a:off x="2319338" y="3759996"/>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a:t>
            </a:r>
            <a:endParaRPr lang="en-US" sz="2000">
              <a:latin typeface="Arial" panose="020B0604020202020204" pitchFamily="34" charset="0"/>
              <a:cs typeface="Arial" panose="020B0604020202020204" pitchFamily="34" charset="0"/>
            </a:endParaRPr>
          </a:p>
        </p:txBody>
      </p:sp>
      <p:sp>
        <p:nvSpPr>
          <p:cNvPr id="18459" name="Rectangle 29"/>
          <p:cNvSpPr>
            <a:spLocks noChangeArrowheads="1"/>
          </p:cNvSpPr>
          <p:nvPr/>
        </p:nvSpPr>
        <p:spPr bwMode="auto">
          <a:xfrm>
            <a:off x="3273425" y="3759996"/>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a:t>
            </a:r>
            <a:endParaRPr lang="en-US" sz="2000">
              <a:latin typeface="Arial" panose="020B0604020202020204" pitchFamily="34" charset="0"/>
              <a:cs typeface="Arial" panose="020B0604020202020204" pitchFamily="34" charset="0"/>
            </a:endParaRPr>
          </a:p>
        </p:txBody>
      </p:sp>
      <p:sp>
        <p:nvSpPr>
          <p:cNvPr id="18460" name="Rectangle 30"/>
          <p:cNvSpPr>
            <a:spLocks noChangeArrowheads="1"/>
          </p:cNvSpPr>
          <p:nvPr/>
        </p:nvSpPr>
        <p:spPr bwMode="auto">
          <a:xfrm>
            <a:off x="4241800" y="3759996"/>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6</a:t>
            </a:r>
            <a:endParaRPr lang="en-US" sz="2000">
              <a:latin typeface="Arial" panose="020B0604020202020204" pitchFamily="34" charset="0"/>
              <a:cs typeface="Arial" panose="020B0604020202020204" pitchFamily="34" charset="0"/>
            </a:endParaRPr>
          </a:p>
        </p:txBody>
      </p:sp>
      <p:sp>
        <p:nvSpPr>
          <p:cNvPr id="18461" name="Rectangle 31"/>
          <p:cNvSpPr>
            <a:spLocks noChangeArrowheads="1"/>
          </p:cNvSpPr>
          <p:nvPr/>
        </p:nvSpPr>
        <p:spPr bwMode="auto">
          <a:xfrm>
            <a:off x="5197475" y="3759996"/>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8</a:t>
            </a:r>
            <a:endParaRPr lang="en-US" sz="2000">
              <a:latin typeface="Arial" panose="020B0604020202020204" pitchFamily="34" charset="0"/>
              <a:cs typeface="Arial" panose="020B0604020202020204" pitchFamily="34" charset="0"/>
            </a:endParaRPr>
          </a:p>
        </p:txBody>
      </p:sp>
      <p:sp>
        <p:nvSpPr>
          <p:cNvPr id="18462" name="Rectangle 32"/>
          <p:cNvSpPr>
            <a:spLocks noChangeArrowheads="1"/>
          </p:cNvSpPr>
          <p:nvPr/>
        </p:nvSpPr>
        <p:spPr bwMode="auto">
          <a:xfrm>
            <a:off x="6127754" y="3759996"/>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a:t>
            </a:r>
            <a:endParaRPr lang="en-US" sz="2000">
              <a:latin typeface="Arial" panose="020B0604020202020204" pitchFamily="34" charset="0"/>
              <a:cs typeface="Arial" panose="020B0604020202020204" pitchFamily="34" charset="0"/>
            </a:endParaRPr>
          </a:p>
        </p:txBody>
      </p:sp>
      <p:sp>
        <p:nvSpPr>
          <p:cNvPr id="18463" name="Rectangle 33"/>
          <p:cNvSpPr>
            <a:spLocks noChangeArrowheads="1"/>
          </p:cNvSpPr>
          <p:nvPr/>
        </p:nvSpPr>
        <p:spPr bwMode="auto">
          <a:xfrm>
            <a:off x="7083429" y="3759996"/>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12</a:t>
            </a:r>
            <a:endParaRPr lang="en-US" sz="2000">
              <a:latin typeface="Arial" panose="020B0604020202020204" pitchFamily="34" charset="0"/>
              <a:cs typeface="Arial" panose="020B0604020202020204" pitchFamily="34" charset="0"/>
            </a:endParaRPr>
          </a:p>
        </p:txBody>
      </p:sp>
      <p:sp>
        <p:nvSpPr>
          <p:cNvPr id="18464" name="Rectangle 34"/>
          <p:cNvSpPr>
            <a:spLocks noChangeArrowheads="1"/>
          </p:cNvSpPr>
          <p:nvPr/>
        </p:nvSpPr>
        <p:spPr bwMode="auto">
          <a:xfrm>
            <a:off x="4035429" y="4045746"/>
            <a:ext cx="1428275"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dirty="0">
                <a:solidFill>
                  <a:srgbClr val="000000"/>
                </a:solidFill>
                <a:latin typeface="Arial" panose="020B0604020202020204" pitchFamily="34" charset="0"/>
                <a:cs typeface="Arial" panose="020B0604020202020204" pitchFamily="34" charset="0"/>
              </a:rPr>
              <a:t>CFM x 1000</a:t>
            </a:r>
            <a:endParaRPr lang="en-US" sz="2000" dirty="0">
              <a:latin typeface="Arial" panose="020B0604020202020204" pitchFamily="34" charset="0"/>
              <a:cs typeface="Arial" panose="020B0604020202020204" pitchFamily="34" charset="0"/>
            </a:endParaRPr>
          </a:p>
        </p:txBody>
      </p:sp>
      <p:sp>
        <p:nvSpPr>
          <p:cNvPr id="18465" name="Rectangle 35"/>
          <p:cNvSpPr>
            <a:spLocks noChangeArrowheads="1"/>
          </p:cNvSpPr>
          <p:nvPr/>
        </p:nvSpPr>
        <p:spPr bwMode="auto">
          <a:xfrm rot="-5400000">
            <a:off x="79560" y="1965289"/>
            <a:ext cx="111088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dirty="0">
                <a:solidFill>
                  <a:srgbClr val="000000"/>
                </a:solidFill>
                <a:latin typeface="Arial" panose="020B0604020202020204" pitchFamily="34" charset="0"/>
                <a:cs typeface="Arial" panose="020B0604020202020204" pitchFamily="34" charset="0"/>
              </a:rPr>
              <a:t>Pressure</a:t>
            </a:r>
            <a:endParaRPr lang="en-US" sz="2000" dirty="0">
              <a:latin typeface="Arial" panose="020B0604020202020204" pitchFamily="34" charset="0"/>
              <a:cs typeface="Arial" panose="020B0604020202020204" pitchFamily="34" charset="0"/>
            </a:endParaRPr>
          </a:p>
        </p:txBody>
      </p:sp>
      <p:sp>
        <p:nvSpPr>
          <p:cNvPr id="18466" name="Text Box 36"/>
          <p:cNvSpPr txBox="1">
            <a:spLocks noChangeArrowheads="1"/>
          </p:cNvSpPr>
          <p:nvPr/>
        </p:nvSpPr>
        <p:spPr bwMode="auto">
          <a:xfrm>
            <a:off x="2103442" y="1816894"/>
            <a:ext cx="547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spcBef>
                <a:spcPct val="50000"/>
              </a:spcBef>
            </a:pPr>
            <a:r>
              <a:rPr lang="en-US" sz="2000">
                <a:latin typeface="Arial" panose="020B0604020202020204" pitchFamily="34" charset="0"/>
                <a:cs typeface="Arial" panose="020B0604020202020204" pitchFamily="34" charset="0"/>
              </a:rPr>
              <a:t>P</a:t>
            </a:r>
            <a:r>
              <a:rPr lang="en-US" sz="2000" baseline="-25000">
                <a:latin typeface="Arial" panose="020B0604020202020204" pitchFamily="34" charset="0"/>
                <a:cs typeface="Arial" panose="020B0604020202020204" pitchFamily="34" charset="0"/>
              </a:rPr>
              <a:t>S</a:t>
            </a:r>
          </a:p>
        </p:txBody>
      </p:sp>
      <p:sp>
        <p:nvSpPr>
          <p:cNvPr id="18467" name="Freeform 37"/>
          <p:cNvSpPr>
            <a:spLocks/>
          </p:cNvSpPr>
          <p:nvPr/>
        </p:nvSpPr>
        <p:spPr bwMode="auto">
          <a:xfrm>
            <a:off x="1447800" y="1631157"/>
            <a:ext cx="5765800" cy="2007394"/>
          </a:xfrm>
          <a:custGeom>
            <a:avLst/>
            <a:gdLst>
              <a:gd name="T0" fmla="*/ 0 w 3632"/>
              <a:gd name="T1" fmla="*/ 263525 h 1686"/>
              <a:gd name="T2" fmla="*/ 965200 w 3632"/>
              <a:gd name="T3" fmla="*/ 161925 h 1686"/>
              <a:gd name="T4" fmla="*/ 1868488 w 3632"/>
              <a:gd name="T5" fmla="*/ 87312 h 1686"/>
              <a:gd name="T6" fmla="*/ 2767013 w 3632"/>
              <a:gd name="T7" fmla="*/ 41275 h 1686"/>
              <a:gd name="T8" fmla="*/ 3511551 w 3632"/>
              <a:gd name="T9" fmla="*/ 336550 h 1686"/>
              <a:gd name="T10" fmla="*/ 4286250 w 3632"/>
              <a:gd name="T11" fmla="*/ 971550 h 1686"/>
              <a:gd name="T12" fmla="*/ 5184775 w 3632"/>
              <a:gd name="T13" fmla="*/ 1947863 h 1686"/>
              <a:gd name="T14" fmla="*/ 5765800 w 3632"/>
              <a:gd name="T15" fmla="*/ 2676525 h 1686"/>
              <a:gd name="T16" fmla="*/ 0 60000 65536"/>
              <a:gd name="T17" fmla="*/ 0 60000 65536"/>
              <a:gd name="T18" fmla="*/ 0 60000 65536"/>
              <a:gd name="T19" fmla="*/ 0 60000 65536"/>
              <a:gd name="T20" fmla="*/ 0 60000 65536"/>
              <a:gd name="T21" fmla="*/ 0 60000 65536"/>
              <a:gd name="T22" fmla="*/ 0 60000 65536"/>
              <a:gd name="T23" fmla="*/ 0 60000 65536"/>
              <a:gd name="T24" fmla="*/ 0 w 3632"/>
              <a:gd name="T25" fmla="*/ 0 h 1686"/>
              <a:gd name="T26" fmla="*/ 3632 w 3632"/>
              <a:gd name="T27" fmla="*/ 1686 h 1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2" h="1686">
                <a:moveTo>
                  <a:pt x="0" y="166"/>
                </a:moveTo>
                <a:cubicBezTo>
                  <a:pt x="206" y="144"/>
                  <a:pt x="412" y="120"/>
                  <a:pt x="608" y="102"/>
                </a:cubicBezTo>
                <a:cubicBezTo>
                  <a:pt x="804" y="84"/>
                  <a:pt x="988" y="68"/>
                  <a:pt x="1177" y="55"/>
                </a:cubicBezTo>
                <a:cubicBezTo>
                  <a:pt x="1366" y="42"/>
                  <a:pt x="1571" y="0"/>
                  <a:pt x="1743" y="26"/>
                </a:cubicBezTo>
                <a:cubicBezTo>
                  <a:pt x="1915" y="52"/>
                  <a:pt x="2053" y="114"/>
                  <a:pt x="2212" y="212"/>
                </a:cubicBezTo>
                <a:cubicBezTo>
                  <a:pt x="2371" y="310"/>
                  <a:pt x="2524" y="443"/>
                  <a:pt x="2700" y="612"/>
                </a:cubicBezTo>
                <a:cubicBezTo>
                  <a:pt x="2876" y="781"/>
                  <a:pt x="3111" y="1048"/>
                  <a:pt x="3266" y="1227"/>
                </a:cubicBezTo>
                <a:cubicBezTo>
                  <a:pt x="3421" y="1406"/>
                  <a:pt x="3556" y="1591"/>
                  <a:pt x="3632" y="1686"/>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68" name="Line 38"/>
          <p:cNvSpPr>
            <a:spLocks noChangeShapeType="1"/>
          </p:cNvSpPr>
          <p:nvPr/>
        </p:nvSpPr>
        <p:spPr bwMode="auto">
          <a:xfrm>
            <a:off x="7620000" y="1257301"/>
            <a:ext cx="1588" cy="23848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462887" name="Freeform 39"/>
          <p:cNvSpPr>
            <a:spLocks/>
          </p:cNvSpPr>
          <p:nvPr/>
        </p:nvSpPr>
        <p:spPr bwMode="auto">
          <a:xfrm>
            <a:off x="1452563" y="2133603"/>
            <a:ext cx="5748337" cy="1498997"/>
          </a:xfrm>
          <a:custGeom>
            <a:avLst/>
            <a:gdLst>
              <a:gd name="T0" fmla="*/ 0 w 3621"/>
              <a:gd name="T1" fmla="*/ 1998663 h 1259"/>
              <a:gd name="T2" fmla="*/ 1430337 w 3621"/>
              <a:gd name="T3" fmla="*/ 927100 h 1259"/>
              <a:gd name="T4" fmla="*/ 2547937 w 3621"/>
              <a:gd name="T5" fmla="*/ 266700 h 1259"/>
              <a:gd name="T6" fmla="*/ 3284538 w 3621"/>
              <a:gd name="T7" fmla="*/ 38100 h 1259"/>
              <a:gd name="T8" fmla="*/ 3767138 w 3621"/>
              <a:gd name="T9" fmla="*/ 38100 h 1259"/>
              <a:gd name="T10" fmla="*/ 4224338 w 3621"/>
              <a:gd name="T11" fmla="*/ 203200 h 1259"/>
              <a:gd name="T12" fmla="*/ 4732337 w 3621"/>
              <a:gd name="T13" fmla="*/ 584200 h 1259"/>
              <a:gd name="T14" fmla="*/ 5240337 w 3621"/>
              <a:gd name="T15" fmla="*/ 1117600 h 1259"/>
              <a:gd name="T16" fmla="*/ 5748337 w 3621"/>
              <a:gd name="T17" fmla="*/ 1981201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21"/>
              <a:gd name="T28" fmla="*/ 0 h 1259"/>
              <a:gd name="T29" fmla="*/ 3621 w 3621"/>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21" h="1259">
                <a:moveTo>
                  <a:pt x="0" y="1259"/>
                </a:moveTo>
                <a:cubicBezTo>
                  <a:pt x="150" y="1147"/>
                  <a:pt x="634" y="766"/>
                  <a:pt x="901" y="584"/>
                </a:cubicBezTo>
                <a:cubicBezTo>
                  <a:pt x="1168" y="402"/>
                  <a:pt x="1410" y="261"/>
                  <a:pt x="1605" y="168"/>
                </a:cubicBezTo>
                <a:cubicBezTo>
                  <a:pt x="1800" y="75"/>
                  <a:pt x="1941" y="48"/>
                  <a:pt x="2069" y="24"/>
                </a:cubicBezTo>
                <a:cubicBezTo>
                  <a:pt x="2197" y="0"/>
                  <a:pt x="2274" y="7"/>
                  <a:pt x="2373" y="24"/>
                </a:cubicBezTo>
                <a:cubicBezTo>
                  <a:pt x="2472" y="41"/>
                  <a:pt x="2560" y="71"/>
                  <a:pt x="2661" y="128"/>
                </a:cubicBezTo>
                <a:cubicBezTo>
                  <a:pt x="2762" y="185"/>
                  <a:pt x="2874" y="272"/>
                  <a:pt x="2981" y="368"/>
                </a:cubicBezTo>
                <a:cubicBezTo>
                  <a:pt x="3088" y="464"/>
                  <a:pt x="3194" y="557"/>
                  <a:pt x="3301" y="704"/>
                </a:cubicBezTo>
                <a:cubicBezTo>
                  <a:pt x="3408" y="851"/>
                  <a:pt x="3554" y="1135"/>
                  <a:pt x="3621" y="1248"/>
                </a:cubicBezTo>
              </a:path>
            </a:pathLst>
          </a:custGeom>
          <a:noFill/>
          <a:ln w="28575" cap="flat" cmpd="sng">
            <a:solidFill>
              <a:schemeClr val="tx1"/>
            </a:solidFill>
            <a:prstDash val="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462888" name="Text Box 40"/>
          <p:cNvSpPr txBox="1">
            <a:spLocks noChangeArrowheads="1"/>
          </p:cNvSpPr>
          <p:nvPr/>
        </p:nvSpPr>
        <p:spPr bwMode="auto">
          <a:xfrm>
            <a:off x="2362202" y="3200400"/>
            <a:ext cx="2173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2000" dirty="0">
                <a:latin typeface="Arial" panose="020B0604020202020204" pitchFamily="34" charset="0"/>
                <a:cs typeface="Arial" panose="020B0604020202020204" pitchFamily="34" charset="0"/>
              </a:rPr>
              <a:t>Static Efficiency</a:t>
            </a:r>
          </a:p>
        </p:txBody>
      </p:sp>
      <p:sp>
        <p:nvSpPr>
          <p:cNvPr id="18471" name="Line 41"/>
          <p:cNvSpPr>
            <a:spLocks noChangeShapeType="1"/>
          </p:cNvSpPr>
          <p:nvPr/>
        </p:nvSpPr>
        <p:spPr bwMode="auto">
          <a:xfrm>
            <a:off x="1384304" y="3638552"/>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72" name="Line 42"/>
          <p:cNvSpPr>
            <a:spLocks noChangeShapeType="1"/>
          </p:cNvSpPr>
          <p:nvPr/>
        </p:nvSpPr>
        <p:spPr bwMode="auto">
          <a:xfrm>
            <a:off x="1384304" y="3240881"/>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73" name="Line 43"/>
          <p:cNvSpPr>
            <a:spLocks noChangeShapeType="1"/>
          </p:cNvSpPr>
          <p:nvPr/>
        </p:nvSpPr>
        <p:spPr bwMode="auto">
          <a:xfrm>
            <a:off x="1384304" y="2843213"/>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74" name="Line 44"/>
          <p:cNvSpPr>
            <a:spLocks noChangeShapeType="1"/>
          </p:cNvSpPr>
          <p:nvPr/>
        </p:nvSpPr>
        <p:spPr bwMode="auto">
          <a:xfrm>
            <a:off x="1384304" y="2445545"/>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75" name="Line 45"/>
          <p:cNvSpPr>
            <a:spLocks noChangeShapeType="1"/>
          </p:cNvSpPr>
          <p:nvPr/>
        </p:nvSpPr>
        <p:spPr bwMode="auto">
          <a:xfrm>
            <a:off x="1384304" y="2047877"/>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76" name="Line 46"/>
          <p:cNvSpPr>
            <a:spLocks noChangeShapeType="1"/>
          </p:cNvSpPr>
          <p:nvPr/>
        </p:nvSpPr>
        <p:spPr bwMode="auto">
          <a:xfrm>
            <a:off x="1384304" y="1651399"/>
            <a:ext cx="49213"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77" name="Line 47"/>
          <p:cNvSpPr>
            <a:spLocks noChangeShapeType="1"/>
          </p:cNvSpPr>
          <p:nvPr/>
        </p:nvSpPr>
        <p:spPr bwMode="auto">
          <a:xfrm>
            <a:off x="1384304" y="1253731"/>
            <a:ext cx="49213"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8478" name="Rectangle 48"/>
          <p:cNvSpPr>
            <a:spLocks noChangeArrowheads="1"/>
          </p:cNvSpPr>
          <p:nvPr/>
        </p:nvSpPr>
        <p:spPr bwMode="auto">
          <a:xfrm>
            <a:off x="914404" y="3483771"/>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0.0</a:t>
            </a:r>
            <a:endParaRPr lang="en-US" sz="2000">
              <a:latin typeface="Arial" panose="020B0604020202020204" pitchFamily="34" charset="0"/>
              <a:cs typeface="Arial" panose="020B0604020202020204" pitchFamily="34" charset="0"/>
            </a:endParaRPr>
          </a:p>
        </p:txBody>
      </p:sp>
      <p:sp>
        <p:nvSpPr>
          <p:cNvPr id="18479" name="Rectangle 49"/>
          <p:cNvSpPr>
            <a:spLocks noChangeArrowheads="1"/>
          </p:cNvSpPr>
          <p:nvPr/>
        </p:nvSpPr>
        <p:spPr bwMode="auto">
          <a:xfrm>
            <a:off x="914404" y="3086101"/>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a:t>
            </a:r>
            <a:endParaRPr lang="en-US" sz="2000">
              <a:latin typeface="Arial" panose="020B0604020202020204" pitchFamily="34" charset="0"/>
              <a:cs typeface="Arial" panose="020B0604020202020204" pitchFamily="34" charset="0"/>
            </a:endParaRPr>
          </a:p>
        </p:txBody>
      </p:sp>
      <p:sp>
        <p:nvSpPr>
          <p:cNvPr id="18480" name="Rectangle 50"/>
          <p:cNvSpPr>
            <a:spLocks noChangeArrowheads="1"/>
          </p:cNvSpPr>
          <p:nvPr/>
        </p:nvSpPr>
        <p:spPr bwMode="auto">
          <a:xfrm>
            <a:off x="914404" y="2688433"/>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2.0</a:t>
            </a:r>
            <a:endParaRPr lang="en-US" sz="2000">
              <a:latin typeface="Arial" panose="020B0604020202020204" pitchFamily="34" charset="0"/>
              <a:cs typeface="Arial" panose="020B0604020202020204" pitchFamily="34" charset="0"/>
            </a:endParaRPr>
          </a:p>
        </p:txBody>
      </p:sp>
      <p:sp>
        <p:nvSpPr>
          <p:cNvPr id="18481" name="Rectangle 51"/>
          <p:cNvSpPr>
            <a:spLocks noChangeArrowheads="1"/>
          </p:cNvSpPr>
          <p:nvPr/>
        </p:nvSpPr>
        <p:spPr bwMode="auto">
          <a:xfrm>
            <a:off x="914404" y="2291956"/>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3.0</a:t>
            </a:r>
            <a:endParaRPr lang="en-US" sz="2000">
              <a:latin typeface="Arial" panose="020B0604020202020204" pitchFamily="34" charset="0"/>
              <a:cs typeface="Arial" panose="020B0604020202020204" pitchFamily="34" charset="0"/>
            </a:endParaRPr>
          </a:p>
        </p:txBody>
      </p:sp>
      <p:sp>
        <p:nvSpPr>
          <p:cNvPr id="18482" name="Rectangle 52"/>
          <p:cNvSpPr>
            <a:spLocks noChangeArrowheads="1"/>
          </p:cNvSpPr>
          <p:nvPr/>
        </p:nvSpPr>
        <p:spPr bwMode="auto">
          <a:xfrm>
            <a:off x="914404" y="1894287"/>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4.0</a:t>
            </a:r>
            <a:endParaRPr lang="en-US" sz="2000">
              <a:latin typeface="Arial" panose="020B0604020202020204" pitchFamily="34" charset="0"/>
              <a:cs typeface="Arial" panose="020B0604020202020204" pitchFamily="34" charset="0"/>
            </a:endParaRPr>
          </a:p>
        </p:txBody>
      </p:sp>
      <p:sp>
        <p:nvSpPr>
          <p:cNvPr id="18483" name="Rectangle 53"/>
          <p:cNvSpPr>
            <a:spLocks noChangeArrowheads="1"/>
          </p:cNvSpPr>
          <p:nvPr/>
        </p:nvSpPr>
        <p:spPr bwMode="auto">
          <a:xfrm>
            <a:off x="914404" y="1496617"/>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5.0</a:t>
            </a:r>
            <a:endParaRPr lang="en-US" sz="2000">
              <a:latin typeface="Arial" panose="020B0604020202020204" pitchFamily="34" charset="0"/>
              <a:cs typeface="Arial" panose="020B0604020202020204" pitchFamily="34" charset="0"/>
            </a:endParaRPr>
          </a:p>
        </p:txBody>
      </p:sp>
      <p:sp>
        <p:nvSpPr>
          <p:cNvPr id="18484" name="Rectangle 54"/>
          <p:cNvSpPr>
            <a:spLocks noChangeArrowheads="1"/>
          </p:cNvSpPr>
          <p:nvPr/>
        </p:nvSpPr>
        <p:spPr bwMode="auto">
          <a:xfrm>
            <a:off x="914404" y="1098949"/>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6.0</a:t>
            </a:r>
            <a:endParaRPr lang="en-US" sz="2000">
              <a:latin typeface="Arial" panose="020B0604020202020204" pitchFamily="34" charset="0"/>
              <a:cs typeface="Arial" panose="020B0604020202020204" pitchFamily="34" charset="0"/>
            </a:endParaRPr>
          </a:p>
        </p:txBody>
      </p:sp>
      <p:sp>
        <p:nvSpPr>
          <p:cNvPr id="18485" name="Rectangle 55"/>
          <p:cNvSpPr>
            <a:spLocks noChangeArrowheads="1"/>
          </p:cNvSpPr>
          <p:nvPr/>
        </p:nvSpPr>
        <p:spPr bwMode="auto">
          <a:xfrm rot="-5400000">
            <a:off x="7875217" y="2384389"/>
            <a:ext cx="1226297"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dirty="0">
                <a:solidFill>
                  <a:srgbClr val="000000"/>
                </a:solidFill>
                <a:latin typeface="Arial" panose="020B0604020202020204" pitchFamily="34" charset="0"/>
                <a:cs typeface="Arial" panose="020B0604020202020204" pitchFamily="34" charset="0"/>
              </a:rPr>
              <a:t>Efficiency</a:t>
            </a:r>
            <a:endParaRPr lang="en-US" sz="2000" dirty="0">
              <a:latin typeface="Arial" panose="020B0604020202020204" pitchFamily="34" charset="0"/>
              <a:cs typeface="Arial" panose="020B0604020202020204" pitchFamily="34" charset="0"/>
            </a:endParaRPr>
          </a:p>
        </p:txBody>
      </p:sp>
      <p:sp>
        <p:nvSpPr>
          <p:cNvPr id="462904" name="Freeform 56"/>
          <p:cNvSpPr>
            <a:spLocks/>
          </p:cNvSpPr>
          <p:nvPr/>
        </p:nvSpPr>
        <p:spPr bwMode="auto">
          <a:xfrm>
            <a:off x="1443039" y="1987154"/>
            <a:ext cx="5681662" cy="1645444"/>
          </a:xfrm>
          <a:custGeom>
            <a:avLst/>
            <a:gdLst>
              <a:gd name="T0" fmla="*/ 0 w 3579"/>
              <a:gd name="T1" fmla="*/ 2193925 h 1382"/>
              <a:gd name="T2" fmla="*/ 1419225 w 3579"/>
              <a:gd name="T3" fmla="*/ 1022350 h 1382"/>
              <a:gd name="T4" fmla="*/ 2547937 w 3579"/>
              <a:gd name="T5" fmla="*/ 327025 h 1382"/>
              <a:gd name="T6" fmla="*/ 3305175 w 3579"/>
              <a:gd name="T7" fmla="*/ 50800 h 1382"/>
              <a:gd name="T8" fmla="*/ 3919538 w 3579"/>
              <a:gd name="T9" fmla="*/ 17462 h 1382"/>
              <a:gd name="T10" fmla="*/ 4310062 w 3579"/>
              <a:gd name="T11" fmla="*/ 103188 h 1382"/>
              <a:gd name="T12" fmla="*/ 4748212 w 3579"/>
              <a:gd name="T13" fmla="*/ 284162 h 1382"/>
              <a:gd name="T14" fmla="*/ 5262562 w 3579"/>
              <a:gd name="T15" fmla="*/ 608012 h 1382"/>
              <a:gd name="T16" fmla="*/ 5681662 w 3579"/>
              <a:gd name="T17" fmla="*/ 979488 h 1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79"/>
              <a:gd name="T28" fmla="*/ 0 h 1382"/>
              <a:gd name="T29" fmla="*/ 3579 w 3579"/>
              <a:gd name="T30" fmla="*/ 1382 h 1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79" h="1382">
                <a:moveTo>
                  <a:pt x="0" y="1382"/>
                </a:moveTo>
                <a:cubicBezTo>
                  <a:pt x="149" y="1259"/>
                  <a:pt x="626" y="840"/>
                  <a:pt x="894" y="644"/>
                </a:cubicBezTo>
                <a:cubicBezTo>
                  <a:pt x="1162" y="448"/>
                  <a:pt x="1407" y="308"/>
                  <a:pt x="1605" y="206"/>
                </a:cubicBezTo>
                <a:cubicBezTo>
                  <a:pt x="1803" y="104"/>
                  <a:pt x="1938" y="64"/>
                  <a:pt x="2082" y="32"/>
                </a:cubicBezTo>
                <a:cubicBezTo>
                  <a:pt x="2226" y="0"/>
                  <a:pt x="2363" y="5"/>
                  <a:pt x="2469" y="11"/>
                </a:cubicBezTo>
                <a:cubicBezTo>
                  <a:pt x="2575" y="17"/>
                  <a:pt x="2628" y="37"/>
                  <a:pt x="2715" y="65"/>
                </a:cubicBezTo>
                <a:cubicBezTo>
                  <a:pt x="2802" y="93"/>
                  <a:pt x="2891" y="126"/>
                  <a:pt x="2991" y="179"/>
                </a:cubicBezTo>
                <a:cubicBezTo>
                  <a:pt x="3091" y="232"/>
                  <a:pt x="3217" y="310"/>
                  <a:pt x="3315" y="383"/>
                </a:cubicBezTo>
                <a:cubicBezTo>
                  <a:pt x="3413" y="456"/>
                  <a:pt x="3524" y="568"/>
                  <a:pt x="3579" y="617"/>
                </a:cubicBezTo>
              </a:path>
            </a:pathLst>
          </a:custGeom>
          <a:noFill/>
          <a:ln w="28575" cap="flat" cmpd="sng">
            <a:solidFill>
              <a:schemeClr val="tx1"/>
            </a:solidFill>
            <a:prstDash val="lgDashDot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462905" name="Text Box 57"/>
          <p:cNvSpPr txBox="1">
            <a:spLocks noChangeArrowheads="1"/>
          </p:cNvSpPr>
          <p:nvPr/>
        </p:nvSpPr>
        <p:spPr bwMode="auto">
          <a:xfrm>
            <a:off x="5410200" y="1714500"/>
            <a:ext cx="190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2000" dirty="0">
                <a:latin typeface="Arial" panose="020B0604020202020204" pitchFamily="34" charset="0"/>
                <a:cs typeface="Arial" panose="020B0604020202020204" pitchFamily="34" charset="0"/>
              </a:rPr>
              <a:t>Total Efficiency</a:t>
            </a:r>
          </a:p>
        </p:txBody>
      </p:sp>
      <p:sp>
        <p:nvSpPr>
          <p:cNvPr id="462906" name="Line 58"/>
          <p:cNvSpPr>
            <a:spLocks noChangeShapeType="1"/>
          </p:cNvSpPr>
          <p:nvPr/>
        </p:nvSpPr>
        <p:spPr bwMode="auto">
          <a:xfrm>
            <a:off x="5029200" y="2171700"/>
            <a:ext cx="0" cy="154305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462907" name="Line 59"/>
          <p:cNvSpPr>
            <a:spLocks noChangeShapeType="1"/>
          </p:cNvSpPr>
          <p:nvPr/>
        </p:nvSpPr>
        <p:spPr bwMode="auto">
          <a:xfrm>
            <a:off x="5334000" y="2000250"/>
            <a:ext cx="0" cy="171450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462910" name="Freeform 62"/>
          <p:cNvSpPr>
            <a:spLocks/>
          </p:cNvSpPr>
          <p:nvPr/>
        </p:nvSpPr>
        <p:spPr bwMode="auto">
          <a:xfrm rot="-197786">
            <a:off x="1503364" y="1556149"/>
            <a:ext cx="5591175" cy="1490663"/>
          </a:xfrm>
          <a:custGeom>
            <a:avLst/>
            <a:gdLst>
              <a:gd name="T0" fmla="*/ 0 w 3632"/>
              <a:gd name="T1" fmla="*/ 195690 h 1686"/>
              <a:gd name="T2" fmla="*/ 935968 w 3632"/>
              <a:gd name="T3" fmla="*/ 120243 h 1686"/>
              <a:gd name="T4" fmla="*/ 1811898 w 3632"/>
              <a:gd name="T5" fmla="*/ 64837 h 1686"/>
              <a:gd name="T6" fmla="*/ 2683210 w 3632"/>
              <a:gd name="T7" fmla="*/ 30650 h 1686"/>
              <a:gd name="T8" fmla="*/ 3405199 w 3632"/>
              <a:gd name="T9" fmla="*/ 249917 h 1686"/>
              <a:gd name="T10" fmla="*/ 4156436 w 3632"/>
              <a:gd name="T11" fmla="*/ 721460 h 1686"/>
              <a:gd name="T12" fmla="*/ 5027747 w 3632"/>
              <a:gd name="T13" fmla="*/ 1446456 h 1686"/>
              <a:gd name="T14" fmla="*/ 5591175 w 3632"/>
              <a:gd name="T15" fmla="*/ 1987550 h 1686"/>
              <a:gd name="T16" fmla="*/ 0 60000 65536"/>
              <a:gd name="T17" fmla="*/ 0 60000 65536"/>
              <a:gd name="T18" fmla="*/ 0 60000 65536"/>
              <a:gd name="T19" fmla="*/ 0 60000 65536"/>
              <a:gd name="T20" fmla="*/ 0 60000 65536"/>
              <a:gd name="T21" fmla="*/ 0 60000 65536"/>
              <a:gd name="T22" fmla="*/ 0 60000 65536"/>
              <a:gd name="T23" fmla="*/ 0 60000 65536"/>
              <a:gd name="T24" fmla="*/ 0 w 3632"/>
              <a:gd name="T25" fmla="*/ 0 h 1686"/>
              <a:gd name="T26" fmla="*/ 3632 w 3632"/>
              <a:gd name="T27" fmla="*/ 1686 h 1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2" h="1686">
                <a:moveTo>
                  <a:pt x="0" y="166"/>
                </a:moveTo>
                <a:cubicBezTo>
                  <a:pt x="206" y="144"/>
                  <a:pt x="412" y="120"/>
                  <a:pt x="608" y="102"/>
                </a:cubicBezTo>
                <a:cubicBezTo>
                  <a:pt x="804" y="84"/>
                  <a:pt x="988" y="68"/>
                  <a:pt x="1177" y="55"/>
                </a:cubicBezTo>
                <a:cubicBezTo>
                  <a:pt x="1366" y="42"/>
                  <a:pt x="1571" y="0"/>
                  <a:pt x="1743" y="26"/>
                </a:cubicBezTo>
                <a:cubicBezTo>
                  <a:pt x="1915" y="52"/>
                  <a:pt x="2053" y="114"/>
                  <a:pt x="2212" y="212"/>
                </a:cubicBezTo>
                <a:cubicBezTo>
                  <a:pt x="2371" y="310"/>
                  <a:pt x="2524" y="443"/>
                  <a:pt x="2700" y="612"/>
                </a:cubicBezTo>
                <a:cubicBezTo>
                  <a:pt x="2876" y="781"/>
                  <a:pt x="3111" y="1048"/>
                  <a:pt x="3266" y="1227"/>
                </a:cubicBezTo>
                <a:cubicBezTo>
                  <a:pt x="3421" y="1406"/>
                  <a:pt x="3556" y="1591"/>
                  <a:pt x="3632" y="1686"/>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462911" name="Text Box 63"/>
          <p:cNvSpPr txBox="1">
            <a:spLocks noChangeArrowheads="1"/>
          </p:cNvSpPr>
          <p:nvPr/>
        </p:nvSpPr>
        <p:spPr bwMode="auto">
          <a:xfrm>
            <a:off x="2743201" y="1337072"/>
            <a:ext cx="547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spcBef>
                <a:spcPct val="50000"/>
              </a:spcBef>
            </a:pPr>
            <a:r>
              <a:rPr lang="en-US" sz="2000">
                <a:latin typeface="Arial" panose="020B0604020202020204" pitchFamily="34" charset="0"/>
                <a:cs typeface="Arial" panose="020B0604020202020204" pitchFamily="34" charset="0"/>
              </a:rPr>
              <a:t>P</a:t>
            </a:r>
            <a:r>
              <a:rPr lang="en-US" sz="2000" baseline="-25000">
                <a:latin typeface="Arial" panose="020B0604020202020204" pitchFamily="34" charset="0"/>
                <a:cs typeface="Arial" panose="020B0604020202020204" pitchFamily="34" charset="0"/>
              </a:rPr>
              <a:t>T</a:t>
            </a:r>
          </a:p>
        </p:txBody>
      </p:sp>
      <p:sp>
        <p:nvSpPr>
          <p:cNvPr id="2" name="Text Box 63"/>
          <p:cNvSpPr txBox="1">
            <a:spLocks noChangeArrowheads="1"/>
          </p:cNvSpPr>
          <p:nvPr/>
        </p:nvSpPr>
        <p:spPr bwMode="auto">
          <a:xfrm>
            <a:off x="4937129" y="926309"/>
            <a:ext cx="23780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spcBef>
                <a:spcPct val="50000"/>
              </a:spcBef>
            </a:pPr>
            <a:r>
              <a:rPr lang="en-US" sz="2200" dirty="0">
                <a:latin typeface="Arial" panose="020B0604020202020204" pitchFamily="34" charset="0"/>
                <a:cs typeface="Arial" panose="020B0604020202020204" pitchFamily="34" charset="0"/>
              </a:rPr>
              <a:t>P</a:t>
            </a:r>
            <a:r>
              <a:rPr lang="en-US" sz="2200" baseline="-25000" dirty="0">
                <a:latin typeface="Arial" panose="020B0604020202020204" pitchFamily="34" charset="0"/>
                <a:cs typeface="Arial" panose="020B0604020202020204" pitchFamily="34" charset="0"/>
              </a:rPr>
              <a:t>T</a:t>
            </a:r>
            <a:r>
              <a:rPr lang="en-US" sz="2200" dirty="0">
                <a:latin typeface="Arial" panose="020B0604020202020204" pitchFamily="34" charset="0"/>
                <a:cs typeface="Arial" panose="020B0604020202020204" pitchFamily="34" charset="0"/>
              </a:rPr>
              <a:t> = P</a:t>
            </a:r>
            <a:r>
              <a:rPr lang="en-US" sz="2200" baseline="-25000" dirty="0">
                <a:latin typeface="Arial" panose="020B0604020202020204" pitchFamily="34" charset="0"/>
                <a:cs typeface="Arial" panose="020B0604020202020204" pitchFamily="34" charset="0"/>
              </a:rPr>
              <a:t>S</a:t>
            </a:r>
            <a:r>
              <a:rPr lang="en-US" sz="2200" dirty="0">
                <a:latin typeface="Arial" panose="020B0604020202020204" pitchFamily="34" charset="0"/>
                <a:cs typeface="Arial" panose="020B0604020202020204" pitchFamily="34" charset="0"/>
              </a:rPr>
              <a:t> + P</a:t>
            </a:r>
            <a:r>
              <a:rPr lang="en-US" sz="2200" baseline="-25000" dirty="0">
                <a:latin typeface="Arial" panose="020B0604020202020204" pitchFamily="34" charset="0"/>
                <a:cs typeface="Arial" panose="020B0604020202020204" pitchFamily="34" charset="0"/>
              </a:rPr>
              <a:t>V</a:t>
            </a:r>
          </a:p>
        </p:txBody>
      </p:sp>
    </p:spTree>
    <p:extLst>
      <p:ext uri="{BB962C8B-B14F-4D97-AF65-F5344CB8AC3E}">
        <p14:creationId xmlns:p14="http://schemas.microsoft.com/office/powerpoint/2010/main" val="3779367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2910"/>
                                        </p:tgtEl>
                                        <p:attrNameLst>
                                          <p:attrName>style.visibility</p:attrName>
                                        </p:attrNameLst>
                                      </p:cBhvr>
                                      <p:to>
                                        <p:strVal val="visible"/>
                                      </p:to>
                                    </p:set>
                                    <p:animEffect transition="in" filter="dissolve">
                                      <p:cBhvr>
                                        <p:cTn id="7" dur="500"/>
                                        <p:tgtEl>
                                          <p:spTgt spid="4629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2911"/>
                                        </p:tgtEl>
                                        <p:attrNameLst>
                                          <p:attrName>style.visibility</p:attrName>
                                        </p:attrNameLst>
                                      </p:cBhvr>
                                      <p:to>
                                        <p:strVal val="visible"/>
                                      </p:to>
                                    </p:set>
                                    <p:animEffect transition="in" filter="dissolve">
                                      <p:cBhvr>
                                        <p:cTn id="10" dur="500"/>
                                        <p:tgtEl>
                                          <p:spTgt spid="4629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62887"/>
                                        </p:tgtEl>
                                        <p:attrNameLst>
                                          <p:attrName>style.visibility</p:attrName>
                                        </p:attrNameLst>
                                      </p:cBhvr>
                                      <p:to>
                                        <p:strVal val="visible"/>
                                      </p:to>
                                    </p:set>
                                    <p:animEffect transition="in" filter="checkerboard(across)">
                                      <p:cBhvr>
                                        <p:cTn id="18" dur="500"/>
                                        <p:tgtEl>
                                          <p:spTgt spid="46288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62888"/>
                                        </p:tgtEl>
                                        <p:attrNameLst>
                                          <p:attrName>style.visibility</p:attrName>
                                        </p:attrNameLst>
                                      </p:cBhvr>
                                      <p:to>
                                        <p:strVal val="visible"/>
                                      </p:to>
                                    </p:set>
                                    <p:animEffect transition="in" filter="checkerboard(across)">
                                      <p:cBhvr>
                                        <p:cTn id="21" dur="500"/>
                                        <p:tgtEl>
                                          <p:spTgt spid="46288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62906"/>
                                        </p:tgtEl>
                                        <p:attrNameLst>
                                          <p:attrName>style.visibility</p:attrName>
                                        </p:attrNameLst>
                                      </p:cBhvr>
                                      <p:to>
                                        <p:strVal val="visible"/>
                                      </p:to>
                                    </p:set>
                                    <p:animEffect transition="in" filter="checkerboard(across)">
                                      <p:cBhvr>
                                        <p:cTn id="24" dur="500"/>
                                        <p:tgtEl>
                                          <p:spTgt spid="46290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62904"/>
                                        </p:tgtEl>
                                        <p:attrNameLst>
                                          <p:attrName>style.visibility</p:attrName>
                                        </p:attrNameLst>
                                      </p:cBhvr>
                                      <p:to>
                                        <p:strVal val="visible"/>
                                      </p:to>
                                    </p:set>
                                    <p:animEffect transition="in" filter="checkerboard(across)">
                                      <p:cBhvr>
                                        <p:cTn id="29" dur="500"/>
                                        <p:tgtEl>
                                          <p:spTgt spid="462904"/>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462905"/>
                                        </p:tgtEl>
                                        <p:attrNameLst>
                                          <p:attrName>style.visibility</p:attrName>
                                        </p:attrNameLst>
                                      </p:cBhvr>
                                      <p:to>
                                        <p:strVal val="visible"/>
                                      </p:to>
                                    </p:set>
                                    <p:animEffect transition="in" filter="checkerboard(across)">
                                      <p:cBhvr>
                                        <p:cTn id="32" dur="500"/>
                                        <p:tgtEl>
                                          <p:spTgt spid="462905"/>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462907"/>
                                        </p:tgtEl>
                                        <p:attrNameLst>
                                          <p:attrName>style.visibility</p:attrName>
                                        </p:attrNameLst>
                                      </p:cBhvr>
                                      <p:to>
                                        <p:strVal val="visible"/>
                                      </p:to>
                                    </p:set>
                                    <p:animEffect transition="in" filter="checkerboard(across)">
                                      <p:cBhvr>
                                        <p:cTn id="35" dur="500"/>
                                        <p:tgtEl>
                                          <p:spTgt spid="462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87" grpId="0" animBg="1"/>
      <p:bldP spid="462888" grpId="0"/>
      <p:bldP spid="462904" grpId="0" animBg="1"/>
      <p:bldP spid="462905" grpId="0"/>
      <p:bldP spid="462906" grpId="0" animBg="1"/>
      <p:bldP spid="462907" grpId="0" animBg="1"/>
      <p:bldP spid="462910" grpId="0" animBg="1"/>
      <p:bldP spid="46291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normAutofit/>
          </a:bodyPr>
          <a:lstStyle/>
          <a:p>
            <a:r>
              <a:rPr lang="en-US" dirty="0">
                <a:latin typeface="Arial" panose="020B0604020202020204" pitchFamily="34" charset="0"/>
                <a:cs typeface="Arial" panose="020B0604020202020204" pitchFamily="34" charset="0"/>
              </a:rPr>
              <a:t>Fan Selection for Efficiency</a:t>
            </a:r>
          </a:p>
        </p:txBody>
      </p:sp>
      <p:sp>
        <p:nvSpPr>
          <p:cNvPr id="20483" name="Rectangle 3"/>
          <p:cNvSpPr>
            <a:spLocks noChangeArrowheads="1"/>
          </p:cNvSpPr>
          <p:nvPr/>
        </p:nvSpPr>
        <p:spPr bwMode="auto">
          <a:xfrm>
            <a:off x="609601" y="1"/>
            <a:ext cx="7953375"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eaLnBrk="0" hangingPunct="0"/>
            <a:endParaRPr lang="en-US" sz="2000">
              <a:latin typeface="Arial" panose="020B0604020202020204" pitchFamily="34" charset="0"/>
              <a:cs typeface="Arial" panose="020B0604020202020204" pitchFamily="34" charset="0"/>
            </a:endParaRPr>
          </a:p>
        </p:txBody>
      </p:sp>
      <p:sp>
        <p:nvSpPr>
          <p:cNvPr id="20484" name="Rectangle 4"/>
          <p:cNvSpPr>
            <a:spLocks noChangeArrowheads="1"/>
          </p:cNvSpPr>
          <p:nvPr/>
        </p:nvSpPr>
        <p:spPr bwMode="auto">
          <a:xfrm>
            <a:off x="1447800" y="1257301"/>
            <a:ext cx="6737350" cy="23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eaLnBrk="0" hangingPunct="0"/>
            <a:endParaRPr lang="en-US" sz="2000">
              <a:latin typeface="Arial" panose="020B0604020202020204" pitchFamily="34" charset="0"/>
              <a:cs typeface="Arial" panose="020B0604020202020204" pitchFamily="34" charset="0"/>
            </a:endParaRPr>
          </a:p>
        </p:txBody>
      </p:sp>
      <p:sp>
        <p:nvSpPr>
          <p:cNvPr id="20485" name="Line 5"/>
          <p:cNvSpPr>
            <a:spLocks noChangeShapeType="1"/>
          </p:cNvSpPr>
          <p:nvPr/>
        </p:nvSpPr>
        <p:spPr bwMode="auto">
          <a:xfrm>
            <a:off x="1447800" y="1257301"/>
            <a:ext cx="1588" cy="23848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486" name="Line 6"/>
          <p:cNvSpPr>
            <a:spLocks noChangeShapeType="1"/>
          </p:cNvSpPr>
          <p:nvPr/>
        </p:nvSpPr>
        <p:spPr bwMode="auto">
          <a:xfrm>
            <a:off x="7643813" y="3633788"/>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487" name="Line 7"/>
          <p:cNvSpPr>
            <a:spLocks noChangeShapeType="1"/>
          </p:cNvSpPr>
          <p:nvPr/>
        </p:nvSpPr>
        <p:spPr bwMode="auto">
          <a:xfrm>
            <a:off x="7643813" y="3236120"/>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488" name="Line 8"/>
          <p:cNvSpPr>
            <a:spLocks noChangeShapeType="1"/>
          </p:cNvSpPr>
          <p:nvPr/>
        </p:nvSpPr>
        <p:spPr bwMode="auto">
          <a:xfrm>
            <a:off x="7643813" y="2838452"/>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489" name="Line 9"/>
          <p:cNvSpPr>
            <a:spLocks noChangeShapeType="1"/>
          </p:cNvSpPr>
          <p:nvPr/>
        </p:nvSpPr>
        <p:spPr bwMode="auto">
          <a:xfrm>
            <a:off x="7643813" y="2440781"/>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490" name="Line 10"/>
          <p:cNvSpPr>
            <a:spLocks noChangeShapeType="1"/>
          </p:cNvSpPr>
          <p:nvPr/>
        </p:nvSpPr>
        <p:spPr bwMode="auto">
          <a:xfrm>
            <a:off x="7643813" y="2043113"/>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491" name="Line 11"/>
          <p:cNvSpPr>
            <a:spLocks noChangeShapeType="1"/>
          </p:cNvSpPr>
          <p:nvPr/>
        </p:nvSpPr>
        <p:spPr bwMode="auto">
          <a:xfrm>
            <a:off x="7643813" y="1646635"/>
            <a:ext cx="49212"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492" name="Line 12"/>
          <p:cNvSpPr>
            <a:spLocks noChangeShapeType="1"/>
          </p:cNvSpPr>
          <p:nvPr/>
        </p:nvSpPr>
        <p:spPr bwMode="auto">
          <a:xfrm>
            <a:off x="1447804" y="3642122"/>
            <a:ext cx="61753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493" name="Line 13"/>
          <p:cNvSpPr>
            <a:spLocks noChangeShapeType="1"/>
          </p:cNvSpPr>
          <p:nvPr/>
        </p:nvSpPr>
        <p:spPr bwMode="auto">
          <a:xfrm flipV="1">
            <a:off x="2416176" y="3642124"/>
            <a:ext cx="1588"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494" name="Line 14"/>
          <p:cNvSpPr>
            <a:spLocks noChangeShapeType="1"/>
          </p:cNvSpPr>
          <p:nvPr/>
        </p:nvSpPr>
        <p:spPr bwMode="auto">
          <a:xfrm flipV="1">
            <a:off x="3371850" y="3642124"/>
            <a:ext cx="1588"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495" name="Line 15"/>
          <p:cNvSpPr>
            <a:spLocks noChangeShapeType="1"/>
          </p:cNvSpPr>
          <p:nvPr/>
        </p:nvSpPr>
        <p:spPr bwMode="auto">
          <a:xfrm flipV="1">
            <a:off x="4338641" y="36421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496" name="Line 16"/>
          <p:cNvSpPr>
            <a:spLocks noChangeShapeType="1"/>
          </p:cNvSpPr>
          <p:nvPr/>
        </p:nvSpPr>
        <p:spPr bwMode="auto">
          <a:xfrm flipV="1">
            <a:off x="5294317" y="36421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497" name="Line 17"/>
          <p:cNvSpPr>
            <a:spLocks noChangeShapeType="1"/>
          </p:cNvSpPr>
          <p:nvPr/>
        </p:nvSpPr>
        <p:spPr bwMode="auto">
          <a:xfrm flipV="1">
            <a:off x="6262688" y="36421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498" name="Line 18"/>
          <p:cNvSpPr>
            <a:spLocks noChangeShapeType="1"/>
          </p:cNvSpPr>
          <p:nvPr/>
        </p:nvSpPr>
        <p:spPr bwMode="auto">
          <a:xfrm flipV="1">
            <a:off x="7218365" y="36421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499" name="Rectangle 19"/>
          <p:cNvSpPr>
            <a:spLocks noChangeArrowheads="1"/>
          </p:cNvSpPr>
          <p:nvPr/>
        </p:nvSpPr>
        <p:spPr bwMode="auto">
          <a:xfrm>
            <a:off x="7848604" y="3486151"/>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0.0</a:t>
            </a:r>
            <a:endParaRPr lang="en-US" sz="2000">
              <a:latin typeface="Arial" panose="020B0604020202020204" pitchFamily="34" charset="0"/>
              <a:cs typeface="Arial" panose="020B0604020202020204" pitchFamily="34" charset="0"/>
            </a:endParaRPr>
          </a:p>
        </p:txBody>
      </p:sp>
      <p:sp>
        <p:nvSpPr>
          <p:cNvPr id="20500" name="Rectangle 20"/>
          <p:cNvSpPr>
            <a:spLocks noChangeArrowheads="1"/>
          </p:cNvSpPr>
          <p:nvPr/>
        </p:nvSpPr>
        <p:spPr bwMode="auto">
          <a:xfrm>
            <a:off x="7848604" y="3088483"/>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2.0</a:t>
            </a:r>
            <a:endParaRPr lang="en-US" sz="2000">
              <a:latin typeface="Arial" panose="020B0604020202020204" pitchFamily="34" charset="0"/>
              <a:cs typeface="Arial" panose="020B0604020202020204" pitchFamily="34" charset="0"/>
            </a:endParaRPr>
          </a:p>
        </p:txBody>
      </p:sp>
      <p:sp>
        <p:nvSpPr>
          <p:cNvPr id="20501" name="Rectangle 21"/>
          <p:cNvSpPr>
            <a:spLocks noChangeArrowheads="1"/>
          </p:cNvSpPr>
          <p:nvPr/>
        </p:nvSpPr>
        <p:spPr bwMode="auto">
          <a:xfrm>
            <a:off x="7848604" y="2690815"/>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4.0</a:t>
            </a:r>
            <a:endParaRPr lang="en-US" sz="2000">
              <a:latin typeface="Arial" panose="020B0604020202020204" pitchFamily="34" charset="0"/>
              <a:cs typeface="Arial" panose="020B0604020202020204" pitchFamily="34" charset="0"/>
            </a:endParaRPr>
          </a:p>
        </p:txBody>
      </p:sp>
      <p:sp>
        <p:nvSpPr>
          <p:cNvPr id="20502" name="Rectangle 22"/>
          <p:cNvSpPr>
            <a:spLocks noChangeArrowheads="1"/>
          </p:cNvSpPr>
          <p:nvPr/>
        </p:nvSpPr>
        <p:spPr bwMode="auto">
          <a:xfrm>
            <a:off x="7848604" y="2294337"/>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6.0</a:t>
            </a:r>
            <a:endParaRPr lang="en-US" sz="2000">
              <a:latin typeface="Arial" panose="020B0604020202020204" pitchFamily="34" charset="0"/>
              <a:cs typeface="Arial" panose="020B0604020202020204" pitchFamily="34" charset="0"/>
            </a:endParaRPr>
          </a:p>
        </p:txBody>
      </p:sp>
      <p:sp>
        <p:nvSpPr>
          <p:cNvPr id="20503" name="Rectangle 23"/>
          <p:cNvSpPr>
            <a:spLocks noChangeArrowheads="1"/>
          </p:cNvSpPr>
          <p:nvPr/>
        </p:nvSpPr>
        <p:spPr bwMode="auto">
          <a:xfrm>
            <a:off x="7848604" y="1896667"/>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8.0</a:t>
            </a:r>
            <a:endParaRPr lang="en-US" sz="2000">
              <a:latin typeface="Arial" panose="020B0604020202020204" pitchFamily="34" charset="0"/>
              <a:cs typeface="Arial" panose="020B0604020202020204" pitchFamily="34" charset="0"/>
            </a:endParaRPr>
          </a:p>
        </p:txBody>
      </p:sp>
      <p:sp>
        <p:nvSpPr>
          <p:cNvPr id="20504" name="Rectangle 24"/>
          <p:cNvSpPr>
            <a:spLocks noChangeArrowheads="1"/>
          </p:cNvSpPr>
          <p:nvPr/>
        </p:nvSpPr>
        <p:spPr bwMode="auto">
          <a:xfrm>
            <a:off x="7848600" y="1498999"/>
            <a:ext cx="50494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10.0</a:t>
            </a:r>
            <a:endParaRPr lang="en-US" sz="2000">
              <a:latin typeface="Arial" panose="020B0604020202020204" pitchFamily="34" charset="0"/>
              <a:cs typeface="Arial" panose="020B0604020202020204" pitchFamily="34" charset="0"/>
            </a:endParaRPr>
          </a:p>
        </p:txBody>
      </p:sp>
      <p:sp>
        <p:nvSpPr>
          <p:cNvPr id="20505" name="Rectangle 25"/>
          <p:cNvSpPr>
            <a:spLocks noChangeArrowheads="1"/>
          </p:cNvSpPr>
          <p:nvPr/>
        </p:nvSpPr>
        <p:spPr bwMode="auto">
          <a:xfrm>
            <a:off x="1411288" y="3752851"/>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0</a:t>
            </a:r>
            <a:endParaRPr lang="en-US" sz="2000">
              <a:latin typeface="Arial" panose="020B0604020202020204" pitchFamily="34" charset="0"/>
              <a:cs typeface="Arial" panose="020B0604020202020204" pitchFamily="34" charset="0"/>
            </a:endParaRPr>
          </a:p>
        </p:txBody>
      </p:sp>
      <p:sp>
        <p:nvSpPr>
          <p:cNvPr id="20506" name="Rectangle 26"/>
          <p:cNvSpPr>
            <a:spLocks noChangeArrowheads="1"/>
          </p:cNvSpPr>
          <p:nvPr/>
        </p:nvSpPr>
        <p:spPr bwMode="auto">
          <a:xfrm>
            <a:off x="2319338" y="3759996"/>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a:t>
            </a:r>
            <a:endParaRPr lang="en-US" sz="2000">
              <a:latin typeface="Arial" panose="020B0604020202020204" pitchFamily="34" charset="0"/>
              <a:cs typeface="Arial" panose="020B0604020202020204" pitchFamily="34" charset="0"/>
            </a:endParaRPr>
          </a:p>
        </p:txBody>
      </p:sp>
      <p:sp>
        <p:nvSpPr>
          <p:cNvPr id="20507" name="Rectangle 27"/>
          <p:cNvSpPr>
            <a:spLocks noChangeArrowheads="1"/>
          </p:cNvSpPr>
          <p:nvPr/>
        </p:nvSpPr>
        <p:spPr bwMode="auto">
          <a:xfrm>
            <a:off x="3273425" y="3759996"/>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a:t>
            </a:r>
            <a:endParaRPr lang="en-US" sz="2000">
              <a:latin typeface="Arial" panose="020B0604020202020204" pitchFamily="34" charset="0"/>
              <a:cs typeface="Arial" panose="020B0604020202020204" pitchFamily="34" charset="0"/>
            </a:endParaRPr>
          </a:p>
        </p:txBody>
      </p:sp>
      <p:sp>
        <p:nvSpPr>
          <p:cNvPr id="20508" name="Rectangle 28"/>
          <p:cNvSpPr>
            <a:spLocks noChangeArrowheads="1"/>
          </p:cNvSpPr>
          <p:nvPr/>
        </p:nvSpPr>
        <p:spPr bwMode="auto">
          <a:xfrm>
            <a:off x="4241800" y="3759996"/>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6</a:t>
            </a:r>
            <a:endParaRPr lang="en-US" sz="2000">
              <a:latin typeface="Arial" panose="020B0604020202020204" pitchFamily="34" charset="0"/>
              <a:cs typeface="Arial" panose="020B0604020202020204" pitchFamily="34" charset="0"/>
            </a:endParaRPr>
          </a:p>
        </p:txBody>
      </p:sp>
      <p:sp>
        <p:nvSpPr>
          <p:cNvPr id="20509" name="Rectangle 29"/>
          <p:cNvSpPr>
            <a:spLocks noChangeArrowheads="1"/>
          </p:cNvSpPr>
          <p:nvPr/>
        </p:nvSpPr>
        <p:spPr bwMode="auto">
          <a:xfrm>
            <a:off x="5197475" y="3759996"/>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8</a:t>
            </a:r>
            <a:endParaRPr lang="en-US" sz="2000">
              <a:latin typeface="Arial" panose="020B0604020202020204" pitchFamily="34" charset="0"/>
              <a:cs typeface="Arial" panose="020B0604020202020204" pitchFamily="34" charset="0"/>
            </a:endParaRPr>
          </a:p>
        </p:txBody>
      </p:sp>
      <p:sp>
        <p:nvSpPr>
          <p:cNvPr id="20510" name="Rectangle 30"/>
          <p:cNvSpPr>
            <a:spLocks noChangeArrowheads="1"/>
          </p:cNvSpPr>
          <p:nvPr/>
        </p:nvSpPr>
        <p:spPr bwMode="auto">
          <a:xfrm>
            <a:off x="6127754" y="3759996"/>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a:t>
            </a:r>
            <a:endParaRPr lang="en-US" sz="2000">
              <a:latin typeface="Arial" panose="020B0604020202020204" pitchFamily="34" charset="0"/>
              <a:cs typeface="Arial" panose="020B0604020202020204" pitchFamily="34" charset="0"/>
            </a:endParaRPr>
          </a:p>
        </p:txBody>
      </p:sp>
      <p:sp>
        <p:nvSpPr>
          <p:cNvPr id="20511" name="Rectangle 31"/>
          <p:cNvSpPr>
            <a:spLocks noChangeArrowheads="1"/>
          </p:cNvSpPr>
          <p:nvPr/>
        </p:nvSpPr>
        <p:spPr bwMode="auto">
          <a:xfrm>
            <a:off x="7083429" y="3759996"/>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12</a:t>
            </a:r>
            <a:endParaRPr lang="en-US" sz="2000">
              <a:latin typeface="Arial" panose="020B0604020202020204" pitchFamily="34" charset="0"/>
              <a:cs typeface="Arial" panose="020B0604020202020204" pitchFamily="34" charset="0"/>
            </a:endParaRPr>
          </a:p>
        </p:txBody>
      </p:sp>
      <p:sp>
        <p:nvSpPr>
          <p:cNvPr id="20512" name="Rectangle 32"/>
          <p:cNvSpPr>
            <a:spLocks noChangeArrowheads="1"/>
          </p:cNvSpPr>
          <p:nvPr/>
        </p:nvSpPr>
        <p:spPr bwMode="auto">
          <a:xfrm>
            <a:off x="4035429" y="4045746"/>
            <a:ext cx="1428275"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Arial" panose="020B0604020202020204" pitchFamily="34" charset="0"/>
                <a:cs typeface="Arial" panose="020B0604020202020204" pitchFamily="34" charset="0"/>
              </a:rPr>
              <a:t>CFM x 1000</a:t>
            </a:r>
            <a:endParaRPr lang="en-US" sz="2000">
              <a:latin typeface="Arial" panose="020B0604020202020204" pitchFamily="34" charset="0"/>
              <a:cs typeface="Arial" panose="020B0604020202020204" pitchFamily="34" charset="0"/>
            </a:endParaRPr>
          </a:p>
        </p:txBody>
      </p:sp>
      <p:sp>
        <p:nvSpPr>
          <p:cNvPr id="20513" name="Rectangle 33"/>
          <p:cNvSpPr>
            <a:spLocks noChangeArrowheads="1"/>
          </p:cNvSpPr>
          <p:nvPr/>
        </p:nvSpPr>
        <p:spPr bwMode="auto">
          <a:xfrm rot="-5400000">
            <a:off x="477894" y="2315332"/>
            <a:ext cx="317395"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Arial" panose="020B0604020202020204" pitchFamily="34" charset="0"/>
                <a:cs typeface="Arial" panose="020B0604020202020204" pitchFamily="34" charset="0"/>
              </a:rPr>
              <a:t>Ps</a:t>
            </a:r>
            <a:endParaRPr lang="en-US" sz="2000">
              <a:latin typeface="Arial" panose="020B0604020202020204" pitchFamily="34" charset="0"/>
              <a:cs typeface="Arial" panose="020B0604020202020204" pitchFamily="34" charset="0"/>
            </a:endParaRPr>
          </a:p>
        </p:txBody>
      </p:sp>
      <p:sp>
        <p:nvSpPr>
          <p:cNvPr id="20514" name="Freeform 35"/>
          <p:cNvSpPr>
            <a:spLocks/>
          </p:cNvSpPr>
          <p:nvPr/>
        </p:nvSpPr>
        <p:spPr bwMode="auto">
          <a:xfrm>
            <a:off x="1447800" y="1631157"/>
            <a:ext cx="5765800" cy="2007394"/>
          </a:xfrm>
          <a:custGeom>
            <a:avLst/>
            <a:gdLst>
              <a:gd name="T0" fmla="*/ 0 w 3632"/>
              <a:gd name="T1" fmla="*/ 263525 h 1686"/>
              <a:gd name="T2" fmla="*/ 965200 w 3632"/>
              <a:gd name="T3" fmla="*/ 161925 h 1686"/>
              <a:gd name="T4" fmla="*/ 1868488 w 3632"/>
              <a:gd name="T5" fmla="*/ 87312 h 1686"/>
              <a:gd name="T6" fmla="*/ 2767013 w 3632"/>
              <a:gd name="T7" fmla="*/ 41275 h 1686"/>
              <a:gd name="T8" fmla="*/ 3511551 w 3632"/>
              <a:gd name="T9" fmla="*/ 336550 h 1686"/>
              <a:gd name="T10" fmla="*/ 4286250 w 3632"/>
              <a:gd name="T11" fmla="*/ 971550 h 1686"/>
              <a:gd name="T12" fmla="*/ 5184775 w 3632"/>
              <a:gd name="T13" fmla="*/ 1947863 h 1686"/>
              <a:gd name="T14" fmla="*/ 5765800 w 3632"/>
              <a:gd name="T15" fmla="*/ 2676525 h 1686"/>
              <a:gd name="T16" fmla="*/ 0 60000 65536"/>
              <a:gd name="T17" fmla="*/ 0 60000 65536"/>
              <a:gd name="T18" fmla="*/ 0 60000 65536"/>
              <a:gd name="T19" fmla="*/ 0 60000 65536"/>
              <a:gd name="T20" fmla="*/ 0 60000 65536"/>
              <a:gd name="T21" fmla="*/ 0 60000 65536"/>
              <a:gd name="T22" fmla="*/ 0 60000 65536"/>
              <a:gd name="T23" fmla="*/ 0 60000 65536"/>
              <a:gd name="T24" fmla="*/ 0 w 3632"/>
              <a:gd name="T25" fmla="*/ 0 h 1686"/>
              <a:gd name="T26" fmla="*/ 3632 w 3632"/>
              <a:gd name="T27" fmla="*/ 1686 h 1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2" h="1686">
                <a:moveTo>
                  <a:pt x="0" y="166"/>
                </a:moveTo>
                <a:cubicBezTo>
                  <a:pt x="206" y="144"/>
                  <a:pt x="412" y="120"/>
                  <a:pt x="608" y="102"/>
                </a:cubicBezTo>
                <a:cubicBezTo>
                  <a:pt x="804" y="84"/>
                  <a:pt x="988" y="68"/>
                  <a:pt x="1177" y="55"/>
                </a:cubicBezTo>
                <a:cubicBezTo>
                  <a:pt x="1366" y="42"/>
                  <a:pt x="1571" y="0"/>
                  <a:pt x="1743" y="26"/>
                </a:cubicBezTo>
                <a:cubicBezTo>
                  <a:pt x="1915" y="52"/>
                  <a:pt x="2053" y="114"/>
                  <a:pt x="2212" y="212"/>
                </a:cubicBezTo>
                <a:cubicBezTo>
                  <a:pt x="2371" y="310"/>
                  <a:pt x="2524" y="443"/>
                  <a:pt x="2700" y="612"/>
                </a:cubicBezTo>
                <a:cubicBezTo>
                  <a:pt x="2876" y="781"/>
                  <a:pt x="3111" y="1048"/>
                  <a:pt x="3266" y="1227"/>
                </a:cubicBezTo>
                <a:cubicBezTo>
                  <a:pt x="3421" y="1406"/>
                  <a:pt x="3556" y="1591"/>
                  <a:pt x="3632" y="1686"/>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515" name="Line 36"/>
          <p:cNvSpPr>
            <a:spLocks noChangeShapeType="1"/>
          </p:cNvSpPr>
          <p:nvPr/>
        </p:nvSpPr>
        <p:spPr bwMode="auto">
          <a:xfrm>
            <a:off x="7620000" y="1257301"/>
            <a:ext cx="1588" cy="23848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516" name="Freeform 37"/>
          <p:cNvSpPr>
            <a:spLocks/>
          </p:cNvSpPr>
          <p:nvPr/>
        </p:nvSpPr>
        <p:spPr bwMode="auto">
          <a:xfrm>
            <a:off x="1447801" y="1885952"/>
            <a:ext cx="5549900" cy="1291829"/>
          </a:xfrm>
          <a:custGeom>
            <a:avLst/>
            <a:gdLst>
              <a:gd name="T0" fmla="*/ 0 w 3496"/>
              <a:gd name="T1" fmla="*/ 1722438 h 1085"/>
              <a:gd name="T2" fmla="*/ 876300 w 3496"/>
              <a:gd name="T3" fmla="*/ 1252538 h 1085"/>
              <a:gd name="T4" fmla="*/ 1968500 w 3496"/>
              <a:gd name="T5" fmla="*/ 681038 h 1085"/>
              <a:gd name="T6" fmla="*/ 3403601 w 3496"/>
              <a:gd name="T7" fmla="*/ 96838 h 1085"/>
              <a:gd name="T8" fmla="*/ 4102100 w 3496"/>
              <a:gd name="T9" fmla="*/ 96838 h 1085"/>
              <a:gd name="T10" fmla="*/ 4597400 w 3496"/>
              <a:gd name="T11" fmla="*/ 249238 h 1085"/>
              <a:gd name="T12" fmla="*/ 5067300 w 3496"/>
              <a:gd name="T13" fmla="*/ 503238 h 1085"/>
              <a:gd name="T14" fmla="*/ 5549900 w 3496"/>
              <a:gd name="T15" fmla="*/ 858838 h 1085"/>
              <a:gd name="T16" fmla="*/ 0 60000 65536"/>
              <a:gd name="T17" fmla="*/ 0 60000 65536"/>
              <a:gd name="T18" fmla="*/ 0 60000 65536"/>
              <a:gd name="T19" fmla="*/ 0 60000 65536"/>
              <a:gd name="T20" fmla="*/ 0 60000 65536"/>
              <a:gd name="T21" fmla="*/ 0 60000 65536"/>
              <a:gd name="T22" fmla="*/ 0 60000 65536"/>
              <a:gd name="T23" fmla="*/ 0 60000 65536"/>
              <a:gd name="T24" fmla="*/ 0 w 3496"/>
              <a:gd name="T25" fmla="*/ 0 h 1085"/>
              <a:gd name="T26" fmla="*/ 3496 w 3496"/>
              <a:gd name="T27" fmla="*/ 1085 h 10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96" h="1085">
                <a:moveTo>
                  <a:pt x="0" y="1085"/>
                </a:moveTo>
                <a:cubicBezTo>
                  <a:pt x="92" y="1036"/>
                  <a:pt x="345" y="898"/>
                  <a:pt x="552" y="789"/>
                </a:cubicBezTo>
                <a:cubicBezTo>
                  <a:pt x="759" y="680"/>
                  <a:pt x="975" y="550"/>
                  <a:pt x="1240" y="429"/>
                </a:cubicBezTo>
                <a:cubicBezTo>
                  <a:pt x="1505" y="308"/>
                  <a:pt x="1920" y="122"/>
                  <a:pt x="2144" y="61"/>
                </a:cubicBezTo>
                <a:cubicBezTo>
                  <a:pt x="2368" y="0"/>
                  <a:pt x="2459" y="45"/>
                  <a:pt x="2584" y="61"/>
                </a:cubicBezTo>
                <a:cubicBezTo>
                  <a:pt x="2709" y="77"/>
                  <a:pt x="2795" y="114"/>
                  <a:pt x="2896" y="157"/>
                </a:cubicBezTo>
                <a:cubicBezTo>
                  <a:pt x="2997" y="200"/>
                  <a:pt x="3092" y="253"/>
                  <a:pt x="3192" y="317"/>
                </a:cubicBezTo>
                <a:cubicBezTo>
                  <a:pt x="3292" y="381"/>
                  <a:pt x="3433" y="494"/>
                  <a:pt x="3496" y="541"/>
                </a:cubicBezTo>
              </a:path>
            </a:pathLst>
          </a:custGeom>
          <a:noFill/>
          <a:ln w="38100" cap="flat" cmpd="sng">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517" name="Line 39"/>
          <p:cNvSpPr>
            <a:spLocks noChangeShapeType="1"/>
          </p:cNvSpPr>
          <p:nvPr/>
        </p:nvSpPr>
        <p:spPr bwMode="auto">
          <a:xfrm>
            <a:off x="1384304" y="3638552"/>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518" name="Line 40"/>
          <p:cNvSpPr>
            <a:spLocks noChangeShapeType="1"/>
          </p:cNvSpPr>
          <p:nvPr/>
        </p:nvSpPr>
        <p:spPr bwMode="auto">
          <a:xfrm>
            <a:off x="1384304" y="3240881"/>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519" name="Line 41"/>
          <p:cNvSpPr>
            <a:spLocks noChangeShapeType="1"/>
          </p:cNvSpPr>
          <p:nvPr/>
        </p:nvSpPr>
        <p:spPr bwMode="auto">
          <a:xfrm>
            <a:off x="1384304" y="2843213"/>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520" name="Line 42"/>
          <p:cNvSpPr>
            <a:spLocks noChangeShapeType="1"/>
          </p:cNvSpPr>
          <p:nvPr/>
        </p:nvSpPr>
        <p:spPr bwMode="auto">
          <a:xfrm>
            <a:off x="1384304" y="2445545"/>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521" name="Line 43"/>
          <p:cNvSpPr>
            <a:spLocks noChangeShapeType="1"/>
          </p:cNvSpPr>
          <p:nvPr/>
        </p:nvSpPr>
        <p:spPr bwMode="auto">
          <a:xfrm>
            <a:off x="1384304" y="2047877"/>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522" name="Line 44"/>
          <p:cNvSpPr>
            <a:spLocks noChangeShapeType="1"/>
          </p:cNvSpPr>
          <p:nvPr/>
        </p:nvSpPr>
        <p:spPr bwMode="auto">
          <a:xfrm>
            <a:off x="1384304" y="1651399"/>
            <a:ext cx="49213"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523" name="Line 45"/>
          <p:cNvSpPr>
            <a:spLocks noChangeShapeType="1"/>
          </p:cNvSpPr>
          <p:nvPr/>
        </p:nvSpPr>
        <p:spPr bwMode="auto">
          <a:xfrm>
            <a:off x="1384304" y="1253731"/>
            <a:ext cx="49213"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524" name="Rectangle 46"/>
          <p:cNvSpPr>
            <a:spLocks noChangeArrowheads="1"/>
          </p:cNvSpPr>
          <p:nvPr/>
        </p:nvSpPr>
        <p:spPr bwMode="auto">
          <a:xfrm>
            <a:off x="914404" y="3483771"/>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0.0</a:t>
            </a:r>
            <a:endParaRPr lang="en-US" sz="2000">
              <a:latin typeface="Arial" panose="020B0604020202020204" pitchFamily="34" charset="0"/>
              <a:cs typeface="Arial" panose="020B0604020202020204" pitchFamily="34" charset="0"/>
            </a:endParaRPr>
          </a:p>
        </p:txBody>
      </p:sp>
      <p:sp>
        <p:nvSpPr>
          <p:cNvPr id="20525" name="Rectangle 47"/>
          <p:cNvSpPr>
            <a:spLocks noChangeArrowheads="1"/>
          </p:cNvSpPr>
          <p:nvPr/>
        </p:nvSpPr>
        <p:spPr bwMode="auto">
          <a:xfrm>
            <a:off x="914404" y="3086101"/>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a:t>
            </a:r>
            <a:endParaRPr lang="en-US" sz="2000">
              <a:latin typeface="Arial" panose="020B0604020202020204" pitchFamily="34" charset="0"/>
              <a:cs typeface="Arial" panose="020B0604020202020204" pitchFamily="34" charset="0"/>
            </a:endParaRPr>
          </a:p>
        </p:txBody>
      </p:sp>
      <p:sp>
        <p:nvSpPr>
          <p:cNvPr id="20526" name="Rectangle 48"/>
          <p:cNvSpPr>
            <a:spLocks noChangeArrowheads="1"/>
          </p:cNvSpPr>
          <p:nvPr/>
        </p:nvSpPr>
        <p:spPr bwMode="auto">
          <a:xfrm>
            <a:off x="914404" y="2688433"/>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2.0</a:t>
            </a:r>
            <a:endParaRPr lang="en-US" sz="2000">
              <a:latin typeface="Arial" panose="020B0604020202020204" pitchFamily="34" charset="0"/>
              <a:cs typeface="Arial" panose="020B0604020202020204" pitchFamily="34" charset="0"/>
            </a:endParaRPr>
          </a:p>
        </p:txBody>
      </p:sp>
      <p:sp>
        <p:nvSpPr>
          <p:cNvPr id="20527" name="Rectangle 49"/>
          <p:cNvSpPr>
            <a:spLocks noChangeArrowheads="1"/>
          </p:cNvSpPr>
          <p:nvPr/>
        </p:nvSpPr>
        <p:spPr bwMode="auto">
          <a:xfrm>
            <a:off x="914404" y="2291956"/>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3.0</a:t>
            </a:r>
            <a:endParaRPr lang="en-US" sz="2000">
              <a:latin typeface="Arial" panose="020B0604020202020204" pitchFamily="34" charset="0"/>
              <a:cs typeface="Arial" panose="020B0604020202020204" pitchFamily="34" charset="0"/>
            </a:endParaRPr>
          </a:p>
        </p:txBody>
      </p:sp>
      <p:sp>
        <p:nvSpPr>
          <p:cNvPr id="20528" name="Rectangle 50"/>
          <p:cNvSpPr>
            <a:spLocks noChangeArrowheads="1"/>
          </p:cNvSpPr>
          <p:nvPr/>
        </p:nvSpPr>
        <p:spPr bwMode="auto">
          <a:xfrm>
            <a:off x="914404" y="1894287"/>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4.0</a:t>
            </a:r>
            <a:endParaRPr lang="en-US" sz="2000">
              <a:latin typeface="Arial" panose="020B0604020202020204" pitchFamily="34" charset="0"/>
              <a:cs typeface="Arial" panose="020B0604020202020204" pitchFamily="34" charset="0"/>
            </a:endParaRPr>
          </a:p>
        </p:txBody>
      </p:sp>
      <p:sp>
        <p:nvSpPr>
          <p:cNvPr id="20529" name="Rectangle 51"/>
          <p:cNvSpPr>
            <a:spLocks noChangeArrowheads="1"/>
          </p:cNvSpPr>
          <p:nvPr/>
        </p:nvSpPr>
        <p:spPr bwMode="auto">
          <a:xfrm>
            <a:off x="914404" y="1496617"/>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5.0</a:t>
            </a:r>
            <a:endParaRPr lang="en-US" sz="2000">
              <a:latin typeface="Arial" panose="020B0604020202020204" pitchFamily="34" charset="0"/>
              <a:cs typeface="Arial" panose="020B0604020202020204" pitchFamily="34" charset="0"/>
            </a:endParaRPr>
          </a:p>
        </p:txBody>
      </p:sp>
      <p:sp>
        <p:nvSpPr>
          <p:cNvPr id="20530" name="Rectangle 52"/>
          <p:cNvSpPr>
            <a:spLocks noChangeArrowheads="1"/>
          </p:cNvSpPr>
          <p:nvPr/>
        </p:nvSpPr>
        <p:spPr bwMode="auto">
          <a:xfrm>
            <a:off x="914404" y="1098949"/>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6.0</a:t>
            </a:r>
            <a:endParaRPr lang="en-US" sz="2000">
              <a:latin typeface="Arial" panose="020B0604020202020204" pitchFamily="34" charset="0"/>
              <a:cs typeface="Arial" panose="020B0604020202020204" pitchFamily="34" charset="0"/>
            </a:endParaRPr>
          </a:p>
        </p:txBody>
      </p:sp>
      <p:sp>
        <p:nvSpPr>
          <p:cNvPr id="20531" name="Rectangle 53"/>
          <p:cNvSpPr>
            <a:spLocks noChangeArrowheads="1"/>
          </p:cNvSpPr>
          <p:nvPr/>
        </p:nvSpPr>
        <p:spPr bwMode="auto">
          <a:xfrm rot="-5400000">
            <a:off x="8214249" y="2109949"/>
            <a:ext cx="548227"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Arial" panose="020B0604020202020204" pitchFamily="34" charset="0"/>
                <a:cs typeface="Arial" panose="020B0604020202020204" pitchFamily="34" charset="0"/>
              </a:rPr>
              <a:t>BHP</a:t>
            </a:r>
            <a:endParaRPr lang="en-US" sz="2000">
              <a:latin typeface="Arial" panose="020B0604020202020204" pitchFamily="34" charset="0"/>
              <a:cs typeface="Arial" panose="020B0604020202020204" pitchFamily="34" charset="0"/>
            </a:endParaRPr>
          </a:p>
        </p:txBody>
      </p:sp>
      <p:sp>
        <p:nvSpPr>
          <p:cNvPr id="490550" name="Freeform 54"/>
          <p:cNvSpPr>
            <a:spLocks/>
          </p:cNvSpPr>
          <p:nvPr/>
        </p:nvSpPr>
        <p:spPr bwMode="auto">
          <a:xfrm>
            <a:off x="1447800" y="1406727"/>
            <a:ext cx="2987675" cy="2221110"/>
          </a:xfrm>
          <a:custGeom>
            <a:avLst/>
            <a:gdLst>
              <a:gd name="T0" fmla="*/ 0 w 2390"/>
              <a:gd name="T1" fmla="*/ 2855913 h 1718"/>
              <a:gd name="T2" fmla="*/ 251173 w 2390"/>
              <a:gd name="T3" fmla="*/ 2824328 h 1718"/>
              <a:gd name="T4" fmla="*/ 519754 w 2390"/>
              <a:gd name="T5" fmla="*/ 2759497 h 1718"/>
              <a:gd name="T6" fmla="*/ 912678 w 2390"/>
              <a:gd name="T7" fmla="*/ 2576639 h 1718"/>
              <a:gd name="T8" fmla="*/ 1355340 w 2390"/>
              <a:gd name="T9" fmla="*/ 2240845 h 1718"/>
              <a:gd name="T10" fmla="*/ 1862659 w 2390"/>
              <a:gd name="T11" fmla="*/ 1722192 h 1718"/>
              <a:gd name="T12" fmla="*/ 2285426 w 2390"/>
              <a:gd name="T13" fmla="*/ 1163643 h 1718"/>
              <a:gd name="T14" fmla="*/ 2971800 w 2390"/>
              <a:gd name="T15" fmla="*/ 0 h 1718"/>
              <a:gd name="T16" fmla="*/ 0 60000 65536"/>
              <a:gd name="T17" fmla="*/ 0 60000 65536"/>
              <a:gd name="T18" fmla="*/ 0 60000 65536"/>
              <a:gd name="T19" fmla="*/ 0 60000 65536"/>
              <a:gd name="T20" fmla="*/ 0 60000 65536"/>
              <a:gd name="T21" fmla="*/ 0 60000 65536"/>
              <a:gd name="T22" fmla="*/ 0 60000 65536"/>
              <a:gd name="T23" fmla="*/ 0 60000 65536"/>
              <a:gd name="T24" fmla="*/ 0 w 2390"/>
              <a:gd name="T25" fmla="*/ 0 h 1718"/>
              <a:gd name="T26" fmla="*/ 2390 w 2390"/>
              <a:gd name="T27" fmla="*/ 1718 h 17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0" h="1718">
                <a:moveTo>
                  <a:pt x="0" y="1718"/>
                </a:moveTo>
                <a:cubicBezTo>
                  <a:pt x="66" y="1713"/>
                  <a:pt x="132" y="1709"/>
                  <a:pt x="202" y="1699"/>
                </a:cubicBezTo>
                <a:cubicBezTo>
                  <a:pt x="272" y="1689"/>
                  <a:pt x="329" y="1685"/>
                  <a:pt x="418" y="1660"/>
                </a:cubicBezTo>
                <a:cubicBezTo>
                  <a:pt x="507" y="1635"/>
                  <a:pt x="622" y="1602"/>
                  <a:pt x="734" y="1550"/>
                </a:cubicBezTo>
                <a:cubicBezTo>
                  <a:pt x="846" y="1498"/>
                  <a:pt x="963" y="1434"/>
                  <a:pt x="1090" y="1348"/>
                </a:cubicBezTo>
                <a:cubicBezTo>
                  <a:pt x="1217" y="1262"/>
                  <a:pt x="1373" y="1144"/>
                  <a:pt x="1498" y="1036"/>
                </a:cubicBezTo>
                <a:cubicBezTo>
                  <a:pt x="1623" y="928"/>
                  <a:pt x="1689" y="873"/>
                  <a:pt x="1838" y="700"/>
                </a:cubicBezTo>
                <a:cubicBezTo>
                  <a:pt x="1987" y="527"/>
                  <a:pt x="2344" y="86"/>
                  <a:pt x="2390" y="0"/>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490551" name="Freeform 55" descr="Wide downward diagonal"/>
          <p:cNvSpPr>
            <a:spLocks/>
          </p:cNvSpPr>
          <p:nvPr/>
        </p:nvSpPr>
        <p:spPr bwMode="auto">
          <a:xfrm>
            <a:off x="1484313" y="1406130"/>
            <a:ext cx="2951162" cy="2197894"/>
          </a:xfrm>
          <a:custGeom>
            <a:avLst/>
            <a:gdLst>
              <a:gd name="T0" fmla="*/ 9857 w 1497"/>
              <a:gd name="T1" fmla="*/ 2930525 h 2170"/>
              <a:gd name="T2" fmla="*/ 236566 w 1497"/>
              <a:gd name="T3" fmla="*/ 2904866 h 2170"/>
              <a:gd name="T4" fmla="*/ 293736 w 1497"/>
              <a:gd name="T5" fmla="*/ 2891361 h 2170"/>
              <a:gd name="T6" fmla="*/ 321336 w 1497"/>
              <a:gd name="T7" fmla="*/ 2884609 h 2170"/>
              <a:gd name="T8" fmla="*/ 652528 w 1497"/>
              <a:gd name="T9" fmla="*/ 2794127 h 2170"/>
              <a:gd name="T10" fmla="*/ 1031034 w 1497"/>
              <a:gd name="T11" fmla="*/ 2553743 h 2170"/>
              <a:gd name="T12" fmla="*/ 1437139 w 1497"/>
              <a:gd name="T13" fmla="*/ 2217475 h 2170"/>
              <a:gd name="T14" fmla="*/ 1760446 w 1497"/>
              <a:gd name="T15" fmla="*/ 1854198 h 2170"/>
              <a:gd name="T16" fmla="*/ 2062068 w 1497"/>
              <a:gd name="T17" fmla="*/ 1478767 h 2170"/>
              <a:gd name="T18" fmla="*/ 2460288 w 1497"/>
              <a:gd name="T19" fmla="*/ 849447 h 2170"/>
              <a:gd name="T20" fmla="*/ 2951162 w 1497"/>
              <a:gd name="T21" fmla="*/ 0 h 2170"/>
              <a:gd name="T22" fmla="*/ 0 w 1497"/>
              <a:gd name="T23" fmla="*/ 0 h 2170"/>
              <a:gd name="T24" fmla="*/ 9857 w 1497"/>
              <a:gd name="T25" fmla="*/ 2930525 h 2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7"/>
              <a:gd name="T40" fmla="*/ 0 h 2170"/>
              <a:gd name="T41" fmla="*/ 1497 w 1497"/>
              <a:gd name="T42" fmla="*/ 2170 h 2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7" h="2170">
                <a:moveTo>
                  <a:pt x="5" y="2170"/>
                </a:moveTo>
                <a:cubicBezTo>
                  <a:pt x="45" y="2156"/>
                  <a:pt x="76" y="2154"/>
                  <a:pt x="120" y="2151"/>
                </a:cubicBezTo>
                <a:cubicBezTo>
                  <a:pt x="130" y="2148"/>
                  <a:pt x="139" y="2144"/>
                  <a:pt x="149" y="2141"/>
                </a:cubicBezTo>
                <a:cubicBezTo>
                  <a:pt x="154" y="2139"/>
                  <a:pt x="163" y="2136"/>
                  <a:pt x="163" y="2136"/>
                </a:cubicBezTo>
                <a:lnTo>
                  <a:pt x="331" y="2069"/>
                </a:lnTo>
                <a:lnTo>
                  <a:pt x="523" y="1891"/>
                </a:lnTo>
                <a:lnTo>
                  <a:pt x="729" y="1642"/>
                </a:lnTo>
                <a:lnTo>
                  <a:pt x="893" y="1373"/>
                </a:lnTo>
                <a:lnTo>
                  <a:pt x="1046" y="1095"/>
                </a:lnTo>
                <a:lnTo>
                  <a:pt x="1248" y="629"/>
                </a:lnTo>
                <a:lnTo>
                  <a:pt x="1497" y="0"/>
                </a:lnTo>
                <a:lnTo>
                  <a:pt x="0" y="0"/>
                </a:lnTo>
                <a:lnTo>
                  <a:pt x="5" y="2170"/>
                </a:lnTo>
                <a:close/>
              </a:path>
            </a:pathLst>
          </a:custGeom>
          <a:pattFill prst="wdDnDiag">
            <a:fgClr>
              <a:srgbClr val="FF0000">
                <a:alpha val="25882"/>
              </a:srgbClr>
            </a:fgClr>
            <a:bgClr>
              <a:srgbClr val="FFFFFF">
                <a:alpha val="25882"/>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20534" name="Text Box 56"/>
          <p:cNvSpPr txBox="1">
            <a:spLocks noChangeArrowheads="1"/>
          </p:cNvSpPr>
          <p:nvPr/>
        </p:nvSpPr>
        <p:spPr bwMode="auto">
          <a:xfrm>
            <a:off x="1554167" y="1473994"/>
            <a:ext cx="549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2000">
                <a:latin typeface="Arial" panose="020B0604020202020204" pitchFamily="34" charset="0"/>
                <a:cs typeface="Arial" panose="020B0604020202020204" pitchFamily="34" charset="0"/>
              </a:rPr>
              <a:t>Ps</a:t>
            </a:r>
          </a:p>
        </p:txBody>
      </p:sp>
      <p:sp>
        <p:nvSpPr>
          <p:cNvPr id="20535" name="Text Box 57"/>
          <p:cNvSpPr txBox="1">
            <a:spLocks noChangeArrowheads="1"/>
          </p:cNvSpPr>
          <p:nvPr/>
        </p:nvSpPr>
        <p:spPr bwMode="auto">
          <a:xfrm>
            <a:off x="6765925" y="2091928"/>
            <a:ext cx="731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2000">
                <a:latin typeface="Arial" panose="020B0604020202020204" pitchFamily="34" charset="0"/>
                <a:cs typeface="Arial" panose="020B0604020202020204" pitchFamily="34" charset="0"/>
              </a:rPr>
              <a:t>BHP</a:t>
            </a:r>
          </a:p>
        </p:txBody>
      </p:sp>
      <p:sp>
        <p:nvSpPr>
          <p:cNvPr id="490554" name="Text Box 58"/>
          <p:cNvSpPr txBox="1">
            <a:spLocks noChangeArrowheads="1"/>
          </p:cNvSpPr>
          <p:nvPr/>
        </p:nvSpPr>
        <p:spPr bwMode="auto">
          <a:xfrm>
            <a:off x="1920875" y="1816894"/>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2000" dirty="0">
                <a:solidFill>
                  <a:srgbClr val="C00000"/>
                </a:solidFill>
                <a:latin typeface="Arial" panose="020B0604020202020204" pitchFamily="34" charset="0"/>
                <a:cs typeface="Arial" panose="020B0604020202020204" pitchFamily="34" charset="0"/>
              </a:rPr>
              <a:t>Surge Area</a:t>
            </a:r>
          </a:p>
        </p:txBody>
      </p:sp>
      <p:sp>
        <p:nvSpPr>
          <p:cNvPr id="490556" name="Text Box 60"/>
          <p:cNvSpPr txBox="1">
            <a:spLocks noChangeArrowheads="1"/>
          </p:cNvSpPr>
          <p:nvPr/>
        </p:nvSpPr>
        <p:spPr bwMode="auto">
          <a:xfrm>
            <a:off x="4754567" y="1406130"/>
            <a:ext cx="2103437" cy="71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eaLnBrk="0" hangingPunct="0">
              <a:spcBef>
                <a:spcPct val="50000"/>
              </a:spcBef>
            </a:pPr>
            <a:r>
              <a:rPr lang="en-US" sz="2000" dirty="0">
                <a:solidFill>
                  <a:srgbClr val="358B39"/>
                </a:solidFill>
                <a:latin typeface="Arial" panose="020B0604020202020204" pitchFamily="34" charset="0"/>
                <a:cs typeface="Arial" panose="020B0604020202020204" pitchFamily="34" charset="0"/>
              </a:rPr>
              <a:t>High Efficiency, Low Sound</a:t>
            </a:r>
          </a:p>
        </p:txBody>
      </p:sp>
      <p:sp>
        <p:nvSpPr>
          <p:cNvPr id="490558" name="Text Box 62"/>
          <p:cNvSpPr txBox="1">
            <a:spLocks noChangeArrowheads="1"/>
          </p:cNvSpPr>
          <p:nvPr/>
        </p:nvSpPr>
        <p:spPr bwMode="auto">
          <a:xfrm>
            <a:off x="3049265" y="3188493"/>
            <a:ext cx="33829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eaLnBrk="0" hangingPunct="0">
              <a:spcBef>
                <a:spcPct val="50000"/>
              </a:spcBef>
            </a:pPr>
            <a:r>
              <a:rPr lang="en-US" sz="2000" dirty="0">
                <a:solidFill>
                  <a:srgbClr val="005A9C"/>
                </a:solidFill>
                <a:latin typeface="Arial" panose="020B0604020202020204" pitchFamily="34" charset="0"/>
                <a:cs typeface="Arial" panose="020B0604020202020204" pitchFamily="34" charset="0"/>
              </a:rPr>
              <a:t>Low Efficiency, High Sound</a:t>
            </a:r>
          </a:p>
        </p:txBody>
      </p:sp>
      <p:sp>
        <p:nvSpPr>
          <p:cNvPr id="62" name="Freeform 39"/>
          <p:cNvSpPr>
            <a:spLocks/>
          </p:cNvSpPr>
          <p:nvPr/>
        </p:nvSpPr>
        <p:spPr bwMode="auto">
          <a:xfrm>
            <a:off x="1452563" y="2133603"/>
            <a:ext cx="5748337" cy="1498997"/>
          </a:xfrm>
          <a:custGeom>
            <a:avLst/>
            <a:gdLst>
              <a:gd name="T0" fmla="*/ 0 w 3621"/>
              <a:gd name="T1" fmla="*/ 1998663 h 1259"/>
              <a:gd name="T2" fmla="*/ 1430337 w 3621"/>
              <a:gd name="T3" fmla="*/ 927100 h 1259"/>
              <a:gd name="T4" fmla="*/ 2547937 w 3621"/>
              <a:gd name="T5" fmla="*/ 266700 h 1259"/>
              <a:gd name="T6" fmla="*/ 3284538 w 3621"/>
              <a:gd name="T7" fmla="*/ 38100 h 1259"/>
              <a:gd name="T8" fmla="*/ 3767138 w 3621"/>
              <a:gd name="T9" fmla="*/ 38100 h 1259"/>
              <a:gd name="T10" fmla="*/ 4224338 w 3621"/>
              <a:gd name="T11" fmla="*/ 203200 h 1259"/>
              <a:gd name="T12" fmla="*/ 4732337 w 3621"/>
              <a:gd name="T13" fmla="*/ 584200 h 1259"/>
              <a:gd name="T14" fmla="*/ 5240337 w 3621"/>
              <a:gd name="T15" fmla="*/ 1117600 h 1259"/>
              <a:gd name="T16" fmla="*/ 5748337 w 3621"/>
              <a:gd name="T17" fmla="*/ 1981201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21"/>
              <a:gd name="T28" fmla="*/ 0 h 1259"/>
              <a:gd name="T29" fmla="*/ 3621 w 3621"/>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21" h="1259">
                <a:moveTo>
                  <a:pt x="0" y="1259"/>
                </a:moveTo>
                <a:cubicBezTo>
                  <a:pt x="150" y="1147"/>
                  <a:pt x="634" y="766"/>
                  <a:pt x="901" y="584"/>
                </a:cubicBezTo>
                <a:cubicBezTo>
                  <a:pt x="1168" y="402"/>
                  <a:pt x="1410" y="261"/>
                  <a:pt x="1605" y="168"/>
                </a:cubicBezTo>
                <a:cubicBezTo>
                  <a:pt x="1800" y="75"/>
                  <a:pt x="1941" y="48"/>
                  <a:pt x="2069" y="24"/>
                </a:cubicBezTo>
                <a:cubicBezTo>
                  <a:pt x="2197" y="0"/>
                  <a:pt x="2274" y="7"/>
                  <a:pt x="2373" y="24"/>
                </a:cubicBezTo>
                <a:cubicBezTo>
                  <a:pt x="2472" y="41"/>
                  <a:pt x="2560" y="71"/>
                  <a:pt x="2661" y="128"/>
                </a:cubicBezTo>
                <a:cubicBezTo>
                  <a:pt x="2762" y="185"/>
                  <a:pt x="2874" y="272"/>
                  <a:pt x="2981" y="368"/>
                </a:cubicBezTo>
                <a:cubicBezTo>
                  <a:pt x="3088" y="464"/>
                  <a:pt x="3194" y="557"/>
                  <a:pt x="3301" y="704"/>
                </a:cubicBezTo>
                <a:cubicBezTo>
                  <a:pt x="3408" y="851"/>
                  <a:pt x="3554" y="1135"/>
                  <a:pt x="3621" y="1248"/>
                </a:cubicBezTo>
              </a:path>
            </a:pathLst>
          </a:custGeom>
          <a:noFill/>
          <a:ln w="28575" cap="flat" cmpd="sng">
            <a:solidFill>
              <a:schemeClr val="tx1"/>
            </a:solidFill>
            <a:prstDash val="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63" name="Text Box 40"/>
          <p:cNvSpPr txBox="1">
            <a:spLocks noChangeArrowheads="1"/>
          </p:cNvSpPr>
          <p:nvPr/>
        </p:nvSpPr>
        <p:spPr bwMode="auto">
          <a:xfrm>
            <a:off x="3140075" y="2786017"/>
            <a:ext cx="2117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2000" dirty="0">
                <a:latin typeface="Arial" panose="020B0604020202020204" pitchFamily="34" charset="0"/>
                <a:cs typeface="Arial" panose="020B0604020202020204" pitchFamily="34" charset="0"/>
              </a:rPr>
              <a:t>Static Efficiency</a:t>
            </a:r>
          </a:p>
        </p:txBody>
      </p:sp>
      <p:sp>
        <p:nvSpPr>
          <p:cNvPr id="3" name="Oval 2"/>
          <p:cNvSpPr/>
          <p:nvPr/>
        </p:nvSpPr>
        <p:spPr>
          <a:xfrm rot="17826100">
            <a:off x="5064379" y="1059950"/>
            <a:ext cx="364881" cy="2063509"/>
          </a:xfrm>
          <a:custGeom>
            <a:avLst/>
            <a:gdLst>
              <a:gd name="connsiteX0" fmla="*/ 0 w 411027"/>
              <a:gd name="connsiteY0" fmla="*/ 938141 h 1876281"/>
              <a:gd name="connsiteX1" fmla="*/ 205514 w 411027"/>
              <a:gd name="connsiteY1" fmla="*/ 0 h 1876281"/>
              <a:gd name="connsiteX2" fmla="*/ 411028 w 411027"/>
              <a:gd name="connsiteY2" fmla="*/ 938141 h 1876281"/>
              <a:gd name="connsiteX3" fmla="*/ 205514 w 411027"/>
              <a:gd name="connsiteY3" fmla="*/ 1876282 h 1876281"/>
              <a:gd name="connsiteX4" fmla="*/ 0 w 411027"/>
              <a:gd name="connsiteY4" fmla="*/ 938141 h 1876281"/>
              <a:gd name="connsiteX0" fmla="*/ 118756 w 206647"/>
              <a:gd name="connsiteY0" fmla="*/ 936544 h 1876282"/>
              <a:gd name="connsiteX1" fmla="*/ 1133 w 206647"/>
              <a:gd name="connsiteY1" fmla="*/ 0 h 1876282"/>
              <a:gd name="connsiteX2" fmla="*/ 206647 w 206647"/>
              <a:gd name="connsiteY2" fmla="*/ 938141 h 1876282"/>
              <a:gd name="connsiteX3" fmla="*/ 1133 w 206647"/>
              <a:gd name="connsiteY3" fmla="*/ 1876282 h 1876282"/>
              <a:gd name="connsiteX4" fmla="*/ 118756 w 206647"/>
              <a:gd name="connsiteY4" fmla="*/ 936544 h 1876282"/>
              <a:gd name="connsiteX0" fmla="*/ 130553 w 500944"/>
              <a:gd name="connsiteY0" fmla="*/ 937111 h 1877591"/>
              <a:gd name="connsiteX1" fmla="*/ 12930 w 500944"/>
              <a:gd name="connsiteY1" fmla="*/ 567 h 1877591"/>
              <a:gd name="connsiteX2" fmla="*/ 500944 w 500944"/>
              <a:gd name="connsiteY2" fmla="*/ 1048195 h 1877591"/>
              <a:gd name="connsiteX3" fmla="*/ 12930 w 500944"/>
              <a:gd name="connsiteY3" fmla="*/ 1876849 h 1877591"/>
              <a:gd name="connsiteX4" fmla="*/ 130553 w 500944"/>
              <a:gd name="connsiteY4" fmla="*/ 937111 h 1877591"/>
              <a:gd name="connsiteX0" fmla="*/ 273029 w 643420"/>
              <a:gd name="connsiteY0" fmla="*/ 1007387 h 1947867"/>
              <a:gd name="connsiteX1" fmla="*/ 3481 w 643420"/>
              <a:gd name="connsiteY1" fmla="*/ 195302 h 1947867"/>
              <a:gd name="connsiteX2" fmla="*/ 155406 w 643420"/>
              <a:gd name="connsiteY2" fmla="*/ 70843 h 1947867"/>
              <a:gd name="connsiteX3" fmla="*/ 643420 w 643420"/>
              <a:gd name="connsiteY3" fmla="*/ 1118471 h 1947867"/>
              <a:gd name="connsiteX4" fmla="*/ 155406 w 643420"/>
              <a:gd name="connsiteY4" fmla="*/ 1947125 h 1947867"/>
              <a:gd name="connsiteX5" fmla="*/ 273029 w 643420"/>
              <a:gd name="connsiteY5" fmla="*/ 1007387 h 1947867"/>
              <a:gd name="connsiteX0" fmla="*/ 8721 w 643601"/>
              <a:gd name="connsiteY0" fmla="*/ 1016614 h 1947754"/>
              <a:gd name="connsiteX1" fmla="*/ 3662 w 643601"/>
              <a:gd name="connsiteY1" fmla="*/ 195302 h 1947754"/>
              <a:gd name="connsiteX2" fmla="*/ 155587 w 643601"/>
              <a:gd name="connsiteY2" fmla="*/ 70843 h 1947754"/>
              <a:gd name="connsiteX3" fmla="*/ 643601 w 643601"/>
              <a:gd name="connsiteY3" fmla="*/ 1118471 h 1947754"/>
              <a:gd name="connsiteX4" fmla="*/ 155587 w 643601"/>
              <a:gd name="connsiteY4" fmla="*/ 1947125 h 1947754"/>
              <a:gd name="connsiteX5" fmla="*/ 8721 w 643601"/>
              <a:gd name="connsiteY5" fmla="*/ 1016614 h 1947754"/>
              <a:gd name="connsiteX0" fmla="*/ 89852 w 724732"/>
              <a:gd name="connsiteY0" fmla="*/ 1016614 h 2046809"/>
              <a:gd name="connsiteX1" fmla="*/ 84793 w 724732"/>
              <a:gd name="connsiteY1" fmla="*/ 195302 h 2046809"/>
              <a:gd name="connsiteX2" fmla="*/ 236718 w 724732"/>
              <a:gd name="connsiteY2" fmla="*/ 70843 h 2046809"/>
              <a:gd name="connsiteX3" fmla="*/ 724732 w 724732"/>
              <a:gd name="connsiteY3" fmla="*/ 1118471 h 2046809"/>
              <a:gd name="connsiteX4" fmla="*/ 37619 w 724732"/>
              <a:gd name="connsiteY4" fmla="*/ 2046320 h 2046809"/>
              <a:gd name="connsiteX5" fmla="*/ 89852 w 724732"/>
              <a:gd name="connsiteY5" fmla="*/ 1016614 h 2046809"/>
              <a:gd name="connsiteX0" fmla="*/ 75337 w 502956"/>
              <a:gd name="connsiteY0" fmla="*/ 1020326 h 2051213"/>
              <a:gd name="connsiteX1" fmla="*/ 70278 w 502956"/>
              <a:gd name="connsiteY1" fmla="*/ 199014 h 2051213"/>
              <a:gd name="connsiteX2" fmla="*/ 222203 w 502956"/>
              <a:gd name="connsiteY2" fmla="*/ 74555 h 2051213"/>
              <a:gd name="connsiteX3" fmla="*/ 502956 w 502956"/>
              <a:gd name="connsiteY3" fmla="*/ 1172314 h 2051213"/>
              <a:gd name="connsiteX4" fmla="*/ 23104 w 502956"/>
              <a:gd name="connsiteY4" fmla="*/ 2050032 h 2051213"/>
              <a:gd name="connsiteX5" fmla="*/ 75337 w 502956"/>
              <a:gd name="connsiteY5" fmla="*/ 1020326 h 2051213"/>
              <a:gd name="connsiteX0" fmla="*/ 160325 w 587944"/>
              <a:gd name="connsiteY0" fmla="*/ 1020326 h 2068862"/>
              <a:gd name="connsiteX1" fmla="*/ 155266 w 587944"/>
              <a:gd name="connsiteY1" fmla="*/ 199014 h 2068862"/>
              <a:gd name="connsiteX2" fmla="*/ 307191 w 587944"/>
              <a:gd name="connsiteY2" fmla="*/ 74555 h 2068862"/>
              <a:gd name="connsiteX3" fmla="*/ 587944 w 587944"/>
              <a:gd name="connsiteY3" fmla="*/ 1172314 h 2068862"/>
              <a:gd name="connsiteX4" fmla="*/ 108092 w 587944"/>
              <a:gd name="connsiteY4" fmla="*/ 2050032 h 2068862"/>
              <a:gd name="connsiteX5" fmla="*/ 1989 w 587944"/>
              <a:gd name="connsiteY5" fmla="*/ 1714103 h 2068862"/>
              <a:gd name="connsiteX6" fmla="*/ 160325 w 587944"/>
              <a:gd name="connsiteY6" fmla="*/ 1020326 h 2068862"/>
              <a:gd name="connsiteX0" fmla="*/ 159668 w 487205"/>
              <a:gd name="connsiteY0" fmla="*/ 1016024 h 2067678"/>
              <a:gd name="connsiteX1" fmla="*/ 154609 w 487205"/>
              <a:gd name="connsiteY1" fmla="*/ 194712 h 2067678"/>
              <a:gd name="connsiteX2" fmla="*/ 306534 w 487205"/>
              <a:gd name="connsiteY2" fmla="*/ 70253 h 2067678"/>
              <a:gd name="connsiteX3" fmla="*/ 487205 w 487205"/>
              <a:gd name="connsiteY3" fmla="*/ 1109897 h 2067678"/>
              <a:gd name="connsiteX4" fmla="*/ 107435 w 487205"/>
              <a:gd name="connsiteY4" fmla="*/ 2045730 h 2067678"/>
              <a:gd name="connsiteX5" fmla="*/ 1332 w 487205"/>
              <a:gd name="connsiteY5" fmla="*/ 1709801 h 2067678"/>
              <a:gd name="connsiteX6" fmla="*/ 159668 w 487205"/>
              <a:gd name="connsiteY6" fmla="*/ 1016024 h 2067678"/>
              <a:gd name="connsiteX0" fmla="*/ 158971 w 486508"/>
              <a:gd name="connsiteY0" fmla="*/ 1016024 h 1962184"/>
              <a:gd name="connsiteX1" fmla="*/ 153912 w 486508"/>
              <a:gd name="connsiteY1" fmla="*/ 194712 h 1962184"/>
              <a:gd name="connsiteX2" fmla="*/ 305837 w 486508"/>
              <a:gd name="connsiteY2" fmla="*/ 70253 h 1962184"/>
              <a:gd name="connsiteX3" fmla="*/ 486508 w 486508"/>
              <a:gd name="connsiteY3" fmla="*/ 1109897 h 1962184"/>
              <a:gd name="connsiteX4" fmla="*/ 155271 w 486508"/>
              <a:gd name="connsiteY4" fmla="*/ 1929856 h 1962184"/>
              <a:gd name="connsiteX5" fmla="*/ 635 w 486508"/>
              <a:gd name="connsiteY5" fmla="*/ 1709801 h 1962184"/>
              <a:gd name="connsiteX6" fmla="*/ 158971 w 486508"/>
              <a:gd name="connsiteY6" fmla="*/ 1016024 h 1962184"/>
              <a:gd name="connsiteX0" fmla="*/ 103163 w 486508"/>
              <a:gd name="connsiteY0" fmla="*/ 941849 h 1962184"/>
              <a:gd name="connsiteX1" fmla="*/ 153912 w 486508"/>
              <a:gd name="connsiteY1" fmla="*/ 194712 h 1962184"/>
              <a:gd name="connsiteX2" fmla="*/ 305837 w 486508"/>
              <a:gd name="connsiteY2" fmla="*/ 70253 h 1962184"/>
              <a:gd name="connsiteX3" fmla="*/ 486508 w 486508"/>
              <a:gd name="connsiteY3" fmla="*/ 1109897 h 1962184"/>
              <a:gd name="connsiteX4" fmla="*/ 155271 w 486508"/>
              <a:gd name="connsiteY4" fmla="*/ 1929856 h 1962184"/>
              <a:gd name="connsiteX5" fmla="*/ 635 w 486508"/>
              <a:gd name="connsiteY5" fmla="*/ 1709801 h 1962184"/>
              <a:gd name="connsiteX6" fmla="*/ 103163 w 486508"/>
              <a:gd name="connsiteY6" fmla="*/ 941849 h 196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508" h="1962184">
                <a:moveTo>
                  <a:pt x="103163" y="941849"/>
                </a:moveTo>
                <a:cubicBezTo>
                  <a:pt x="128709" y="689334"/>
                  <a:pt x="173516" y="350803"/>
                  <a:pt x="153912" y="194712"/>
                </a:cubicBezTo>
                <a:cubicBezTo>
                  <a:pt x="134308" y="38621"/>
                  <a:pt x="250404" y="-82278"/>
                  <a:pt x="305837" y="70253"/>
                </a:cubicBezTo>
                <a:cubicBezTo>
                  <a:pt x="361270" y="222784"/>
                  <a:pt x="486508" y="591776"/>
                  <a:pt x="486508" y="1109897"/>
                </a:cubicBezTo>
                <a:cubicBezTo>
                  <a:pt x="486508" y="1628018"/>
                  <a:pt x="236250" y="1829872"/>
                  <a:pt x="155271" y="1929856"/>
                </a:cubicBezTo>
                <a:cubicBezTo>
                  <a:pt x="74292" y="2029840"/>
                  <a:pt x="-8070" y="1881419"/>
                  <a:pt x="635" y="1709801"/>
                </a:cubicBezTo>
                <a:cubicBezTo>
                  <a:pt x="9340" y="1538183"/>
                  <a:pt x="77617" y="1194364"/>
                  <a:pt x="103163" y="941849"/>
                </a:cubicBezTo>
                <a:close/>
              </a:path>
            </a:pathLst>
          </a:custGeom>
          <a:noFill/>
          <a:ln>
            <a:solidFill>
              <a:srgbClr val="358B39"/>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4" name="Oval 3"/>
          <p:cNvSpPr/>
          <p:nvPr/>
        </p:nvSpPr>
        <p:spPr>
          <a:xfrm rot="2615192">
            <a:off x="6055277" y="2800460"/>
            <a:ext cx="1240320" cy="476151"/>
          </a:xfrm>
          <a:prstGeom prst="ellipse">
            <a:avLst/>
          </a:prstGeom>
          <a:noFill/>
          <a:ln>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2129638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0550"/>
                                        </p:tgtEl>
                                        <p:attrNameLst>
                                          <p:attrName>style.visibility</p:attrName>
                                        </p:attrNameLst>
                                      </p:cBhvr>
                                      <p:to>
                                        <p:strVal val="visible"/>
                                      </p:to>
                                    </p:set>
                                    <p:animEffect transition="in" filter="dissolve">
                                      <p:cBhvr>
                                        <p:cTn id="7" dur="500"/>
                                        <p:tgtEl>
                                          <p:spTgt spid="49055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90554"/>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9055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100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9055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9055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50" grpId="0" animBg="1"/>
      <p:bldP spid="490551" grpId="0" animBg="1"/>
      <p:bldP spid="490554" grpId="0"/>
      <p:bldP spid="490556" grpId="0"/>
      <p:bldP spid="490558" grpId="0"/>
      <p:bldP spid="62" grpId="0" animBg="1"/>
      <p:bldP spid="63" grpId="0"/>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083851" y="4138196"/>
            <a:ext cx="869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600" b="1" dirty="0"/>
              <a:t>% CFM</a:t>
            </a:r>
          </a:p>
        </p:txBody>
      </p:sp>
      <p:sp>
        <p:nvSpPr>
          <p:cNvPr id="15363" name="Rectangle 3"/>
          <p:cNvSpPr>
            <a:spLocks noGrp="1" noChangeArrowheads="1"/>
          </p:cNvSpPr>
          <p:nvPr>
            <p:ph type="title" idx="4294967295"/>
          </p:nvPr>
        </p:nvSpPr>
        <p:spPr>
          <a:xfrm>
            <a:off x="0" y="171450"/>
            <a:ext cx="8229600" cy="457200"/>
          </a:xfrm>
        </p:spPr>
        <p:txBody>
          <a:bodyPr>
            <a:normAutofit fontScale="90000"/>
          </a:bodyPr>
          <a:lstStyle/>
          <a:p>
            <a:pPr eaLnBrk="1" hangingPunct="1"/>
            <a:r>
              <a:rPr lang="en-US" altLang="en-US" dirty="0" smtClean="0"/>
              <a:t>Fan Performance vs. Fan Application</a:t>
            </a:r>
          </a:p>
        </p:txBody>
      </p:sp>
      <p:sp>
        <p:nvSpPr>
          <p:cNvPr id="15364" name="Line 4"/>
          <p:cNvSpPr>
            <a:spLocks noChangeShapeType="1"/>
          </p:cNvSpPr>
          <p:nvPr/>
        </p:nvSpPr>
        <p:spPr bwMode="auto">
          <a:xfrm>
            <a:off x="1138238" y="797719"/>
            <a:ext cx="0" cy="337423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5" name="Text Box 7"/>
          <p:cNvSpPr txBox="1">
            <a:spLocks noChangeArrowheads="1"/>
          </p:cNvSpPr>
          <p:nvPr/>
        </p:nvSpPr>
        <p:spPr bwMode="auto">
          <a:xfrm>
            <a:off x="0" y="1959769"/>
            <a:ext cx="1062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1600" b="1" dirty="0"/>
              <a:t>% Ps</a:t>
            </a:r>
          </a:p>
        </p:txBody>
      </p:sp>
      <p:sp>
        <p:nvSpPr>
          <p:cNvPr id="15366" name="Line 8"/>
          <p:cNvSpPr>
            <a:spLocks noChangeShapeType="1"/>
          </p:cNvSpPr>
          <p:nvPr/>
        </p:nvSpPr>
        <p:spPr bwMode="auto">
          <a:xfrm flipH="1">
            <a:off x="5294313" y="3729037"/>
            <a:ext cx="1738312" cy="277416"/>
          </a:xfrm>
          <a:prstGeom prst="line">
            <a:avLst/>
          </a:prstGeom>
          <a:noFill/>
          <a:ln w="19050">
            <a:solidFill>
              <a:srgbClr val="FFFFFF"/>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367" name="Freeform 9"/>
          <p:cNvSpPr>
            <a:spLocks/>
          </p:cNvSpPr>
          <p:nvPr/>
        </p:nvSpPr>
        <p:spPr bwMode="auto">
          <a:xfrm>
            <a:off x="1143000" y="857250"/>
            <a:ext cx="2971800" cy="3305175"/>
          </a:xfrm>
          <a:custGeom>
            <a:avLst/>
            <a:gdLst>
              <a:gd name="T0" fmla="*/ 0 w 2160"/>
              <a:gd name="T1" fmla="*/ 2147483647 h 2496"/>
              <a:gd name="T2" fmla="*/ 1069498538 w 2160"/>
              <a:gd name="T3" fmla="*/ 2147483647 h 2496"/>
              <a:gd name="T4" fmla="*/ 2147483647 w 2160"/>
              <a:gd name="T5" fmla="*/ 2147483647 h 2496"/>
              <a:gd name="T6" fmla="*/ 2147483647 w 2160"/>
              <a:gd name="T7" fmla="*/ 2147483647 h 2496"/>
              <a:gd name="T8" fmla="*/ 2147483647 w 2160"/>
              <a:gd name="T9" fmla="*/ 0 h 2496"/>
              <a:gd name="T10" fmla="*/ 0 60000 65536"/>
              <a:gd name="T11" fmla="*/ 0 60000 65536"/>
              <a:gd name="T12" fmla="*/ 0 60000 65536"/>
              <a:gd name="T13" fmla="*/ 0 60000 65536"/>
              <a:gd name="T14" fmla="*/ 0 60000 65536"/>
              <a:gd name="T15" fmla="*/ 0 w 2160"/>
              <a:gd name="T16" fmla="*/ 0 h 2496"/>
              <a:gd name="T17" fmla="*/ 2160 w 2160"/>
              <a:gd name="T18" fmla="*/ 2496 h 2496"/>
            </a:gdLst>
            <a:ahLst/>
            <a:cxnLst>
              <a:cxn ang="T10">
                <a:pos x="T0" y="T1"/>
              </a:cxn>
              <a:cxn ang="T11">
                <a:pos x="T2" y="T3"/>
              </a:cxn>
              <a:cxn ang="T12">
                <a:pos x="T4" y="T5"/>
              </a:cxn>
              <a:cxn ang="T13">
                <a:pos x="T6" y="T7"/>
              </a:cxn>
              <a:cxn ang="T14">
                <a:pos x="T8" y="T9"/>
              </a:cxn>
            </a:cxnLst>
            <a:rect l="T15" t="T16" r="T17" b="T18"/>
            <a:pathLst>
              <a:path w="2160" h="2496">
                <a:moveTo>
                  <a:pt x="0" y="2496"/>
                </a:moveTo>
                <a:cubicBezTo>
                  <a:pt x="94" y="2480"/>
                  <a:pt x="368" y="2489"/>
                  <a:pt x="565" y="2401"/>
                </a:cubicBezTo>
                <a:cubicBezTo>
                  <a:pt x="762" y="2313"/>
                  <a:pt x="984" y="2194"/>
                  <a:pt x="1181" y="1967"/>
                </a:cubicBezTo>
                <a:cubicBezTo>
                  <a:pt x="1378" y="1740"/>
                  <a:pt x="1586" y="1364"/>
                  <a:pt x="1749" y="1036"/>
                </a:cubicBezTo>
                <a:cubicBezTo>
                  <a:pt x="1912" y="708"/>
                  <a:pt x="2075" y="216"/>
                  <a:pt x="2160" y="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5514" name="Freeform 10"/>
          <p:cNvSpPr>
            <a:spLocks/>
          </p:cNvSpPr>
          <p:nvPr/>
        </p:nvSpPr>
        <p:spPr bwMode="auto">
          <a:xfrm>
            <a:off x="1143000" y="1649016"/>
            <a:ext cx="6650038" cy="2522934"/>
          </a:xfrm>
          <a:custGeom>
            <a:avLst/>
            <a:gdLst>
              <a:gd name="T0" fmla="*/ 0 w 4189"/>
              <a:gd name="T1" fmla="*/ 2147483647 h 2119"/>
              <a:gd name="T2" fmla="*/ 2147483647 w 4189"/>
              <a:gd name="T3" fmla="*/ 2147483647 h 2119"/>
              <a:gd name="T4" fmla="*/ 2147483647 w 4189"/>
              <a:gd name="T5" fmla="*/ 796369257 h 2119"/>
              <a:gd name="T6" fmla="*/ 2147483647 w 4189"/>
              <a:gd name="T7" fmla="*/ 37801544 h 2119"/>
              <a:gd name="T8" fmla="*/ 2147483647 w 4189"/>
              <a:gd name="T9" fmla="*/ 574595540 h 2119"/>
              <a:gd name="T10" fmla="*/ 2147483647 w 4189"/>
              <a:gd name="T11" fmla="*/ 2137092182 h 2119"/>
              <a:gd name="T12" fmla="*/ 2147483647 w 4189"/>
              <a:gd name="T13" fmla="*/ 2147483647 h 2119"/>
              <a:gd name="T14" fmla="*/ 2147483647 w 4189"/>
              <a:gd name="T15" fmla="*/ 2147483647 h 2119"/>
              <a:gd name="T16" fmla="*/ 0 60000 65536"/>
              <a:gd name="T17" fmla="*/ 0 60000 65536"/>
              <a:gd name="T18" fmla="*/ 0 60000 65536"/>
              <a:gd name="T19" fmla="*/ 0 60000 65536"/>
              <a:gd name="T20" fmla="*/ 0 60000 65536"/>
              <a:gd name="T21" fmla="*/ 0 60000 65536"/>
              <a:gd name="T22" fmla="*/ 0 60000 65536"/>
              <a:gd name="T23" fmla="*/ 0 60000 65536"/>
              <a:gd name="T24" fmla="*/ 0 w 4189"/>
              <a:gd name="T25" fmla="*/ 0 h 2119"/>
              <a:gd name="T26" fmla="*/ 4189 w 4189"/>
              <a:gd name="T27" fmla="*/ 2119 h 2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89" h="2119">
                <a:moveTo>
                  <a:pt x="0" y="2119"/>
                </a:moveTo>
                <a:cubicBezTo>
                  <a:pt x="146" y="1963"/>
                  <a:pt x="580" y="1485"/>
                  <a:pt x="875" y="1185"/>
                </a:cubicBezTo>
                <a:cubicBezTo>
                  <a:pt x="1170" y="885"/>
                  <a:pt x="1520" y="511"/>
                  <a:pt x="1770" y="316"/>
                </a:cubicBezTo>
                <a:cubicBezTo>
                  <a:pt x="2020" y="121"/>
                  <a:pt x="2181" y="30"/>
                  <a:pt x="2373" y="15"/>
                </a:cubicBezTo>
                <a:cubicBezTo>
                  <a:pt x="2565" y="0"/>
                  <a:pt x="2739" y="89"/>
                  <a:pt x="2922" y="228"/>
                </a:cubicBezTo>
                <a:cubicBezTo>
                  <a:pt x="3105" y="367"/>
                  <a:pt x="3320" y="652"/>
                  <a:pt x="3472" y="848"/>
                </a:cubicBezTo>
                <a:cubicBezTo>
                  <a:pt x="3624" y="1044"/>
                  <a:pt x="3716" y="1195"/>
                  <a:pt x="3835" y="1406"/>
                </a:cubicBezTo>
                <a:cubicBezTo>
                  <a:pt x="3954" y="1617"/>
                  <a:pt x="4115" y="1967"/>
                  <a:pt x="4189" y="2115"/>
                </a:cubicBezTo>
              </a:path>
            </a:pathLst>
          </a:custGeom>
          <a:noFill/>
          <a:ln w="28575" cap="flat" cmpd="sng">
            <a:solidFill>
              <a:schemeClr val="tx1"/>
            </a:solidFill>
            <a:prstDash val="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515" name="Line 11"/>
          <p:cNvSpPr>
            <a:spLocks noChangeShapeType="1"/>
          </p:cNvSpPr>
          <p:nvPr/>
        </p:nvSpPr>
        <p:spPr bwMode="auto">
          <a:xfrm>
            <a:off x="5029200" y="1485900"/>
            <a:ext cx="0" cy="2800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5516" name="Rectangle 12"/>
          <p:cNvSpPr>
            <a:spLocks noChangeArrowheads="1"/>
          </p:cNvSpPr>
          <p:nvPr/>
        </p:nvSpPr>
        <p:spPr bwMode="auto">
          <a:xfrm>
            <a:off x="6219228" y="1943040"/>
            <a:ext cx="19898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000" dirty="0"/>
              <a:t>Static Efficiency</a:t>
            </a:r>
          </a:p>
        </p:txBody>
      </p:sp>
      <p:sp>
        <p:nvSpPr>
          <p:cNvPr id="405518" name="Text Box 14"/>
          <p:cNvSpPr txBox="1">
            <a:spLocks noChangeArrowheads="1"/>
          </p:cNvSpPr>
          <p:nvPr/>
        </p:nvSpPr>
        <p:spPr bwMode="auto">
          <a:xfrm rot="-5400000">
            <a:off x="4179957" y="2103507"/>
            <a:ext cx="114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2000" dirty="0"/>
              <a:t>Peak SE</a:t>
            </a:r>
          </a:p>
        </p:txBody>
      </p:sp>
      <p:sp>
        <p:nvSpPr>
          <p:cNvPr id="405520" name="Text Box 16"/>
          <p:cNvSpPr txBox="1">
            <a:spLocks noChangeArrowheads="1"/>
          </p:cNvSpPr>
          <p:nvPr/>
        </p:nvSpPr>
        <p:spPr bwMode="auto">
          <a:xfrm>
            <a:off x="4846638" y="971551"/>
            <a:ext cx="2011362" cy="70788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2000">
                <a:solidFill>
                  <a:srgbClr val="009B00"/>
                </a:solidFill>
              </a:rPr>
              <a:t>High Efficiency, Low Sound</a:t>
            </a:r>
          </a:p>
        </p:txBody>
      </p:sp>
      <p:sp>
        <p:nvSpPr>
          <p:cNvPr id="24590" name="Rectangle 14"/>
          <p:cNvSpPr>
            <a:spLocks noChangeArrowheads="1"/>
          </p:cNvSpPr>
          <p:nvPr/>
        </p:nvSpPr>
        <p:spPr bwMode="auto">
          <a:xfrm>
            <a:off x="5842001" y="2621757"/>
            <a:ext cx="238125" cy="1541860"/>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1" name="Rectangle 15"/>
          <p:cNvSpPr>
            <a:spLocks noChangeArrowheads="1"/>
          </p:cNvSpPr>
          <p:nvPr/>
        </p:nvSpPr>
        <p:spPr bwMode="auto">
          <a:xfrm>
            <a:off x="5613400" y="2667000"/>
            <a:ext cx="228600" cy="1503760"/>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2" name="Rectangle 16"/>
          <p:cNvSpPr>
            <a:spLocks noChangeArrowheads="1"/>
          </p:cNvSpPr>
          <p:nvPr/>
        </p:nvSpPr>
        <p:spPr bwMode="auto">
          <a:xfrm>
            <a:off x="5384800" y="2917032"/>
            <a:ext cx="228600" cy="1250156"/>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3" name="Rectangle 17"/>
          <p:cNvSpPr>
            <a:spLocks noChangeArrowheads="1"/>
          </p:cNvSpPr>
          <p:nvPr/>
        </p:nvSpPr>
        <p:spPr bwMode="auto">
          <a:xfrm>
            <a:off x="5156200" y="3156348"/>
            <a:ext cx="228600" cy="1007269"/>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4" name="Rectangle 18"/>
          <p:cNvSpPr>
            <a:spLocks noChangeArrowheads="1"/>
          </p:cNvSpPr>
          <p:nvPr/>
        </p:nvSpPr>
        <p:spPr bwMode="auto">
          <a:xfrm>
            <a:off x="4927600" y="3570685"/>
            <a:ext cx="228600" cy="592931"/>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5" name="Rectangle 19"/>
          <p:cNvSpPr>
            <a:spLocks noChangeArrowheads="1"/>
          </p:cNvSpPr>
          <p:nvPr/>
        </p:nvSpPr>
        <p:spPr bwMode="auto">
          <a:xfrm>
            <a:off x="4694238" y="3874294"/>
            <a:ext cx="228600" cy="292894"/>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6" name="Rectangle 20"/>
          <p:cNvSpPr>
            <a:spLocks noChangeArrowheads="1"/>
          </p:cNvSpPr>
          <p:nvPr/>
        </p:nvSpPr>
        <p:spPr bwMode="auto">
          <a:xfrm>
            <a:off x="4465638" y="4042173"/>
            <a:ext cx="228600" cy="125015"/>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7" name="Rectangle 21"/>
          <p:cNvSpPr>
            <a:spLocks noChangeArrowheads="1"/>
          </p:cNvSpPr>
          <p:nvPr/>
        </p:nvSpPr>
        <p:spPr bwMode="auto">
          <a:xfrm>
            <a:off x="4237038" y="4099323"/>
            <a:ext cx="228600" cy="67865"/>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8" name="Rectangle 22"/>
          <p:cNvSpPr>
            <a:spLocks noChangeArrowheads="1"/>
          </p:cNvSpPr>
          <p:nvPr/>
        </p:nvSpPr>
        <p:spPr bwMode="auto">
          <a:xfrm>
            <a:off x="6080125" y="2641998"/>
            <a:ext cx="228600" cy="1521619"/>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9" name="Rectangle 23"/>
          <p:cNvSpPr>
            <a:spLocks noChangeArrowheads="1"/>
          </p:cNvSpPr>
          <p:nvPr/>
        </p:nvSpPr>
        <p:spPr bwMode="auto">
          <a:xfrm>
            <a:off x="6308725" y="2838450"/>
            <a:ext cx="228600" cy="1328738"/>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600" name="Rectangle 24"/>
          <p:cNvSpPr>
            <a:spLocks noChangeArrowheads="1"/>
          </p:cNvSpPr>
          <p:nvPr/>
        </p:nvSpPr>
        <p:spPr bwMode="auto">
          <a:xfrm>
            <a:off x="6537325" y="3113485"/>
            <a:ext cx="228600" cy="1053703"/>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601" name="Rectangle 25"/>
          <p:cNvSpPr>
            <a:spLocks noChangeArrowheads="1"/>
          </p:cNvSpPr>
          <p:nvPr/>
        </p:nvSpPr>
        <p:spPr bwMode="auto">
          <a:xfrm>
            <a:off x="6765925" y="3484960"/>
            <a:ext cx="228600" cy="682228"/>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602" name="Rectangle 26"/>
          <p:cNvSpPr>
            <a:spLocks noChangeArrowheads="1"/>
          </p:cNvSpPr>
          <p:nvPr/>
        </p:nvSpPr>
        <p:spPr bwMode="auto">
          <a:xfrm>
            <a:off x="6994525" y="3811191"/>
            <a:ext cx="228600" cy="355997"/>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603" name="Rectangle 27"/>
          <p:cNvSpPr>
            <a:spLocks noChangeArrowheads="1"/>
          </p:cNvSpPr>
          <p:nvPr/>
        </p:nvSpPr>
        <p:spPr bwMode="auto">
          <a:xfrm>
            <a:off x="7223125" y="4020741"/>
            <a:ext cx="228600" cy="146447"/>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604" name="Rectangle 28"/>
          <p:cNvSpPr>
            <a:spLocks noChangeArrowheads="1"/>
          </p:cNvSpPr>
          <p:nvPr/>
        </p:nvSpPr>
        <p:spPr bwMode="auto">
          <a:xfrm>
            <a:off x="7451725" y="4099323"/>
            <a:ext cx="228600" cy="67865"/>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389" name="Freeform 6"/>
          <p:cNvSpPr>
            <a:spLocks/>
          </p:cNvSpPr>
          <p:nvPr/>
        </p:nvSpPr>
        <p:spPr bwMode="auto">
          <a:xfrm>
            <a:off x="1138238" y="945357"/>
            <a:ext cx="6634162" cy="3226594"/>
          </a:xfrm>
          <a:custGeom>
            <a:avLst/>
            <a:gdLst>
              <a:gd name="T0" fmla="*/ 0 w 2880"/>
              <a:gd name="T1" fmla="*/ 491035329 h 2800"/>
              <a:gd name="T2" fmla="*/ 2147483647 w 2880"/>
              <a:gd name="T3" fmla="*/ 944299536 h 2800"/>
              <a:gd name="T4" fmla="*/ 2147483647 w 2880"/>
              <a:gd name="T5" fmla="*/ 944299536 h 2800"/>
              <a:gd name="T6" fmla="*/ 2147483647 w 2880"/>
              <a:gd name="T7" fmla="*/ 2147483647 h 2800"/>
              <a:gd name="T8" fmla="*/ 0 60000 65536"/>
              <a:gd name="T9" fmla="*/ 0 60000 65536"/>
              <a:gd name="T10" fmla="*/ 0 60000 65536"/>
              <a:gd name="T11" fmla="*/ 0 60000 65536"/>
              <a:gd name="T12" fmla="*/ 0 w 2880"/>
              <a:gd name="T13" fmla="*/ 0 h 2800"/>
              <a:gd name="T14" fmla="*/ 2880 w 2880"/>
              <a:gd name="T15" fmla="*/ 2800 h 2800"/>
            </a:gdLst>
            <a:ahLst/>
            <a:cxnLst>
              <a:cxn ang="T8">
                <a:pos x="T0" y="T1"/>
              </a:cxn>
              <a:cxn ang="T9">
                <a:pos x="T2" y="T3"/>
              </a:cxn>
              <a:cxn ang="T10">
                <a:pos x="T4" y="T5"/>
              </a:cxn>
              <a:cxn ang="T11">
                <a:pos x="T6" y="T7"/>
              </a:cxn>
            </a:cxnLst>
            <a:rect l="T12" t="T13" r="T14" b="T15"/>
            <a:pathLst>
              <a:path w="2880" h="2800">
                <a:moveTo>
                  <a:pt x="0" y="208"/>
                </a:moveTo>
                <a:cubicBezTo>
                  <a:pt x="312" y="288"/>
                  <a:pt x="624" y="368"/>
                  <a:pt x="864" y="400"/>
                </a:cubicBezTo>
                <a:cubicBezTo>
                  <a:pt x="1104" y="432"/>
                  <a:pt x="1104" y="0"/>
                  <a:pt x="1440" y="400"/>
                </a:cubicBezTo>
                <a:cubicBezTo>
                  <a:pt x="1776" y="800"/>
                  <a:pt x="2328" y="1800"/>
                  <a:pt x="2880" y="2800"/>
                </a:cubicBezTo>
              </a:path>
            </a:pathLst>
          </a:cu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5517" name="Freeform 13" descr="Dark vertical"/>
          <p:cNvSpPr>
            <a:spLocks/>
          </p:cNvSpPr>
          <p:nvPr/>
        </p:nvSpPr>
        <p:spPr bwMode="auto">
          <a:xfrm>
            <a:off x="4022726" y="2578894"/>
            <a:ext cx="3656013" cy="1582341"/>
          </a:xfrm>
          <a:custGeom>
            <a:avLst/>
            <a:gdLst>
              <a:gd name="T0" fmla="*/ 0 w 2208"/>
              <a:gd name="T1" fmla="*/ 2147483647 h 1329"/>
              <a:gd name="T2" fmla="*/ 893719663 w 2208"/>
              <a:gd name="T3" fmla="*/ 2147483647 h 1329"/>
              <a:gd name="T4" fmla="*/ 1503551904 w 2208"/>
              <a:gd name="T5" fmla="*/ 2147483647 h 1329"/>
              <a:gd name="T6" fmla="*/ 1968811019 w 2208"/>
              <a:gd name="T7" fmla="*/ 1197073709 h 1329"/>
              <a:gd name="T8" fmla="*/ 2147483647 w 2208"/>
              <a:gd name="T9" fmla="*/ 171370666 h 1329"/>
              <a:gd name="T10" fmla="*/ 2147483647 w 2208"/>
              <a:gd name="T11" fmla="*/ 171370666 h 1329"/>
              <a:gd name="T12" fmla="*/ 2147483647 w 2208"/>
              <a:gd name="T13" fmla="*/ 1063506190 h 1329"/>
              <a:gd name="T14" fmla="*/ 2147483647 w 2208"/>
              <a:gd name="T15" fmla="*/ 2139612370 h 1329"/>
              <a:gd name="T16" fmla="*/ 2147483647 w 2208"/>
              <a:gd name="T17" fmla="*/ 2147483647 h 1329"/>
              <a:gd name="T18" fmla="*/ 2147483647 w 2208"/>
              <a:gd name="T19" fmla="*/ 2147483647 h 1329"/>
              <a:gd name="T20" fmla="*/ 0 w 2208"/>
              <a:gd name="T21" fmla="*/ 2147483647 h 13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8"/>
              <a:gd name="T34" fmla="*/ 0 h 1329"/>
              <a:gd name="T35" fmla="*/ 2208 w 2208"/>
              <a:gd name="T36" fmla="*/ 1329 h 13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8" h="1329">
                <a:moveTo>
                  <a:pt x="0" y="1329"/>
                </a:moveTo>
                <a:cubicBezTo>
                  <a:pt x="123" y="1313"/>
                  <a:pt x="245" y="1303"/>
                  <a:pt x="340" y="1233"/>
                </a:cubicBezTo>
                <a:cubicBezTo>
                  <a:pt x="435" y="1163"/>
                  <a:pt x="504" y="1036"/>
                  <a:pt x="572" y="910"/>
                </a:cubicBezTo>
                <a:cubicBezTo>
                  <a:pt x="640" y="784"/>
                  <a:pt x="674" y="615"/>
                  <a:pt x="749" y="475"/>
                </a:cubicBezTo>
                <a:cubicBezTo>
                  <a:pt x="824" y="335"/>
                  <a:pt x="928" y="136"/>
                  <a:pt x="1024" y="68"/>
                </a:cubicBezTo>
                <a:cubicBezTo>
                  <a:pt x="1120" y="0"/>
                  <a:pt x="1234" y="9"/>
                  <a:pt x="1325" y="68"/>
                </a:cubicBezTo>
                <a:cubicBezTo>
                  <a:pt x="1416" y="127"/>
                  <a:pt x="1501" y="292"/>
                  <a:pt x="1573" y="422"/>
                </a:cubicBezTo>
                <a:cubicBezTo>
                  <a:pt x="1645" y="552"/>
                  <a:pt x="1687" y="722"/>
                  <a:pt x="1755" y="849"/>
                </a:cubicBezTo>
                <a:cubicBezTo>
                  <a:pt x="1823" y="976"/>
                  <a:pt x="1905" y="1104"/>
                  <a:pt x="1981" y="1184"/>
                </a:cubicBezTo>
                <a:cubicBezTo>
                  <a:pt x="2057" y="1264"/>
                  <a:pt x="2161" y="1299"/>
                  <a:pt x="2208" y="1329"/>
                </a:cubicBezTo>
                <a:cubicBezTo>
                  <a:pt x="2208" y="1329"/>
                  <a:pt x="0" y="1329"/>
                  <a:pt x="0" y="1329"/>
                </a:cubicBezTo>
                <a:close/>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txBody>
          <a:bodyPr/>
          <a:lstStyle/>
          <a:p>
            <a:endParaRPr lang="en-US"/>
          </a:p>
        </p:txBody>
      </p:sp>
      <p:sp>
        <p:nvSpPr>
          <p:cNvPr id="15391" name="Line 5"/>
          <p:cNvSpPr>
            <a:spLocks noChangeShapeType="1"/>
          </p:cNvSpPr>
          <p:nvPr/>
        </p:nvSpPr>
        <p:spPr bwMode="auto">
          <a:xfrm>
            <a:off x="1138238" y="4171950"/>
            <a:ext cx="68008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5521" name="Rectangle 17"/>
          <p:cNvSpPr>
            <a:spLocks noChangeArrowheads="1"/>
          </p:cNvSpPr>
          <p:nvPr/>
        </p:nvSpPr>
        <p:spPr bwMode="auto">
          <a:xfrm>
            <a:off x="3336925" y="3181350"/>
            <a:ext cx="1539875" cy="707886"/>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2000" dirty="0"/>
              <a:t>Actual</a:t>
            </a:r>
          </a:p>
          <a:p>
            <a:pPr algn="r"/>
            <a:r>
              <a:rPr lang="en-US" altLang="en-US" sz="2000" dirty="0"/>
              <a:t>Selections</a:t>
            </a:r>
          </a:p>
        </p:txBody>
      </p:sp>
      <p:sp>
        <p:nvSpPr>
          <p:cNvPr id="33" name="Oval 32"/>
          <p:cNvSpPr/>
          <p:nvPr/>
        </p:nvSpPr>
        <p:spPr>
          <a:xfrm rot="2129242">
            <a:off x="3882277" y="1540518"/>
            <a:ext cx="2201654" cy="59180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894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0"/>
            <a:ext cx="8229600" cy="457200"/>
          </a:xfrm>
        </p:spPr>
        <p:txBody>
          <a:bodyPr>
            <a:normAutofit fontScale="90000"/>
          </a:bodyPr>
          <a:lstStyle/>
          <a:p>
            <a:r>
              <a:rPr lang="en-US" dirty="0" smtClean="0"/>
              <a:t>Fan Energy Regulation Metrics</a:t>
            </a:r>
            <a:endParaRPr lang="en-US" dirty="0"/>
          </a:p>
        </p:txBody>
      </p:sp>
    </p:spTree>
    <p:extLst>
      <p:ext uri="{BB962C8B-B14F-4D97-AF65-F5344CB8AC3E}">
        <p14:creationId xmlns:p14="http://schemas.microsoft.com/office/powerpoint/2010/main" val="110735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8150"/>
            <a:ext cx="9144000" cy="457200"/>
          </a:xfrm>
        </p:spPr>
        <p:txBody>
          <a:bodyPr>
            <a:normAutofit fontScale="90000"/>
          </a:bodyPr>
          <a:lstStyle/>
          <a:p>
            <a:r>
              <a:rPr lang="en-US" dirty="0" smtClean="0"/>
              <a:t>Fan Energy Regulation Metrics</a:t>
            </a:r>
            <a:br>
              <a:rPr lang="en-US" dirty="0" smtClean="0"/>
            </a:br>
            <a:endParaRPr lang="en-US" dirty="0"/>
          </a:p>
        </p:txBody>
      </p:sp>
      <p:sp>
        <p:nvSpPr>
          <p:cNvPr id="3" name="Content Placeholder 2"/>
          <p:cNvSpPr>
            <a:spLocks noGrp="1"/>
          </p:cNvSpPr>
          <p:nvPr>
            <p:ph idx="1"/>
          </p:nvPr>
        </p:nvSpPr>
        <p:spPr>
          <a:xfrm>
            <a:off x="228600" y="1143000"/>
            <a:ext cx="8763000" cy="2228850"/>
          </a:xfrm>
        </p:spPr>
        <p:txBody>
          <a:bodyPr>
            <a:normAutofit lnSpcReduction="10000"/>
          </a:bodyPr>
          <a:lstStyle/>
          <a:p>
            <a:pPr marL="514350" indent="-514350">
              <a:buFont typeface="+mj-lt"/>
              <a:buAutoNum type="arabicPeriod"/>
            </a:pPr>
            <a:r>
              <a:rPr lang="en-US" b="1" u="sng" dirty="0" smtClean="0"/>
              <a:t>Standards/Codes </a:t>
            </a:r>
            <a:r>
              <a:rPr lang="en-US" sz="2000" b="1" u="sng" dirty="0" smtClean="0"/>
              <a:t>(being adopted)</a:t>
            </a:r>
          </a:p>
          <a:p>
            <a:pPr lvl="1"/>
            <a:r>
              <a:rPr lang="en-US" sz="1800" dirty="0" smtClean="0"/>
              <a:t>Fan </a:t>
            </a:r>
            <a:r>
              <a:rPr lang="en-US" sz="1800" i="1" u="sng" dirty="0" smtClean="0"/>
              <a:t>Efficiency</a:t>
            </a:r>
            <a:r>
              <a:rPr lang="en-US" sz="1800" dirty="0" smtClean="0"/>
              <a:t> Grade (FEG)</a:t>
            </a:r>
          </a:p>
          <a:p>
            <a:pPr marL="514350" indent="-514350">
              <a:buFont typeface="+mj-lt"/>
              <a:buAutoNum type="arabicPeriod"/>
            </a:pPr>
            <a:endParaRPr lang="en-US" b="1" u="sng" dirty="0" smtClean="0"/>
          </a:p>
          <a:p>
            <a:pPr marL="514350" indent="-514350">
              <a:buFont typeface="+mj-lt"/>
              <a:buAutoNum type="arabicPeriod"/>
            </a:pPr>
            <a:r>
              <a:rPr lang="en-US" b="1" u="sng" dirty="0" smtClean="0"/>
              <a:t>Dept. of Energy </a:t>
            </a:r>
            <a:r>
              <a:rPr lang="en-US" sz="2000" b="1" u="sng" dirty="0" smtClean="0"/>
              <a:t>(in development)</a:t>
            </a:r>
          </a:p>
          <a:p>
            <a:pPr lvl="1"/>
            <a:r>
              <a:rPr lang="en-US" sz="1800" dirty="0" smtClean="0"/>
              <a:t>Fan </a:t>
            </a:r>
            <a:r>
              <a:rPr lang="en-US" sz="1800" i="1" u="sng" dirty="0" smtClean="0"/>
              <a:t>Energy</a:t>
            </a:r>
            <a:r>
              <a:rPr lang="en-US" sz="1800" dirty="0" smtClean="0"/>
              <a:t> Index (FEI)</a:t>
            </a:r>
          </a:p>
          <a:p>
            <a:pPr marL="0" indent="0">
              <a:buNone/>
            </a:pPr>
            <a:endParaRPr lang="en-US" dirty="0" smtClean="0"/>
          </a:p>
        </p:txBody>
      </p:sp>
      <p:sp>
        <p:nvSpPr>
          <p:cNvPr id="5" name="Slide Number Placeholder 4"/>
          <p:cNvSpPr>
            <a:spLocks noGrp="1"/>
          </p:cNvSpPr>
          <p:nvPr>
            <p:ph type="sldNum" sz="quarter" idx="12"/>
          </p:nvPr>
        </p:nvSpPr>
        <p:spPr/>
        <p:txBody>
          <a:bodyPr/>
          <a:lstStyle/>
          <a:p>
            <a:fld id="{94BA143A-9CE1-44CD-8034-0C5FB96BB252}" type="slidenum">
              <a:rPr lang="en-US" altLang="en-US" smtClean="0"/>
              <a:pPr/>
              <a:t>18</a:t>
            </a:fld>
            <a:endParaRPr lang="en-US" altLang="en-US" sz="140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2571750"/>
            <a:ext cx="2694122" cy="1676399"/>
          </a:xfrm>
          <a:prstGeom prst="rect">
            <a:avLst/>
          </a:prstGeom>
        </p:spPr>
      </p:pic>
      <p:pic>
        <p:nvPicPr>
          <p:cNvPr id="6"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935961" y="1047750"/>
            <a:ext cx="305563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715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8077200" cy="514350"/>
          </a:xfrm>
        </p:spPr>
        <p:txBody>
          <a:bodyPr>
            <a:normAutofit fontScale="90000"/>
          </a:bodyPr>
          <a:lstStyle/>
          <a:p>
            <a:r>
              <a:rPr lang="en-US" dirty="0" smtClean="0"/>
              <a:t>Fan Efficiency Grades</a:t>
            </a:r>
            <a:endParaRPr lang="en-US" dirty="0"/>
          </a:p>
        </p:txBody>
      </p:sp>
      <p:sp>
        <p:nvSpPr>
          <p:cNvPr id="3" name="Content Placeholder 2"/>
          <p:cNvSpPr>
            <a:spLocks noGrp="1"/>
          </p:cNvSpPr>
          <p:nvPr>
            <p:ph idx="1"/>
          </p:nvPr>
        </p:nvSpPr>
        <p:spPr>
          <a:xfrm>
            <a:off x="457200" y="914403"/>
            <a:ext cx="6019800" cy="3371849"/>
          </a:xfrm>
        </p:spPr>
        <p:txBody>
          <a:bodyPr/>
          <a:lstStyle/>
          <a:p>
            <a:r>
              <a:rPr lang="en-US" sz="2800" dirty="0"/>
              <a:t>ANSI/AMCA Standard 205-10 – Energy Efficiency Classifications for Fans</a:t>
            </a:r>
          </a:p>
          <a:p>
            <a:r>
              <a:rPr lang="en-US" sz="2800" dirty="0"/>
              <a:t>ISO 12759:2010 Fans – Efficiency Classification for Fans</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58" t="8602" r="25847" b="5161"/>
          <a:stretch/>
        </p:blipFill>
        <p:spPr bwMode="auto">
          <a:xfrm>
            <a:off x="6553200" y="895350"/>
            <a:ext cx="208647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883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dirty="0" smtClean="0"/>
              <a:t>Learning Objectives</a:t>
            </a:r>
            <a:endParaRPr lang="en-US" dirty="0"/>
          </a:p>
        </p:txBody>
      </p:sp>
      <p:sp>
        <p:nvSpPr>
          <p:cNvPr id="3" name="Content Placeholder 2"/>
          <p:cNvSpPr>
            <a:spLocks noGrp="1"/>
          </p:cNvSpPr>
          <p:nvPr>
            <p:ph idx="1"/>
          </p:nvPr>
        </p:nvSpPr>
        <p:spPr>
          <a:xfrm>
            <a:off x="457200" y="914400"/>
            <a:ext cx="8229600" cy="2228850"/>
          </a:xfrm>
        </p:spPr>
        <p:txBody>
          <a:bodyPr>
            <a:normAutofit/>
          </a:bodyPr>
          <a:lstStyle/>
          <a:p>
            <a:r>
              <a:rPr lang="en-US" sz="2800" dirty="0" smtClean="0"/>
              <a:t>Energy Legislation &amp; Terminology</a:t>
            </a:r>
            <a:endParaRPr lang="en-US" sz="2800" dirty="0"/>
          </a:p>
          <a:p>
            <a:r>
              <a:rPr lang="en-US" sz="2800" dirty="0" smtClean="0"/>
              <a:t>Fan Energy Regulation Metrics</a:t>
            </a:r>
            <a:endParaRPr lang="en-US" sz="2800" dirty="0"/>
          </a:p>
          <a:p>
            <a:r>
              <a:rPr lang="en-US" sz="2800" dirty="0" smtClean="0"/>
              <a:t>Energy Code Fan System Requirements</a:t>
            </a:r>
          </a:p>
          <a:p>
            <a:r>
              <a:rPr lang="en-US" sz="2800" dirty="0" smtClean="0"/>
              <a:t>Elements of Fan System Energy – </a:t>
            </a:r>
            <a:r>
              <a:rPr lang="en-US" sz="1600" dirty="0" smtClean="0"/>
              <a:t>Personal Perspectives</a:t>
            </a:r>
            <a:endParaRPr lang="en-US" sz="1600" dirty="0"/>
          </a:p>
        </p:txBody>
      </p:sp>
    </p:spTree>
    <p:extLst>
      <p:ext uri="{BB962C8B-B14F-4D97-AF65-F5344CB8AC3E}">
        <p14:creationId xmlns:p14="http://schemas.microsoft.com/office/powerpoint/2010/main" val="370329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57150"/>
            <a:ext cx="8725694" cy="4356787"/>
          </a:xfrm>
          <a:prstGeom prst="rect">
            <a:avLst/>
          </a:prstGeom>
        </p:spPr>
      </p:pic>
      <p:sp>
        <p:nvSpPr>
          <p:cNvPr id="6" name="Oval 5"/>
          <p:cNvSpPr/>
          <p:nvPr/>
        </p:nvSpPr>
        <p:spPr>
          <a:xfrm>
            <a:off x="7162800" y="666750"/>
            <a:ext cx="11430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838200" y="1047750"/>
            <a:ext cx="7391400" cy="228600"/>
            <a:chOff x="838200" y="1047750"/>
            <a:chExt cx="7391400" cy="228600"/>
          </a:xfrm>
        </p:grpSpPr>
        <p:sp>
          <p:nvSpPr>
            <p:cNvPr id="8" name="Oval 7"/>
            <p:cNvSpPr/>
            <p:nvPr/>
          </p:nvSpPr>
          <p:spPr>
            <a:xfrm>
              <a:off x="838200" y="104775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295400" y="1197864"/>
              <a:ext cx="6934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838200" y="819150"/>
            <a:ext cx="7391400" cy="228600"/>
            <a:chOff x="838200" y="819150"/>
            <a:chExt cx="7391400" cy="228600"/>
          </a:xfrm>
        </p:grpSpPr>
        <p:sp>
          <p:nvSpPr>
            <p:cNvPr id="7" name="Oval 6"/>
            <p:cNvSpPr/>
            <p:nvPr/>
          </p:nvSpPr>
          <p:spPr>
            <a:xfrm>
              <a:off x="838200" y="81915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295400" y="971550"/>
              <a:ext cx="6934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381000" y="1200150"/>
            <a:ext cx="533400" cy="2526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00400" y="3981449"/>
            <a:ext cx="3124200" cy="5467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6263640" y="1581150"/>
            <a:ext cx="0" cy="2057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819400" y="1924050"/>
            <a:ext cx="0" cy="17145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95400" y="1581150"/>
            <a:ext cx="498348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295400" y="1912620"/>
            <a:ext cx="15240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72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2938803049"/>
              </p:ext>
            </p:extLst>
          </p:nvPr>
        </p:nvGraphicFramePr>
        <p:xfrm>
          <a:off x="432548" y="171452"/>
          <a:ext cx="8583706" cy="4378699"/>
        </p:xfrm>
        <a:graphic>
          <a:graphicData uri="http://schemas.openxmlformats.org/drawingml/2006/chart">
            <c:chart xmlns:c="http://schemas.openxmlformats.org/drawingml/2006/chart" xmlns:r="http://schemas.openxmlformats.org/officeDocument/2006/relationships" r:id="rId3"/>
          </a:graphicData>
        </a:graphic>
      </p:graphicFrame>
      <p:sp>
        <p:nvSpPr>
          <p:cNvPr id="535554" name="Rectangle 2"/>
          <p:cNvSpPr>
            <a:spLocks noGrp="1" noChangeArrowheads="1"/>
          </p:cNvSpPr>
          <p:nvPr>
            <p:ph type="title"/>
          </p:nvPr>
        </p:nvSpPr>
        <p:spPr>
          <a:xfrm>
            <a:off x="533400" y="114300"/>
            <a:ext cx="8077200" cy="514350"/>
          </a:xfrm>
        </p:spPr>
        <p:txBody>
          <a:bodyPr>
            <a:normAutofit fontScale="90000"/>
          </a:bodyPr>
          <a:lstStyle/>
          <a:p>
            <a:r>
              <a:rPr lang="en-US" dirty="0">
                <a:latin typeface="Arial" panose="020B0604020202020204" pitchFamily="34" charset="0"/>
                <a:cs typeface="Arial" panose="020B0604020202020204" pitchFamily="34" charset="0"/>
              </a:rPr>
              <a:t>Fan Efficiency Grades AMCA 205</a:t>
            </a:r>
          </a:p>
        </p:txBody>
      </p:sp>
      <p:sp>
        <p:nvSpPr>
          <p:cNvPr id="535556" name="Freeform 4"/>
          <p:cNvSpPr>
            <a:spLocks/>
          </p:cNvSpPr>
          <p:nvPr/>
        </p:nvSpPr>
        <p:spPr bwMode="auto">
          <a:xfrm>
            <a:off x="3765550" y="1084451"/>
            <a:ext cx="4616450" cy="553641"/>
          </a:xfrm>
          <a:custGeom>
            <a:avLst/>
            <a:gdLst>
              <a:gd name="T0" fmla="*/ 2876 w 2908"/>
              <a:gd name="T1" fmla="*/ 160 h 465"/>
              <a:gd name="T2" fmla="*/ 2719 w 2908"/>
              <a:gd name="T3" fmla="*/ 22 h 465"/>
              <a:gd name="T4" fmla="*/ 1743 w 2908"/>
              <a:gd name="T5" fmla="*/ 28 h 465"/>
              <a:gd name="T6" fmla="*/ 578 w 2908"/>
              <a:gd name="T7" fmla="*/ 81 h 465"/>
              <a:gd name="T8" fmla="*/ 94 w 2908"/>
              <a:gd name="T9" fmla="*/ 192 h 465"/>
              <a:gd name="T10" fmla="*/ 15 w 2908"/>
              <a:gd name="T11" fmla="*/ 362 h 465"/>
              <a:gd name="T12" fmla="*/ 140 w 2908"/>
              <a:gd name="T13" fmla="*/ 454 h 465"/>
              <a:gd name="T14" fmla="*/ 526 w 2908"/>
              <a:gd name="T15" fmla="*/ 428 h 465"/>
              <a:gd name="T16" fmla="*/ 1213 w 2908"/>
              <a:gd name="T17" fmla="*/ 388 h 465"/>
              <a:gd name="T18" fmla="*/ 1868 w 2908"/>
              <a:gd name="T19" fmla="*/ 369 h 465"/>
              <a:gd name="T20" fmla="*/ 2411 w 2908"/>
              <a:gd name="T21" fmla="*/ 349 h 465"/>
              <a:gd name="T22" fmla="*/ 2784 w 2908"/>
              <a:gd name="T23" fmla="*/ 336 h 465"/>
              <a:gd name="T24" fmla="*/ 2876 w 2908"/>
              <a:gd name="T25" fmla="*/ 16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08" h="465">
                <a:moveTo>
                  <a:pt x="2876" y="160"/>
                </a:moveTo>
                <a:cubicBezTo>
                  <a:pt x="2871" y="119"/>
                  <a:pt x="2908" y="44"/>
                  <a:pt x="2719" y="22"/>
                </a:cubicBezTo>
                <a:cubicBezTo>
                  <a:pt x="2530" y="0"/>
                  <a:pt x="2100" y="18"/>
                  <a:pt x="1743" y="28"/>
                </a:cubicBezTo>
                <a:cubicBezTo>
                  <a:pt x="1386" y="38"/>
                  <a:pt x="853" y="54"/>
                  <a:pt x="578" y="81"/>
                </a:cubicBezTo>
                <a:cubicBezTo>
                  <a:pt x="303" y="108"/>
                  <a:pt x="188" y="145"/>
                  <a:pt x="94" y="192"/>
                </a:cubicBezTo>
                <a:cubicBezTo>
                  <a:pt x="0" y="239"/>
                  <a:pt x="7" y="318"/>
                  <a:pt x="15" y="362"/>
                </a:cubicBezTo>
                <a:cubicBezTo>
                  <a:pt x="23" y="406"/>
                  <a:pt x="55" y="443"/>
                  <a:pt x="140" y="454"/>
                </a:cubicBezTo>
                <a:cubicBezTo>
                  <a:pt x="225" y="465"/>
                  <a:pt x="347" y="439"/>
                  <a:pt x="526" y="428"/>
                </a:cubicBezTo>
                <a:cubicBezTo>
                  <a:pt x="705" y="417"/>
                  <a:pt x="989" y="398"/>
                  <a:pt x="1213" y="388"/>
                </a:cubicBezTo>
                <a:cubicBezTo>
                  <a:pt x="1437" y="378"/>
                  <a:pt x="1668" y="376"/>
                  <a:pt x="1868" y="369"/>
                </a:cubicBezTo>
                <a:cubicBezTo>
                  <a:pt x="2068" y="362"/>
                  <a:pt x="2258" y="354"/>
                  <a:pt x="2411" y="349"/>
                </a:cubicBezTo>
                <a:cubicBezTo>
                  <a:pt x="2564" y="344"/>
                  <a:pt x="2707" y="367"/>
                  <a:pt x="2784" y="336"/>
                </a:cubicBezTo>
                <a:cubicBezTo>
                  <a:pt x="2861" y="305"/>
                  <a:pt x="2881" y="201"/>
                  <a:pt x="2876" y="160"/>
                </a:cubicBezTo>
                <a:close/>
              </a:path>
            </a:pathLst>
          </a:custGeom>
          <a:solidFill>
            <a:schemeClr val="bg1">
              <a:alpha val="49000"/>
            </a:schemeClr>
          </a:solidFill>
          <a:ln w="12700" cap="flat" cmpd="sng">
            <a:solidFill>
              <a:schemeClr val="tx1"/>
            </a:solidFill>
            <a:prstDash val="solid"/>
            <a:round/>
            <a:headEnd type="none" w="med" len="med"/>
            <a:tailEnd type="none" w="med" len="med"/>
          </a:ln>
          <a:effectLs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535557" name="Text Box 5"/>
          <p:cNvSpPr txBox="1">
            <a:spLocks noChangeArrowheads="1"/>
          </p:cNvSpPr>
          <p:nvPr/>
        </p:nvSpPr>
        <p:spPr bwMode="auto">
          <a:xfrm>
            <a:off x="5087938" y="1103500"/>
            <a:ext cx="2209800" cy="369330"/>
          </a:xfrm>
          <a:prstGeom prst="rect">
            <a:avLst/>
          </a:prstGeom>
          <a:solidFill>
            <a:srgbClr val="EAEAEA">
              <a:alpha val="2000"/>
            </a:srgbClr>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p>
            <a:pPr>
              <a:spcBef>
                <a:spcPct val="50000"/>
              </a:spcBef>
            </a:pPr>
            <a:r>
              <a:rPr lang="en-US" b="1" dirty="0">
                <a:latin typeface="Arial" panose="020B0604020202020204" pitchFamily="34" charset="0"/>
                <a:cs typeface="Arial" panose="020B0604020202020204" pitchFamily="34" charset="0"/>
              </a:rPr>
              <a:t>Airfoil Centrifugal</a:t>
            </a:r>
          </a:p>
        </p:txBody>
      </p:sp>
      <p:sp>
        <p:nvSpPr>
          <p:cNvPr id="535558" name="Freeform 6"/>
          <p:cNvSpPr>
            <a:spLocks/>
          </p:cNvSpPr>
          <p:nvPr/>
        </p:nvSpPr>
        <p:spPr bwMode="auto">
          <a:xfrm>
            <a:off x="2578100" y="1334482"/>
            <a:ext cx="5800725" cy="882254"/>
          </a:xfrm>
          <a:custGeom>
            <a:avLst/>
            <a:gdLst>
              <a:gd name="T0" fmla="*/ 3630 w 3654"/>
              <a:gd name="T1" fmla="*/ 205 h 741"/>
              <a:gd name="T2" fmla="*/ 3401 w 3654"/>
              <a:gd name="T3" fmla="*/ 28 h 741"/>
              <a:gd name="T4" fmla="*/ 2491 w 3654"/>
              <a:gd name="T5" fmla="*/ 34 h 741"/>
              <a:gd name="T6" fmla="*/ 1307 w 3654"/>
              <a:gd name="T7" fmla="*/ 106 h 741"/>
              <a:gd name="T8" fmla="*/ 555 w 3654"/>
              <a:gd name="T9" fmla="*/ 256 h 741"/>
              <a:gd name="T10" fmla="*/ 86 w 3654"/>
              <a:gd name="T11" fmla="*/ 494 h 741"/>
              <a:gd name="T12" fmla="*/ 37 w 3654"/>
              <a:gd name="T13" fmla="*/ 692 h 741"/>
              <a:gd name="T14" fmla="*/ 221 w 3654"/>
              <a:gd name="T15" fmla="*/ 714 h 741"/>
              <a:gd name="T16" fmla="*/ 925 w 3654"/>
              <a:gd name="T17" fmla="*/ 529 h 741"/>
              <a:gd name="T18" fmla="*/ 2034 w 3654"/>
              <a:gd name="T19" fmla="*/ 422 h 741"/>
              <a:gd name="T20" fmla="*/ 3192 w 3654"/>
              <a:gd name="T21" fmla="*/ 401 h 741"/>
              <a:gd name="T22" fmla="*/ 3545 w 3654"/>
              <a:gd name="T23" fmla="*/ 368 h 741"/>
              <a:gd name="T24" fmla="*/ 3630 w 3654"/>
              <a:gd name="T25" fmla="*/ 205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4" h="741">
                <a:moveTo>
                  <a:pt x="3630" y="205"/>
                </a:moveTo>
                <a:cubicBezTo>
                  <a:pt x="3606" y="148"/>
                  <a:pt x="3591" y="56"/>
                  <a:pt x="3401" y="28"/>
                </a:cubicBezTo>
                <a:cubicBezTo>
                  <a:pt x="3211" y="0"/>
                  <a:pt x="2840" y="21"/>
                  <a:pt x="2491" y="34"/>
                </a:cubicBezTo>
                <a:cubicBezTo>
                  <a:pt x="2142" y="47"/>
                  <a:pt x="1630" y="69"/>
                  <a:pt x="1307" y="106"/>
                </a:cubicBezTo>
                <a:cubicBezTo>
                  <a:pt x="984" y="143"/>
                  <a:pt x="759" y="191"/>
                  <a:pt x="555" y="256"/>
                </a:cubicBezTo>
                <a:cubicBezTo>
                  <a:pt x="351" y="321"/>
                  <a:pt x="172" y="421"/>
                  <a:pt x="86" y="494"/>
                </a:cubicBezTo>
                <a:cubicBezTo>
                  <a:pt x="0" y="567"/>
                  <a:pt x="15" y="655"/>
                  <a:pt x="37" y="692"/>
                </a:cubicBezTo>
                <a:cubicBezTo>
                  <a:pt x="59" y="729"/>
                  <a:pt x="73" y="741"/>
                  <a:pt x="221" y="714"/>
                </a:cubicBezTo>
                <a:cubicBezTo>
                  <a:pt x="369" y="687"/>
                  <a:pt x="623" y="578"/>
                  <a:pt x="925" y="529"/>
                </a:cubicBezTo>
                <a:cubicBezTo>
                  <a:pt x="1227" y="480"/>
                  <a:pt x="1656" y="443"/>
                  <a:pt x="2034" y="422"/>
                </a:cubicBezTo>
                <a:cubicBezTo>
                  <a:pt x="2412" y="401"/>
                  <a:pt x="2940" y="410"/>
                  <a:pt x="3192" y="401"/>
                </a:cubicBezTo>
                <a:cubicBezTo>
                  <a:pt x="3444" y="392"/>
                  <a:pt x="3472" y="401"/>
                  <a:pt x="3545" y="368"/>
                </a:cubicBezTo>
                <a:cubicBezTo>
                  <a:pt x="3618" y="335"/>
                  <a:pt x="3654" y="262"/>
                  <a:pt x="3630" y="205"/>
                </a:cubicBezTo>
                <a:close/>
              </a:path>
            </a:pathLst>
          </a:custGeom>
          <a:solidFill>
            <a:schemeClr val="bg1">
              <a:alpha val="49000"/>
            </a:schemeClr>
          </a:solidFill>
          <a:ln w="12700" cap="flat" cmpd="sng">
            <a:solidFill>
              <a:schemeClr val="tx1"/>
            </a:solidFill>
            <a:prstDash val="solid"/>
            <a:round/>
            <a:headEnd type="none" w="med" len="med"/>
            <a:tailEnd type="none" w="med" len="med"/>
          </a:ln>
          <a:effectLs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535559" name="Text Box 7"/>
          <p:cNvSpPr txBox="1">
            <a:spLocks noChangeArrowheads="1"/>
          </p:cNvSpPr>
          <p:nvPr/>
        </p:nvSpPr>
        <p:spPr bwMode="auto">
          <a:xfrm>
            <a:off x="4394204" y="1548793"/>
            <a:ext cx="2339975"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p>
            <a:pPr>
              <a:spcBef>
                <a:spcPct val="50000"/>
              </a:spcBef>
            </a:pPr>
            <a:r>
              <a:rPr lang="en-US" b="1" dirty="0">
                <a:latin typeface="Arial" panose="020B0604020202020204" pitchFamily="34" charset="0"/>
                <a:cs typeface="Arial" panose="020B0604020202020204" pitchFamily="34" charset="0"/>
              </a:rPr>
              <a:t>Backward Inclined</a:t>
            </a:r>
          </a:p>
        </p:txBody>
      </p:sp>
      <p:sp>
        <p:nvSpPr>
          <p:cNvPr id="535560" name="Freeform 8"/>
          <p:cNvSpPr>
            <a:spLocks/>
          </p:cNvSpPr>
          <p:nvPr/>
        </p:nvSpPr>
        <p:spPr bwMode="auto">
          <a:xfrm>
            <a:off x="2314576" y="1796446"/>
            <a:ext cx="6026150" cy="964406"/>
          </a:xfrm>
          <a:custGeom>
            <a:avLst/>
            <a:gdLst>
              <a:gd name="T0" fmla="*/ 3772 w 3796"/>
              <a:gd name="T1" fmla="*/ 159 h 810"/>
              <a:gd name="T2" fmla="*/ 3544 w 3796"/>
              <a:gd name="T3" fmla="*/ 20 h 810"/>
              <a:gd name="T4" fmla="*/ 2641 w 3796"/>
              <a:gd name="T5" fmla="*/ 41 h 810"/>
              <a:gd name="T6" fmla="*/ 1432 w 3796"/>
              <a:gd name="T7" fmla="*/ 105 h 810"/>
              <a:gd name="T8" fmla="*/ 614 w 3796"/>
              <a:gd name="T9" fmla="*/ 276 h 810"/>
              <a:gd name="T10" fmla="*/ 95 w 3796"/>
              <a:gd name="T11" fmla="*/ 582 h 810"/>
              <a:gd name="T12" fmla="*/ 46 w 3796"/>
              <a:gd name="T13" fmla="*/ 788 h 810"/>
              <a:gd name="T14" fmla="*/ 343 w 3796"/>
              <a:gd name="T15" fmla="*/ 715 h 810"/>
              <a:gd name="T16" fmla="*/ 1059 w 3796"/>
              <a:gd name="T17" fmla="*/ 509 h 810"/>
              <a:gd name="T18" fmla="*/ 2178 w 3796"/>
              <a:gd name="T19" fmla="*/ 435 h 810"/>
              <a:gd name="T20" fmla="*/ 3338 w 3796"/>
              <a:gd name="T21" fmla="*/ 402 h 810"/>
              <a:gd name="T22" fmla="*/ 3687 w 3796"/>
              <a:gd name="T23" fmla="*/ 322 h 810"/>
              <a:gd name="T24" fmla="*/ 3772 w 3796"/>
              <a:gd name="T25" fmla="*/ 15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96" h="810">
                <a:moveTo>
                  <a:pt x="3772" y="159"/>
                </a:moveTo>
                <a:cubicBezTo>
                  <a:pt x="3748" y="109"/>
                  <a:pt x="3732" y="40"/>
                  <a:pt x="3544" y="20"/>
                </a:cubicBezTo>
                <a:cubicBezTo>
                  <a:pt x="3356" y="0"/>
                  <a:pt x="2993" y="27"/>
                  <a:pt x="2641" y="41"/>
                </a:cubicBezTo>
                <a:cubicBezTo>
                  <a:pt x="2289" y="55"/>
                  <a:pt x="1770" y="66"/>
                  <a:pt x="1432" y="105"/>
                </a:cubicBezTo>
                <a:cubicBezTo>
                  <a:pt x="1094" y="144"/>
                  <a:pt x="837" y="197"/>
                  <a:pt x="614" y="276"/>
                </a:cubicBezTo>
                <a:cubicBezTo>
                  <a:pt x="391" y="355"/>
                  <a:pt x="190" y="497"/>
                  <a:pt x="95" y="582"/>
                </a:cubicBezTo>
                <a:cubicBezTo>
                  <a:pt x="0" y="667"/>
                  <a:pt x="5" y="766"/>
                  <a:pt x="46" y="788"/>
                </a:cubicBezTo>
                <a:cubicBezTo>
                  <a:pt x="87" y="810"/>
                  <a:pt x="174" y="761"/>
                  <a:pt x="343" y="715"/>
                </a:cubicBezTo>
                <a:cubicBezTo>
                  <a:pt x="512" y="669"/>
                  <a:pt x="753" y="556"/>
                  <a:pt x="1059" y="509"/>
                </a:cubicBezTo>
                <a:cubicBezTo>
                  <a:pt x="1365" y="462"/>
                  <a:pt x="1798" y="453"/>
                  <a:pt x="2178" y="435"/>
                </a:cubicBezTo>
                <a:cubicBezTo>
                  <a:pt x="2558" y="417"/>
                  <a:pt x="3087" y="421"/>
                  <a:pt x="3338" y="402"/>
                </a:cubicBezTo>
                <a:cubicBezTo>
                  <a:pt x="3589" y="383"/>
                  <a:pt x="3615" y="362"/>
                  <a:pt x="3687" y="322"/>
                </a:cubicBezTo>
                <a:cubicBezTo>
                  <a:pt x="3759" y="282"/>
                  <a:pt x="3796" y="216"/>
                  <a:pt x="3772" y="159"/>
                </a:cubicBezTo>
                <a:close/>
              </a:path>
            </a:pathLst>
          </a:custGeom>
          <a:solidFill>
            <a:schemeClr val="bg1">
              <a:alpha val="49000"/>
            </a:schemeClr>
          </a:solidFill>
          <a:ln w="12700" cap="flat" cmpd="sng">
            <a:solidFill>
              <a:schemeClr val="tx1"/>
            </a:solidFill>
            <a:prstDash val="solid"/>
            <a:round/>
            <a:headEnd type="none" w="med" len="med"/>
            <a:tailEnd type="none" w="med" len="med"/>
          </a:ln>
          <a:effectLs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535561" name="Text Box 9"/>
          <p:cNvSpPr txBox="1">
            <a:spLocks noChangeArrowheads="1"/>
          </p:cNvSpPr>
          <p:nvPr/>
        </p:nvSpPr>
        <p:spPr bwMode="auto">
          <a:xfrm>
            <a:off x="3897317" y="2028616"/>
            <a:ext cx="2098675"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p>
            <a:pPr>
              <a:spcBef>
                <a:spcPct val="50000"/>
              </a:spcBef>
            </a:pPr>
            <a:r>
              <a:rPr lang="en-US" b="1" dirty="0">
                <a:latin typeface="Arial" panose="020B0604020202020204" pitchFamily="34" charset="0"/>
                <a:cs typeface="Arial" panose="020B0604020202020204" pitchFamily="34" charset="0"/>
              </a:rPr>
              <a:t>Forward Curved</a:t>
            </a:r>
          </a:p>
        </p:txBody>
      </p:sp>
    </p:spTree>
    <p:extLst>
      <p:ext uri="{BB962C8B-B14F-4D97-AF65-F5344CB8AC3E}">
        <p14:creationId xmlns:p14="http://schemas.microsoft.com/office/powerpoint/2010/main" val="9071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5556"/>
                                        </p:tgtEl>
                                        <p:attrNameLst>
                                          <p:attrName>style.visibility</p:attrName>
                                        </p:attrNameLst>
                                      </p:cBhvr>
                                      <p:to>
                                        <p:strVal val="visible"/>
                                      </p:to>
                                    </p:set>
                                    <p:animEffect transition="in" filter="fade">
                                      <p:cBhvr>
                                        <p:cTn id="7" dur="1000"/>
                                        <p:tgtEl>
                                          <p:spTgt spid="5355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5557"/>
                                        </p:tgtEl>
                                        <p:attrNameLst>
                                          <p:attrName>style.visibility</p:attrName>
                                        </p:attrNameLst>
                                      </p:cBhvr>
                                      <p:to>
                                        <p:strVal val="visible"/>
                                      </p:to>
                                    </p:set>
                                    <p:animEffect transition="in" filter="fade">
                                      <p:cBhvr>
                                        <p:cTn id="10" dur="1000"/>
                                        <p:tgtEl>
                                          <p:spTgt spid="53555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5558"/>
                                        </p:tgtEl>
                                        <p:attrNameLst>
                                          <p:attrName>style.visibility</p:attrName>
                                        </p:attrNameLst>
                                      </p:cBhvr>
                                      <p:to>
                                        <p:strVal val="visible"/>
                                      </p:to>
                                    </p:set>
                                    <p:animEffect transition="in" filter="fade">
                                      <p:cBhvr>
                                        <p:cTn id="15" dur="1000"/>
                                        <p:tgtEl>
                                          <p:spTgt spid="5355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5559"/>
                                        </p:tgtEl>
                                        <p:attrNameLst>
                                          <p:attrName>style.visibility</p:attrName>
                                        </p:attrNameLst>
                                      </p:cBhvr>
                                      <p:to>
                                        <p:strVal val="visible"/>
                                      </p:to>
                                    </p:set>
                                    <p:animEffect transition="in" filter="fade">
                                      <p:cBhvr>
                                        <p:cTn id="18" dur="1000"/>
                                        <p:tgtEl>
                                          <p:spTgt spid="5355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35560"/>
                                        </p:tgtEl>
                                        <p:attrNameLst>
                                          <p:attrName>style.visibility</p:attrName>
                                        </p:attrNameLst>
                                      </p:cBhvr>
                                      <p:to>
                                        <p:strVal val="visible"/>
                                      </p:to>
                                    </p:set>
                                    <p:animEffect transition="in" filter="fade">
                                      <p:cBhvr>
                                        <p:cTn id="23" dur="1000"/>
                                        <p:tgtEl>
                                          <p:spTgt spid="53556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5561"/>
                                        </p:tgtEl>
                                        <p:attrNameLst>
                                          <p:attrName>style.visibility</p:attrName>
                                        </p:attrNameLst>
                                      </p:cBhvr>
                                      <p:to>
                                        <p:strVal val="visible"/>
                                      </p:to>
                                    </p:set>
                                    <p:animEffect transition="in" filter="fade">
                                      <p:cBhvr>
                                        <p:cTn id="26" dur="1000"/>
                                        <p:tgtEl>
                                          <p:spTgt spid="535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6" grpId="0" animBg="1"/>
      <p:bldP spid="535557" grpId="0" animBg="1"/>
      <p:bldP spid="535558" grpId="0" animBg="1"/>
      <p:bldP spid="535559" grpId="0"/>
      <p:bldP spid="535560" grpId="0" animBg="1"/>
      <p:bldP spid="5355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normAutofit/>
          </a:bodyPr>
          <a:lstStyle/>
          <a:p>
            <a:r>
              <a:rPr lang="en-US" dirty="0"/>
              <a:t>AMCA 205</a:t>
            </a:r>
          </a:p>
        </p:txBody>
      </p:sp>
      <p:sp>
        <p:nvSpPr>
          <p:cNvPr id="546821" name="Rectangle 5"/>
          <p:cNvSpPr>
            <a:spLocks noGrp="1" noChangeArrowheads="1"/>
          </p:cNvSpPr>
          <p:nvPr>
            <p:ph idx="1"/>
          </p:nvPr>
        </p:nvSpPr>
        <p:spPr>
          <a:xfrm>
            <a:off x="762000" y="800103"/>
            <a:ext cx="8229600" cy="3371849"/>
          </a:xfrm>
        </p:spPr>
        <p:txBody>
          <a:bodyPr/>
          <a:lstStyle/>
          <a:p>
            <a:pPr>
              <a:buFontTx/>
              <a:buNone/>
            </a:pPr>
            <a:r>
              <a:rPr lang="en-US" sz="2800" b="1" dirty="0"/>
              <a:t>AMCA 205, Annex A:</a:t>
            </a:r>
          </a:p>
          <a:p>
            <a:pPr>
              <a:buFontTx/>
              <a:buNone/>
            </a:pPr>
            <a:r>
              <a:rPr lang="en-US" sz="2400" dirty="0"/>
              <a:t>In order to achieve the goals in </a:t>
            </a:r>
            <a:r>
              <a:rPr lang="en-US" sz="2400" u="sng" dirty="0">
                <a:uFill>
                  <a:solidFill>
                    <a:srgbClr val="C00000"/>
                  </a:solidFill>
                </a:uFill>
              </a:rPr>
              <a:t>energy savings</a:t>
            </a:r>
            <a:r>
              <a:rPr lang="en-US" sz="2400" dirty="0"/>
              <a:t> by</a:t>
            </a:r>
          </a:p>
          <a:p>
            <a:pPr>
              <a:buFontTx/>
              <a:buNone/>
            </a:pPr>
            <a:r>
              <a:rPr lang="en-US" sz="2400" dirty="0"/>
              <a:t>operating fans it is important </a:t>
            </a:r>
            <a:r>
              <a:rPr lang="en-US" sz="2400" u="sng" dirty="0">
                <a:uFill>
                  <a:solidFill>
                    <a:srgbClr val="C00000"/>
                  </a:solidFill>
                </a:uFill>
              </a:rPr>
              <a:t>that the fan is selected </a:t>
            </a:r>
          </a:p>
          <a:p>
            <a:pPr>
              <a:buFontTx/>
              <a:buNone/>
            </a:pPr>
            <a:r>
              <a:rPr lang="en-US" sz="2400" u="sng" dirty="0">
                <a:uFill>
                  <a:solidFill>
                    <a:srgbClr val="C00000"/>
                  </a:solidFill>
                </a:uFill>
              </a:rPr>
              <a:t>in the system close to the peak of the fan efficiency. </a:t>
            </a:r>
          </a:p>
          <a:p>
            <a:pPr>
              <a:buFontTx/>
              <a:buNone/>
            </a:pPr>
            <a:r>
              <a:rPr lang="en-US" sz="2400" dirty="0"/>
              <a:t>The fan </a:t>
            </a:r>
            <a:r>
              <a:rPr lang="en-US" sz="2400" dirty="0">
                <a:uFill>
                  <a:solidFill>
                    <a:srgbClr val="C00000"/>
                  </a:solidFill>
                </a:uFill>
              </a:rPr>
              <a:t>operating efficiency at all intended operating</a:t>
            </a:r>
          </a:p>
          <a:p>
            <a:pPr>
              <a:buFontTx/>
              <a:buNone/>
            </a:pPr>
            <a:r>
              <a:rPr lang="en-US" sz="2400" dirty="0">
                <a:uFill>
                  <a:solidFill>
                    <a:srgbClr val="C00000"/>
                  </a:solidFill>
                </a:uFill>
              </a:rPr>
              <a:t>point(s) </a:t>
            </a:r>
            <a:r>
              <a:rPr lang="en-US" sz="2400" u="sng" dirty="0">
                <a:uFill>
                  <a:solidFill>
                    <a:srgbClr val="C00000"/>
                  </a:solidFill>
                </a:uFill>
              </a:rPr>
              <a:t>shall not be less than 15 percentage points </a:t>
            </a:r>
          </a:p>
          <a:p>
            <a:pPr>
              <a:buFontTx/>
              <a:buNone/>
            </a:pPr>
            <a:r>
              <a:rPr lang="en-US" sz="2400" u="sng" dirty="0">
                <a:uFill>
                  <a:solidFill>
                    <a:srgbClr val="C00000"/>
                  </a:solidFill>
                </a:uFill>
              </a:rPr>
              <a:t>below the fan peak total efficiency</a:t>
            </a:r>
            <a:r>
              <a:rPr lang="en-US" sz="2400" dirty="0">
                <a:uFill>
                  <a:solidFill>
                    <a:srgbClr val="C00000"/>
                  </a:solidFill>
                </a:uFill>
              </a:rPr>
              <a:t> </a:t>
            </a:r>
            <a:r>
              <a:rPr lang="en-US" sz="2400" dirty="0"/>
              <a:t>(see figure).</a:t>
            </a:r>
          </a:p>
        </p:txBody>
      </p:sp>
    </p:spTree>
    <p:extLst>
      <p:ext uri="{BB962C8B-B14F-4D97-AF65-F5344CB8AC3E}">
        <p14:creationId xmlns:p14="http://schemas.microsoft.com/office/powerpoint/2010/main" val="1843579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normAutofit/>
          </a:bodyPr>
          <a:lstStyle/>
          <a:p>
            <a:r>
              <a:rPr lang="en-US" dirty="0">
                <a:latin typeface="Arial" panose="020B0604020202020204" pitchFamily="34" charset="0"/>
                <a:cs typeface="Arial" panose="020B0604020202020204" pitchFamily="34" charset="0"/>
              </a:rPr>
              <a:t>Fan </a:t>
            </a:r>
            <a:r>
              <a:rPr lang="en-US" dirty="0" smtClean="0">
                <a:latin typeface="Arial" panose="020B0604020202020204" pitchFamily="34" charset="0"/>
                <a:cs typeface="Arial" panose="020B0604020202020204" pitchFamily="34" charset="0"/>
              </a:rPr>
              <a:t>Efficiency Grades</a:t>
            </a:r>
            <a:endParaRPr lang="en-US" dirty="0">
              <a:latin typeface="Arial" panose="020B0604020202020204" pitchFamily="34" charset="0"/>
              <a:cs typeface="Arial" panose="020B0604020202020204" pitchFamily="34" charset="0"/>
            </a:endParaRPr>
          </a:p>
        </p:txBody>
      </p:sp>
      <p:sp>
        <p:nvSpPr>
          <p:cNvPr id="12291" name="Rectangle 3"/>
          <p:cNvSpPr>
            <a:spLocks noChangeArrowheads="1"/>
          </p:cNvSpPr>
          <p:nvPr/>
        </p:nvSpPr>
        <p:spPr bwMode="auto">
          <a:xfrm>
            <a:off x="609601" y="-114300"/>
            <a:ext cx="7953375"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eaLnBrk="0" hangingPunct="0"/>
            <a:endParaRPr lang="en-US" sz="2000">
              <a:latin typeface="Arial" panose="020B0604020202020204" pitchFamily="34" charset="0"/>
              <a:cs typeface="Arial" panose="020B0604020202020204" pitchFamily="34" charset="0"/>
            </a:endParaRPr>
          </a:p>
        </p:txBody>
      </p:sp>
      <p:sp>
        <p:nvSpPr>
          <p:cNvPr id="12292" name="Rectangle 4"/>
          <p:cNvSpPr>
            <a:spLocks noChangeArrowheads="1"/>
          </p:cNvSpPr>
          <p:nvPr/>
        </p:nvSpPr>
        <p:spPr bwMode="auto">
          <a:xfrm>
            <a:off x="1447800" y="1143001"/>
            <a:ext cx="6737350" cy="23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eaLnBrk="0" hangingPunct="0"/>
            <a:endParaRPr lang="en-US" sz="2000">
              <a:latin typeface="Arial" panose="020B0604020202020204" pitchFamily="34" charset="0"/>
              <a:cs typeface="Arial" panose="020B0604020202020204" pitchFamily="34" charset="0"/>
            </a:endParaRPr>
          </a:p>
        </p:txBody>
      </p:sp>
      <p:sp>
        <p:nvSpPr>
          <p:cNvPr id="12293" name="Line 5"/>
          <p:cNvSpPr>
            <a:spLocks noChangeShapeType="1"/>
          </p:cNvSpPr>
          <p:nvPr/>
        </p:nvSpPr>
        <p:spPr bwMode="auto">
          <a:xfrm>
            <a:off x="1447800" y="1143001"/>
            <a:ext cx="1588" cy="23848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294" name="Line 6"/>
          <p:cNvSpPr>
            <a:spLocks noChangeShapeType="1"/>
          </p:cNvSpPr>
          <p:nvPr/>
        </p:nvSpPr>
        <p:spPr bwMode="auto">
          <a:xfrm>
            <a:off x="7643813" y="3519488"/>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295" name="Line 7"/>
          <p:cNvSpPr>
            <a:spLocks noChangeShapeType="1"/>
          </p:cNvSpPr>
          <p:nvPr/>
        </p:nvSpPr>
        <p:spPr bwMode="auto">
          <a:xfrm>
            <a:off x="7643813" y="3121820"/>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296" name="Line 8"/>
          <p:cNvSpPr>
            <a:spLocks noChangeShapeType="1"/>
          </p:cNvSpPr>
          <p:nvPr/>
        </p:nvSpPr>
        <p:spPr bwMode="auto">
          <a:xfrm>
            <a:off x="7643813" y="2724152"/>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297" name="Line 9"/>
          <p:cNvSpPr>
            <a:spLocks noChangeShapeType="1"/>
          </p:cNvSpPr>
          <p:nvPr/>
        </p:nvSpPr>
        <p:spPr bwMode="auto">
          <a:xfrm>
            <a:off x="7643813" y="2326481"/>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298" name="Line 10"/>
          <p:cNvSpPr>
            <a:spLocks noChangeShapeType="1"/>
          </p:cNvSpPr>
          <p:nvPr/>
        </p:nvSpPr>
        <p:spPr bwMode="auto">
          <a:xfrm>
            <a:off x="7643813" y="1928813"/>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299" name="Line 11"/>
          <p:cNvSpPr>
            <a:spLocks noChangeShapeType="1"/>
          </p:cNvSpPr>
          <p:nvPr/>
        </p:nvSpPr>
        <p:spPr bwMode="auto">
          <a:xfrm>
            <a:off x="7643813" y="1532335"/>
            <a:ext cx="49212"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00" name="Line 12"/>
          <p:cNvSpPr>
            <a:spLocks noChangeShapeType="1"/>
          </p:cNvSpPr>
          <p:nvPr/>
        </p:nvSpPr>
        <p:spPr bwMode="auto">
          <a:xfrm>
            <a:off x="1447804" y="3527822"/>
            <a:ext cx="61753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01" name="Line 13"/>
          <p:cNvSpPr>
            <a:spLocks noChangeShapeType="1"/>
          </p:cNvSpPr>
          <p:nvPr/>
        </p:nvSpPr>
        <p:spPr bwMode="auto">
          <a:xfrm flipV="1">
            <a:off x="2416176" y="3527824"/>
            <a:ext cx="1588"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02" name="Line 14"/>
          <p:cNvSpPr>
            <a:spLocks noChangeShapeType="1"/>
          </p:cNvSpPr>
          <p:nvPr/>
        </p:nvSpPr>
        <p:spPr bwMode="auto">
          <a:xfrm flipV="1">
            <a:off x="3371850" y="3527824"/>
            <a:ext cx="1588"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03" name="Line 15"/>
          <p:cNvSpPr>
            <a:spLocks noChangeShapeType="1"/>
          </p:cNvSpPr>
          <p:nvPr/>
        </p:nvSpPr>
        <p:spPr bwMode="auto">
          <a:xfrm flipV="1">
            <a:off x="4338641" y="35278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04" name="Line 16"/>
          <p:cNvSpPr>
            <a:spLocks noChangeShapeType="1"/>
          </p:cNvSpPr>
          <p:nvPr/>
        </p:nvSpPr>
        <p:spPr bwMode="auto">
          <a:xfrm flipV="1">
            <a:off x="5294317" y="35278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05" name="Line 17"/>
          <p:cNvSpPr>
            <a:spLocks noChangeShapeType="1"/>
          </p:cNvSpPr>
          <p:nvPr/>
        </p:nvSpPr>
        <p:spPr bwMode="auto">
          <a:xfrm flipV="1">
            <a:off x="6262688" y="35278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06" name="Line 18"/>
          <p:cNvSpPr>
            <a:spLocks noChangeShapeType="1"/>
          </p:cNvSpPr>
          <p:nvPr/>
        </p:nvSpPr>
        <p:spPr bwMode="auto">
          <a:xfrm flipV="1">
            <a:off x="7218365" y="3527824"/>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07" name="Rectangle 19"/>
          <p:cNvSpPr>
            <a:spLocks noChangeArrowheads="1"/>
          </p:cNvSpPr>
          <p:nvPr/>
        </p:nvSpPr>
        <p:spPr bwMode="auto">
          <a:xfrm>
            <a:off x="7848600" y="3371851"/>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0</a:t>
            </a:r>
            <a:endParaRPr lang="en-US" sz="2000">
              <a:latin typeface="Arial" panose="020B0604020202020204" pitchFamily="34" charset="0"/>
              <a:cs typeface="Arial" panose="020B0604020202020204" pitchFamily="34" charset="0"/>
            </a:endParaRPr>
          </a:p>
        </p:txBody>
      </p:sp>
      <p:sp>
        <p:nvSpPr>
          <p:cNvPr id="12308" name="Rectangle 20"/>
          <p:cNvSpPr>
            <a:spLocks noChangeArrowheads="1"/>
          </p:cNvSpPr>
          <p:nvPr/>
        </p:nvSpPr>
        <p:spPr bwMode="auto">
          <a:xfrm>
            <a:off x="7848604" y="2974183"/>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20</a:t>
            </a:r>
            <a:endParaRPr lang="en-US" sz="2000">
              <a:latin typeface="Arial" panose="020B0604020202020204" pitchFamily="34" charset="0"/>
              <a:cs typeface="Arial" panose="020B0604020202020204" pitchFamily="34" charset="0"/>
            </a:endParaRPr>
          </a:p>
        </p:txBody>
      </p:sp>
      <p:sp>
        <p:nvSpPr>
          <p:cNvPr id="12309" name="Rectangle 21"/>
          <p:cNvSpPr>
            <a:spLocks noChangeArrowheads="1"/>
          </p:cNvSpPr>
          <p:nvPr/>
        </p:nvSpPr>
        <p:spPr bwMode="auto">
          <a:xfrm>
            <a:off x="7848604" y="2576515"/>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40</a:t>
            </a:r>
            <a:endParaRPr lang="en-US" sz="2000">
              <a:latin typeface="Arial" panose="020B0604020202020204" pitchFamily="34" charset="0"/>
              <a:cs typeface="Arial" panose="020B0604020202020204" pitchFamily="34" charset="0"/>
            </a:endParaRPr>
          </a:p>
        </p:txBody>
      </p:sp>
      <p:sp>
        <p:nvSpPr>
          <p:cNvPr id="12310" name="Rectangle 22"/>
          <p:cNvSpPr>
            <a:spLocks noChangeArrowheads="1"/>
          </p:cNvSpPr>
          <p:nvPr/>
        </p:nvSpPr>
        <p:spPr bwMode="auto">
          <a:xfrm>
            <a:off x="7848604" y="2180037"/>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60</a:t>
            </a:r>
            <a:endParaRPr lang="en-US" sz="2000">
              <a:latin typeface="Arial" panose="020B0604020202020204" pitchFamily="34" charset="0"/>
              <a:cs typeface="Arial" panose="020B0604020202020204" pitchFamily="34" charset="0"/>
            </a:endParaRPr>
          </a:p>
        </p:txBody>
      </p:sp>
      <p:sp>
        <p:nvSpPr>
          <p:cNvPr id="12311" name="Rectangle 23"/>
          <p:cNvSpPr>
            <a:spLocks noChangeArrowheads="1"/>
          </p:cNvSpPr>
          <p:nvPr/>
        </p:nvSpPr>
        <p:spPr bwMode="auto">
          <a:xfrm>
            <a:off x="7848604" y="1782367"/>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80</a:t>
            </a:r>
            <a:endParaRPr lang="en-US" sz="2000">
              <a:latin typeface="Arial" panose="020B0604020202020204" pitchFamily="34" charset="0"/>
              <a:cs typeface="Arial" panose="020B0604020202020204" pitchFamily="34" charset="0"/>
            </a:endParaRPr>
          </a:p>
        </p:txBody>
      </p:sp>
      <p:sp>
        <p:nvSpPr>
          <p:cNvPr id="12312" name="Rectangle 24"/>
          <p:cNvSpPr>
            <a:spLocks noChangeArrowheads="1"/>
          </p:cNvSpPr>
          <p:nvPr/>
        </p:nvSpPr>
        <p:spPr bwMode="auto">
          <a:xfrm>
            <a:off x="7848600" y="1384699"/>
            <a:ext cx="43281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100</a:t>
            </a:r>
            <a:endParaRPr lang="en-US" sz="2000">
              <a:latin typeface="Arial" panose="020B0604020202020204" pitchFamily="34" charset="0"/>
              <a:cs typeface="Arial" panose="020B0604020202020204" pitchFamily="34" charset="0"/>
            </a:endParaRPr>
          </a:p>
        </p:txBody>
      </p:sp>
      <p:sp>
        <p:nvSpPr>
          <p:cNvPr id="12313" name="Rectangle 25"/>
          <p:cNvSpPr>
            <a:spLocks noChangeArrowheads="1"/>
          </p:cNvSpPr>
          <p:nvPr/>
        </p:nvSpPr>
        <p:spPr bwMode="auto">
          <a:xfrm>
            <a:off x="1411288" y="3638551"/>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0</a:t>
            </a:r>
            <a:endParaRPr lang="en-US" sz="2000">
              <a:latin typeface="Arial" panose="020B0604020202020204" pitchFamily="34" charset="0"/>
              <a:cs typeface="Arial" panose="020B0604020202020204" pitchFamily="34" charset="0"/>
            </a:endParaRPr>
          </a:p>
        </p:txBody>
      </p:sp>
      <p:sp>
        <p:nvSpPr>
          <p:cNvPr id="12314" name="Rectangle 26"/>
          <p:cNvSpPr>
            <a:spLocks noChangeArrowheads="1"/>
          </p:cNvSpPr>
          <p:nvPr/>
        </p:nvSpPr>
        <p:spPr bwMode="auto">
          <a:xfrm>
            <a:off x="2319338" y="3645696"/>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a:t>
            </a:r>
            <a:endParaRPr lang="en-US" sz="2000">
              <a:latin typeface="Arial" panose="020B0604020202020204" pitchFamily="34" charset="0"/>
              <a:cs typeface="Arial" panose="020B0604020202020204" pitchFamily="34" charset="0"/>
            </a:endParaRPr>
          </a:p>
        </p:txBody>
      </p:sp>
      <p:sp>
        <p:nvSpPr>
          <p:cNvPr id="12315" name="Rectangle 27"/>
          <p:cNvSpPr>
            <a:spLocks noChangeArrowheads="1"/>
          </p:cNvSpPr>
          <p:nvPr/>
        </p:nvSpPr>
        <p:spPr bwMode="auto">
          <a:xfrm>
            <a:off x="3273425" y="3645696"/>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a:t>
            </a:r>
            <a:endParaRPr lang="en-US" sz="2000">
              <a:latin typeface="Arial" panose="020B0604020202020204" pitchFamily="34" charset="0"/>
              <a:cs typeface="Arial" panose="020B0604020202020204" pitchFamily="34" charset="0"/>
            </a:endParaRPr>
          </a:p>
        </p:txBody>
      </p:sp>
      <p:sp>
        <p:nvSpPr>
          <p:cNvPr id="12316" name="Rectangle 28"/>
          <p:cNvSpPr>
            <a:spLocks noChangeArrowheads="1"/>
          </p:cNvSpPr>
          <p:nvPr/>
        </p:nvSpPr>
        <p:spPr bwMode="auto">
          <a:xfrm>
            <a:off x="4241800" y="3645696"/>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6</a:t>
            </a:r>
            <a:endParaRPr lang="en-US" sz="2000">
              <a:latin typeface="Arial" panose="020B0604020202020204" pitchFamily="34" charset="0"/>
              <a:cs typeface="Arial" panose="020B0604020202020204" pitchFamily="34" charset="0"/>
            </a:endParaRPr>
          </a:p>
        </p:txBody>
      </p:sp>
      <p:sp>
        <p:nvSpPr>
          <p:cNvPr id="12317" name="Rectangle 29"/>
          <p:cNvSpPr>
            <a:spLocks noChangeArrowheads="1"/>
          </p:cNvSpPr>
          <p:nvPr/>
        </p:nvSpPr>
        <p:spPr bwMode="auto">
          <a:xfrm>
            <a:off x="5197475" y="3645696"/>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8</a:t>
            </a:r>
            <a:endParaRPr lang="en-US" sz="2000">
              <a:latin typeface="Arial" panose="020B0604020202020204" pitchFamily="34" charset="0"/>
              <a:cs typeface="Arial" panose="020B0604020202020204" pitchFamily="34" charset="0"/>
            </a:endParaRPr>
          </a:p>
        </p:txBody>
      </p:sp>
      <p:sp>
        <p:nvSpPr>
          <p:cNvPr id="12318" name="Rectangle 30"/>
          <p:cNvSpPr>
            <a:spLocks noChangeArrowheads="1"/>
          </p:cNvSpPr>
          <p:nvPr/>
        </p:nvSpPr>
        <p:spPr bwMode="auto">
          <a:xfrm>
            <a:off x="6127754" y="3645696"/>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a:t>
            </a:r>
            <a:endParaRPr lang="en-US" sz="2000">
              <a:latin typeface="Arial" panose="020B0604020202020204" pitchFamily="34" charset="0"/>
              <a:cs typeface="Arial" panose="020B0604020202020204" pitchFamily="34" charset="0"/>
            </a:endParaRPr>
          </a:p>
        </p:txBody>
      </p:sp>
      <p:sp>
        <p:nvSpPr>
          <p:cNvPr id="12319" name="Rectangle 31"/>
          <p:cNvSpPr>
            <a:spLocks noChangeArrowheads="1"/>
          </p:cNvSpPr>
          <p:nvPr/>
        </p:nvSpPr>
        <p:spPr bwMode="auto">
          <a:xfrm>
            <a:off x="7083429" y="3645696"/>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12</a:t>
            </a:r>
            <a:endParaRPr lang="en-US" sz="2000">
              <a:latin typeface="Arial" panose="020B0604020202020204" pitchFamily="34" charset="0"/>
              <a:cs typeface="Arial" panose="020B0604020202020204" pitchFamily="34" charset="0"/>
            </a:endParaRPr>
          </a:p>
        </p:txBody>
      </p:sp>
      <p:sp>
        <p:nvSpPr>
          <p:cNvPr id="12320" name="Rectangle 32"/>
          <p:cNvSpPr>
            <a:spLocks noChangeArrowheads="1"/>
          </p:cNvSpPr>
          <p:nvPr/>
        </p:nvSpPr>
        <p:spPr bwMode="auto">
          <a:xfrm>
            <a:off x="4035429" y="3931446"/>
            <a:ext cx="1428275"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Arial" panose="020B0604020202020204" pitchFamily="34" charset="0"/>
                <a:cs typeface="Arial" panose="020B0604020202020204" pitchFamily="34" charset="0"/>
              </a:rPr>
              <a:t>CFM x 1000</a:t>
            </a:r>
            <a:endParaRPr lang="en-US" sz="2000">
              <a:latin typeface="Arial" panose="020B0604020202020204" pitchFamily="34" charset="0"/>
              <a:cs typeface="Arial" panose="020B0604020202020204" pitchFamily="34" charset="0"/>
            </a:endParaRPr>
          </a:p>
        </p:txBody>
      </p:sp>
      <p:sp>
        <p:nvSpPr>
          <p:cNvPr id="12321" name="Rectangle 33"/>
          <p:cNvSpPr>
            <a:spLocks noChangeArrowheads="1"/>
          </p:cNvSpPr>
          <p:nvPr/>
        </p:nvSpPr>
        <p:spPr bwMode="auto">
          <a:xfrm rot="-5400000">
            <a:off x="477894" y="2201032"/>
            <a:ext cx="317395"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Arial" panose="020B0604020202020204" pitchFamily="34" charset="0"/>
                <a:cs typeface="Arial" panose="020B0604020202020204" pitchFamily="34" charset="0"/>
              </a:rPr>
              <a:t>Ps</a:t>
            </a:r>
            <a:endParaRPr lang="en-US" sz="2000">
              <a:latin typeface="Arial" panose="020B0604020202020204" pitchFamily="34" charset="0"/>
              <a:cs typeface="Arial" panose="020B0604020202020204" pitchFamily="34" charset="0"/>
            </a:endParaRPr>
          </a:p>
        </p:txBody>
      </p:sp>
      <p:sp>
        <p:nvSpPr>
          <p:cNvPr id="12322" name="Text Box 34"/>
          <p:cNvSpPr txBox="1">
            <a:spLocks noChangeArrowheads="1"/>
          </p:cNvSpPr>
          <p:nvPr/>
        </p:nvSpPr>
        <p:spPr bwMode="auto">
          <a:xfrm>
            <a:off x="1676402" y="1257300"/>
            <a:ext cx="1782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eaLnBrk="0" hangingPunct="0">
              <a:spcBef>
                <a:spcPct val="50000"/>
              </a:spcBef>
            </a:pPr>
            <a:r>
              <a:rPr lang="en-US" sz="2000" dirty="0">
                <a:latin typeface="Arial" panose="020B0604020202020204" pitchFamily="34" charset="0"/>
                <a:cs typeface="Arial" panose="020B0604020202020204" pitchFamily="34" charset="0"/>
              </a:rPr>
              <a:t>Ps vs. CFM</a:t>
            </a:r>
          </a:p>
        </p:txBody>
      </p:sp>
      <p:sp>
        <p:nvSpPr>
          <p:cNvPr id="12323" name="Freeform 35"/>
          <p:cNvSpPr>
            <a:spLocks/>
          </p:cNvSpPr>
          <p:nvPr/>
        </p:nvSpPr>
        <p:spPr bwMode="auto">
          <a:xfrm>
            <a:off x="1447800" y="1516857"/>
            <a:ext cx="5765800" cy="2007394"/>
          </a:xfrm>
          <a:custGeom>
            <a:avLst/>
            <a:gdLst>
              <a:gd name="T0" fmla="*/ 0 w 3632"/>
              <a:gd name="T1" fmla="*/ 263525 h 1686"/>
              <a:gd name="T2" fmla="*/ 965200 w 3632"/>
              <a:gd name="T3" fmla="*/ 161925 h 1686"/>
              <a:gd name="T4" fmla="*/ 1868488 w 3632"/>
              <a:gd name="T5" fmla="*/ 87312 h 1686"/>
              <a:gd name="T6" fmla="*/ 2767013 w 3632"/>
              <a:gd name="T7" fmla="*/ 41275 h 1686"/>
              <a:gd name="T8" fmla="*/ 3511551 w 3632"/>
              <a:gd name="T9" fmla="*/ 336550 h 1686"/>
              <a:gd name="T10" fmla="*/ 4286250 w 3632"/>
              <a:gd name="T11" fmla="*/ 971550 h 1686"/>
              <a:gd name="T12" fmla="*/ 5184775 w 3632"/>
              <a:gd name="T13" fmla="*/ 1947863 h 1686"/>
              <a:gd name="T14" fmla="*/ 5765800 w 3632"/>
              <a:gd name="T15" fmla="*/ 2676525 h 1686"/>
              <a:gd name="T16" fmla="*/ 0 60000 65536"/>
              <a:gd name="T17" fmla="*/ 0 60000 65536"/>
              <a:gd name="T18" fmla="*/ 0 60000 65536"/>
              <a:gd name="T19" fmla="*/ 0 60000 65536"/>
              <a:gd name="T20" fmla="*/ 0 60000 65536"/>
              <a:gd name="T21" fmla="*/ 0 60000 65536"/>
              <a:gd name="T22" fmla="*/ 0 60000 65536"/>
              <a:gd name="T23" fmla="*/ 0 60000 65536"/>
              <a:gd name="T24" fmla="*/ 0 w 3632"/>
              <a:gd name="T25" fmla="*/ 0 h 1686"/>
              <a:gd name="T26" fmla="*/ 3632 w 3632"/>
              <a:gd name="T27" fmla="*/ 1686 h 1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2" h="1686">
                <a:moveTo>
                  <a:pt x="0" y="166"/>
                </a:moveTo>
                <a:cubicBezTo>
                  <a:pt x="206" y="144"/>
                  <a:pt x="412" y="120"/>
                  <a:pt x="608" y="102"/>
                </a:cubicBezTo>
                <a:cubicBezTo>
                  <a:pt x="804" y="84"/>
                  <a:pt x="988" y="68"/>
                  <a:pt x="1177" y="55"/>
                </a:cubicBezTo>
                <a:cubicBezTo>
                  <a:pt x="1366" y="42"/>
                  <a:pt x="1571" y="0"/>
                  <a:pt x="1743" y="26"/>
                </a:cubicBezTo>
                <a:cubicBezTo>
                  <a:pt x="1915" y="52"/>
                  <a:pt x="2053" y="114"/>
                  <a:pt x="2212" y="212"/>
                </a:cubicBezTo>
                <a:cubicBezTo>
                  <a:pt x="2371" y="310"/>
                  <a:pt x="2524" y="443"/>
                  <a:pt x="2700" y="612"/>
                </a:cubicBezTo>
                <a:cubicBezTo>
                  <a:pt x="2876" y="781"/>
                  <a:pt x="3111" y="1048"/>
                  <a:pt x="3266" y="1227"/>
                </a:cubicBezTo>
                <a:cubicBezTo>
                  <a:pt x="3421" y="1406"/>
                  <a:pt x="3556" y="1591"/>
                  <a:pt x="3632" y="1686"/>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24" name="Line 36"/>
          <p:cNvSpPr>
            <a:spLocks noChangeShapeType="1"/>
          </p:cNvSpPr>
          <p:nvPr/>
        </p:nvSpPr>
        <p:spPr bwMode="auto">
          <a:xfrm>
            <a:off x="7620000" y="1143001"/>
            <a:ext cx="1588" cy="23848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465957" name="Freeform 37"/>
          <p:cNvSpPr>
            <a:spLocks/>
          </p:cNvSpPr>
          <p:nvPr/>
        </p:nvSpPr>
        <p:spPr bwMode="auto">
          <a:xfrm>
            <a:off x="1452563" y="2001442"/>
            <a:ext cx="5748337" cy="1516856"/>
          </a:xfrm>
          <a:custGeom>
            <a:avLst/>
            <a:gdLst>
              <a:gd name="T0" fmla="*/ 0 w 3621"/>
              <a:gd name="T1" fmla="*/ 2022475 h 1274"/>
              <a:gd name="T2" fmla="*/ 1430337 w 3621"/>
              <a:gd name="T3" fmla="*/ 950913 h 1274"/>
              <a:gd name="T4" fmla="*/ 2547937 w 3621"/>
              <a:gd name="T5" fmla="*/ 290512 h 1274"/>
              <a:gd name="T6" fmla="*/ 3262313 w 3621"/>
              <a:gd name="T7" fmla="*/ 36512 h 1274"/>
              <a:gd name="T8" fmla="*/ 3776663 w 3621"/>
              <a:gd name="T9" fmla="*/ 74612 h 1274"/>
              <a:gd name="T10" fmla="*/ 4202113 w 3621"/>
              <a:gd name="T11" fmla="*/ 242888 h 1274"/>
              <a:gd name="T12" fmla="*/ 4722812 w 3621"/>
              <a:gd name="T13" fmla="*/ 627062 h 1274"/>
              <a:gd name="T14" fmla="*/ 5240337 w 3621"/>
              <a:gd name="T15" fmla="*/ 1141412 h 1274"/>
              <a:gd name="T16" fmla="*/ 5748337 w 3621"/>
              <a:gd name="T17" fmla="*/ 2005013 h 1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21"/>
              <a:gd name="T28" fmla="*/ 0 h 1274"/>
              <a:gd name="T29" fmla="*/ 3621 w 3621"/>
              <a:gd name="T30" fmla="*/ 1274 h 1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21" h="1274">
                <a:moveTo>
                  <a:pt x="0" y="1274"/>
                </a:moveTo>
                <a:cubicBezTo>
                  <a:pt x="150" y="1162"/>
                  <a:pt x="634" y="781"/>
                  <a:pt x="901" y="599"/>
                </a:cubicBezTo>
                <a:cubicBezTo>
                  <a:pt x="1168" y="417"/>
                  <a:pt x="1413" y="279"/>
                  <a:pt x="1605" y="183"/>
                </a:cubicBezTo>
                <a:cubicBezTo>
                  <a:pt x="1797" y="87"/>
                  <a:pt x="1926" y="46"/>
                  <a:pt x="2055" y="23"/>
                </a:cubicBezTo>
                <a:cubicBezTo>
                  <a:pt x="2184" y="0"/>
                  <a:pt x="2280" y="25"/>
                  <a:pt x="2379" y="47"/>
                </a:cubicBezTo>
                <a:cubicBezTo>
                  <a:pt x="2478" y="69"/>
                  <a:pt x="2548" y="95"/>
                  <a:pt x="2647" y="153"/>
                </a:cubicBezTo>
                <a:cubicBezTo>
                  <a:pt x="2746" y="211"/>
                  <a:pt x="2866" y="301"/>
                  <a:pt x="2975" y="395"/>
                </a:cubicBezTo>
                <a:cubicBezTo>
                  <a:pt x="3084" y="489"/>
                  <a:pt x="3193" y="574"/>
                  <a:pt x="3301" y="719"/>
                </a:cubicBezTo>
                <a:cubicBezTo>
                  <a:pt x="3409" y="864"/>
                  <a:pt x="3554" y="1150"/>
                  <a:pt x="3621" y="1263"/>
                </a:cubicBezTo>
              </a:path>
            </a:pathLst>
          </a:custGeom>
          <a:noFill/>
          <a:ln w="28575" cap="flat" cmpd="sng">
            <a:solidFill>
              <a:schemeClr val="tx1"/>
            </a:solidFill>
            <a:prstDash val="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465958" name="Text Box 38"/>
          <p:cNvSpPr txBox="1">
            <a:spLocks noChangeArrowheads="1"/>
          </p:cNvSpPr>
          <p:nvPr/>
        </p:nvSpPr>
        <p:spPr bwMode="auto">
          <a:xfrm>
            <a:off x="1554163" y="2216944"/>
            <a:ext cx="1905000" cy="71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2000" dirty="0">
                <a:latin typeface="Arial" panose="020B0604020202020204" pitchFamily="34" charset="0"/>
                <a:cs typeface="Arial" panose="020B0604020202020204" pitchFamily="34" charset="0"/>
              </a:rPr>
              <a:t>Total Efficiency vs. CFM</a:t>
            </a:r>
          </a:p>
        </p:txBody>
      </p:sp>
      <p:sp>
        <p:nvSpPr>
          <p:cNvPr id="12327" name="Line 39"/>
          <p:cNvSpPr>
            <a:spLocks noChangeShapeType="1"/>
          </p:cNvSpPr>
          <p:nvPr/>
        </p:nvSpPr>
        <p:spPr bwMode="auto">
          <a:xfrm>
            <a:off x="1384304" y="3524251"/>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28" name="Line 40"/>
          <p:cNvSpPr>
            <a:spLocks noChangeShapeType="1"/>
          </p:cNvSpPr>
          <p:nvPr/>
        </p:nvSpPr>
        <p:spPr bwMode="auto">
          <a:xfrm>
            <a:off x="1384304" y="3126581"/>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29" name="Line 41"/>
          <p:cNvSpPr>
            <a:spLocks noChangeShapeType="1"/>
          </p:cNvSpPr>
          <p:nvPr/>
        </p:nvSpPr>
        <p:spPr bwMode="auto">
          <a:xfrm>
            <a:off x="1384304" y="2728913"/>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30" name="Line 42"/>
          <p:cNvSpPr>
            <a:spLocks noChangeShapeType="1"/>
          </p:cNvSpPr>
          <p:nvPr/>
        </p:nvSpPr>
        <p:spPr bwMode="auto">
          <a:xfrm>
            <a:off x="1384304" y="2331245"/>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31" name="Line 43"/>
          <p:cNvSpPr>
            <a:spLocks noChangeShapeType="1"/>
          </p:cNvSpPr>
          <p:nvPr/>
        </p:nvSpPr>
        <p:spPr bwMode="auto">
          <a:xfrm>
            <a:off x="1384304" y="1933577"/>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32" name="Line 44"/>
          <p:cNvSpPr>
            <a:spLocks noChangeShapeType="1"/>
          </p:cNvSpPr>
          <p:nvPr/>
        </p:nvSpPr>
        <p:spPr bwMode="auto">
          <a:xfrm>
            <a:off x="1384304" y="1537098"/>
            <a:ext cx="49213"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33" name="Line 45"/>
          <p:cNvSpPr>
            <a:spLocks noChangeShapeType="1"/>
          </p:cNvSpPr>
          <p:nvPr/>
        </p:nvSpPr>
        <p:spPr bwMode="auto">
          <a:xfrm>
            <a:off x="1384304" y="1139431"/>
            <a:ext cx="49213"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2334" name="Rectangle 46"/>
          <p:cNvSpPr>
            <a:spLocks noChangeArrowheads="1"/>
          </p:cNvSpPr>
          <p:nvPr/>
        </p:nvSpPr>
        <p:spPr bwMode="auto">
          <a:xfrm>
            <a:off x="914404" y="3369471"/>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0.0</a:t>
            </a:r>
            <a:endParaRPr lang="en-US" sz="2000">
              <a:latin typeface="Arial" panose="020B0604020202020204" pitchFamily="34" charset="0"/>
              <a:cs typeface="Arial" panose="020B0604020202020204" pitchFamily="34" charset="0"/>
            </a:endParaRPr>
          </a:p>
        </p:txBody>
      </p:sp>
      <p:sp>
        <p:nvSpPr>
          <p:cNvPr id="12335" name="Rectangle 47"/>
          <p:cNvSpPr>
            <a:spLocks noChangeArrowheads="1"/>
          </p:cNvSpPr>
          <p:nvPr/>
        </p:nvSpPr>
        <p:spPr bwMode="auto">
          <a:xfrm>
            <a:off x="914404" y="2971801"/>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a:t>
            </a:r>
            <a:endParaRPr lang="en-US" sz="2000">
              <a:latin typeface="Arial" panose="020B0604020202020204" pitchFamily="34" charset="0"/>
              <a:cs typeface="Arial" panose="020B0604020202020204" pitchFamily="34" charset="0"/>
            </a:endParaRPr>
          </a:p>
        </p:txBody>
      </p:sp>
      <p:sp>
        <p:nvSpPr>
          <p:cNvPr id="12336" name="Rectangle 48"/>
          <p:cNvSpPr>
            <a:spLocks noChangeArrowheads="1"/>
          </p:cNvSpPr>
          <p:nvPr/>
        </p:nvSpPr>
        <p:spPr bwMode="auto">
          <a:xfrm>
            <a:off x="914404" y="2574133"/>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2.0</a:t>
            </a:r>
            <a:endParaRPr lang="en-US" sz="2000">
              <a:latin typeface="Arial" panose="020B0604020202020204" pitchFamily="34" charset="0"/>
              <a:cs typeface="Arial" panose="020B0604020202020204" pitchFamily="34" charset="0"/>
            </a:endParaRPr>
          </a:p>
        </p:txBody>
      </p:sp>
      <p:sp>
        <p:nvSpPr>
          <p:cNvPr id="12337" name="Rectangle 49"/>
          <p:cNvSpPr>
            <a:spLocks noChangeArrowheads="1"/>
          </p:cNvSpPr>
          <p:nvPr/>
        </p:nvSpPr>
        <p:spPr bwMode="auto">
          <a:xfrm>
            <a:off x="914404" y="2177656"/>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3.0</a:t>
            </a:r>
            <a:endParaRPr lang="en-US" sz="2000">
              <a:latin typeface="Arial" panose="020B0604020202020204" pitchFamily="34" charset="0"/>
              <a:cs typeface="Arial" panose="020B0604020202020204" pitchFamily="34" charset="0"/>
            </a:endParaRPr>
          </a:p>
        </p:txBody>
      </p:sp>
      <p:sp>
        <p:nvSpPr>
          <p:cNvPr id="12338" name="Rectangle 50"/>
          <p:cNvSpPr>
            <a:spLocks noChangeArrowheads="1"/>
          </p:cNvSpPr>
          <p:nvPr/>
        </p:nvSpPr>
        <p:spPr bwMode="auto">
          <a:xfrm>
            <a:off x="914404" y="1779987"/>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4.0</a:t>
            </a:r>
            <a:endParaRPr lang="en-US" sz="2000">
              <a:latin typeface="Arial" panose="020B0604020202020204" pitchFamily="34" charset="0"/>
              <a:cs typeface="Arial" panose="020B0604020202020204" pitchFamily="34" charset="0"/>
            </a:endParaRPr>
          </a:p>
        </p:txBody>
      </p:sp>
      <p:sp>
        <p:nvSpPr>
          <p:cNvPr id="12339" name="Rectangle 51"/>
          <p:cNvSpPr>
            <a:spLocks noChangeArrowheads="1"/>
          </p:cNvSpPr>
          <p:nvPr/>
        </p:nvSpPr>
        <p:spPr bwMode="auto">
          <a:xfrm>
            <a:off x="914404" y="1382317"/>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5.0</a:t>
            </a:r>
            <a:endParaRPr lang="en-US" sz="2000">
              <a:latin typeface="Arial" panose="020B0604020202020204" pitchFamily="34" charset="0"/>
              <a:cs typeface="Arial" panose="020B0604020202020204" pitchFamily="34" charset="0"/>
            </a:endParaRPr>
          </a:p>
        </p:txBody>
      </p:sp>
      <p:sp>
        <p:nvSpPr>
          <p:cNvPr id="12340" name="Rectangle 52"/>
          <p:cNvSpPr>
            <a:spLocks noChangeArrowheads="1"/>
          </p:cNvSpPr>
          <p:nvPr/>
        </p:nvSpPr>
        <p:spPr bwMode="auto">
          <a:xfrm>
            <a:off x="914404" y="984649"/>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6.0</a:t>
            </a:r>
            <a:endParaRPr lang="en-US" sz="2000">
              <a:latin typeface="Arial" panose="020B0604020202020204" pitchFamily="34" charset="0"/>
              <a:cs typeface="Arial" panose="020B0604020202020204" pitchFamily="34" charset="0"/>
            </a:endParaRPr>
          </a:p>
        </p:txBody>
      </p:sp>
      <p:sp>
        <p:nvSpPr>
          <p:cNvPr id="12341" name="Rectangle 53"/>
          <p:cNvSpPr>
            <a:spLocks noChangeArrowheads="1"/>
          </p:cNvSpPr>
          <p:nvPr/>
        </p:nvSpPr>
        <p:spPr bwMode="auto">
          <a:xfrm rot="-5400000">
            <a:off x="7875217" y="2270089"/>
            <a:ext cx="1226297"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Arial" panose="020B0604020202020204" pitchFamily="34" charset="0"/>
                <a:cs typeface="Arial" panose="020B0604020202020204" pitchFamily="34" charset="0"/>
              </a:rPr>
              <a:t>Efficiency</a:t>
            </a:r>
            <a:endParaRPr lang="en-US" sz="2000">
              <a:latin typeface="Arial" panose="020B0604020202020204" pitchFamily="34" charset="0"/>
              <a:cs typeface="Arial" panose="020B0604020202020204" pitchFamily="34" charset="0"/>
            </a:endParaRPr>
          </a:p>
        </p:txBody>
      </p:sp>
      <p:sp>
        <p:nvSpPr>
          <p:cNvPr id="465979" name="Line 59"/>
          <p:cNvSpPr>
            <a:spLocks noChangeShapeType="1"/>
          </p:cNvSpPr>
          <p:nvPr/>
        </p:nvSpPr>
        <p:spPr bwMode="auto">
          <a:xfrm flipH="1">
            <a:off x="4856162" y="2001443"/>
            <a:ext cx="3175" cy="1587103"/>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solidFill>
                <a:srgbClr val="C00000"/>
              </a:solidFill>
              <a:latin typeface="Arial" panose="020B0604020202020204" pitchFamily="34" charset="0"/>
              <a:cs typeface="Arial" panose="020B0604020202020204" pitchFamily="34" charset="0"/>
            </a:endParaRPr>
          </a:p>
        </p:txBody>
      </p:sp>
      <p:sp>
        <p:nvSpPr>
          <p:cNvPr id="465980" name="Line 60"/>
          <p:cNvSpPr>
            <a:spLocks noChangeShapeType="1"/>
          </p:cNvSpPr>
          <p:nvPr/>
        </p:nvSpPr>
        <p:spPr bwMode="auto">
          <a:xfrm flipH="1">
            <a:off x="4859337" y="1992749"/>
            <a:ext cx="2813051" cy="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solidFill>
                <a:srgbClr val="C00000"/>
              </a:solidFill>
              <a:latin typeface="Arial" panose="020B0604020202020204" pitchFamily="34" charset="0"/>
              <a:cs typeface="Arial" panose="020B0604020202020204" pitchFamily="34" charset="0"/>
            </a:endParaRPr>
          </a:p>
        </p:txBody>
      </p:sp>
      <p:sp>
        <p:nvSpPr>
          <p:cNvPr id="12344" name="Freeform 69"/>
          <p:cNvSpPr>
            <a:spLocks/>
          </p:cNvSpPr>
          <p:nvPr/>
        </p:nvSpPr>
        <p:spPr bwMode="auto">
          <a:xfrm>
            <a:off x="1447800" y="1371602"/>
            <a:ext cx="2971800" cy="2141935"/>
          </a:xfrm>
          <a:custGeom>
            <a:avLst/>
            <a:gdLst>
              <a:gd name="T0" fmla="*/ 0 w 2390"/>
              <a:gd name="T1" fmla="*/ 2855913 h 1718"/>
              <a:gd name="T2" fmla="*/ 251173 w 2390"/>
              <a:gd name="T3" fmla="*/ 2824328 h 1718"/>
              <a:gd name="T4" fmla="*/ 519754 w 2390"/>
              <a:gd name="T5" fmla="*/ 2759497 h 1718"/>
              <a:gd name="T6" fmla="*/ 912678 w 2390"/>
              <a:gd name="T7" fmla="*/ 2576639 h 1718"/>
              <a:gd name="T8" fmla="*/ 1355340 w 2390"/>
              <a:gd name="T9" fmla="*/ 2240845 h 1718"/>
              <a:gd name="T10" fmla="*/ 1862659 w 2390"/>
              <a:gd name="T11" fmla="*/ 1722192 h 1718"/>
              <a:gd name="T12" fmla="*/ 2285426 w 2390"/>
              <a:gd name="T13" fmla="*/ 1163643 h 1718"/>
              <a:gd name="T14" fmla="*/ 2971800 w 2390"/>
              <a:gd name="T15" fmla="*/ 0 h 1718"/>
              <a:gd name="T16" fmla="*/ 0 60000 65536"/>
              <a:gd name="T17" fmla="*/ 0 60000 65536"/>
              <a:gd name="T18" fmla="*/ 0 60000 65536"/>
              <a:gd name="T19" fmla="*/ 0 60000 65536"/>
              <a:gd name="T20" fmla="*/ 0 60000 65536"/>
              <a:gd name="T21" fmla="*/ 0 60000 65536"/>
              <a:gd name="T22" fmla="*/ 0 60000 65536"/>
              <a:gd name="T23" fmla="*/ 0 60000 65536"/>
              <a:gd name="T24" fmla="*/ 0 w 2390"/>
              <a:gd name="T25" fmla="*/ 0 h 1718"/>
              <a:gd name="T26" fmla="*/ 2390 w 2390"/>
              <a:gd name="T27" fmla="*/ 1718 h 17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0" h="1718">
                <a:moveTo>
                  <a:pt x="0" y="1718"/>
                </a:moveTo>
                <a:cubicBezTo>
                  <a:pt x="66" y="1713"/>
                  <a:pt x="132" y="1709"/>
                  <a:pt x="202" y="1699"/>
                </a:cubicBezTo>
                <a:cubicBezTo>
                  <a:pt x="272" y="1689"/>
                  <a:pt x="329" y="1685"/>
                  <a:pt x="418" y="1660"/>
                </a:cubicBezTo>
                <a:cubicBezTo>
                  <a:pt x="507" y="1635"/>
                  <a:pt x="622" y="1602"/>
                  <a:pt x="734" y="1550"/>
                </a:cubicBezTo>
                <a:cubicBezTo>
                  <a:pt x="846" y="1498"/>
                  <a:pt x="963" y="1434"/>
                  <a:pt x="1090" y="1348"/>
                </a:cubicBezTo>
                <a:cubicBezTo>
                  <a:pt x="1217" y="1262"/>
                  <a:pt x="1373" y="1144"/>
                  <a:pt x="1498" y="1036"/>
                </a:cubicBezTo>
                <a:cubicBezTo>
                  <a:pt x="1623" y="928"/>
                  <a:pt x="1689" y="873"/>
                  <a:pt x="1838" y="700"/>
                </a:cubicBezTo>
                <a:cubicBezTo>
                  <a:pt x="1987" y="527"/>
                  <a:pt x="2344" y="86"/>
                  <a:pt x="2390" y="0"/>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465990" name="Text Box 70"/>
          <p:cNvSpPr txBox="1">
            <a:spLocks noChangeArrowheads="1"/>
          </p:cNvSpPr>
          <p:nvPr/>
        </p:nvSpPr>
        <p:spPr bwMode="auto">
          <a:xfrm>
            <a:off x="5761038" y="1638240"/>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eaLnBrk="0" hangingPunct="0">
              <a:spcBef>
                <a:spcPct val="50000"/>
              </a:spcBef>
            </a:pPr>
            <a:r>
              <a:rPr lang="en-US" sz="2000" dirty="0">
                <a:solidFill>
                  <a:srgbClr val="C00000"/>
                </a:solidFill>
                <a:latin typeface="Arial" panose="020B0604020202020204" pitchFamily="34" charset="0"/>
                <a:cs typeface="Arial" panose="020B0604020202020204" pitchFamily="34" charset="0"/>
              </a:rPr>
              <a:t>Peak 75%</a:t>
            </a:r>
          </a:p>
        </p:txBody>
      </p:sp>
    </p:spTree>
    <p:extLst>
      <p:ext uri="{BB962C8B-B14F-4D97-AF65-F5344CB8AC3E}">
        <p14:creationId xmlns:p14="http://schemas.microsoft.com/office/powerpoint/2010/main" val="1711118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5957"/>
                                        </p:tgtEl>
                                        <p:attrNameLst>
                                          <p:attrName>style.visibility</p:attrName>
                                        </p:attrNameLst>
                                      </p:cBhvr>
                                      <p:to>
                                        <p:strVal val="visible"/>
                                      </p:to>
                                    </p:set>
                                    <p:animEffect transition="in" filter="checkerboard(across)">
                                      <p:cBhvr>
                                        <p:cTn id="7" dur="500"/>
                                        <p:tgtEl>
                                          <p:spTgt spid="46595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65958"/>
                                        </p:tgtEl>
                                        <p:attrNameLst>
                                          <p:attrName>style.visibility</p:attrName>
                                        </p:attrNameLst>
                                      </p:cBhvr>
                                      <p:to>
                                        <p:strVal val="visible"/>
                                      </p:to>
                                    </p:set>
                                    <p:animEffect transition="in" filter="checkerboard(across)">
                                      <p:cBhvr>
                                        <p:cTn id="10" dur="500"/>
                                        <p:tgtEl>
                                          <p:spTgt spid="4659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59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59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5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57" grpId="0" animBg="1"/>
      <p:bldP spid="465958" grpId="0"/>
      <p:bldP spid="465979" grpId="0" animBg="1"/>
      <p:bldP spid="465980" grpId="0" animBg="1"/>
      <p:bldP spid="4659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normAutofit/>
          </a:bodyPr>
          <a:lstStyle/>
          <a:p>
            <a:r>
              <a:rPr lang="en-US" dirty="0">
                <a:latin typeface="Arial" panose="020B0604020202020204" pitchFamily="34" charset="0"/>
                <a:cs typeface="Arial" panose="020B0604020202020204" pitchFamily="34" charset="0"/>
              </a:rPr>
              <a:t>Fan Curves</a:t>
            </a:r>
          </a:p>
        </p:txBody>
      </p:sp>
      <p:sp>
        <p:nvSpPr>
          <p:cNvPr id="16387" name="Rectangle 3"/>
          <p:cNvSpPr>
            <a:spLocks noChangeArrowheads="1"/>
          </p:cNvSpPr>
          <p:nvPr/>
        </p:nvSpPr>
        <p:spPr bwMode="auto">
          <a:xfrm>
            <a:off x="609601" y="1"/>
            <a:ext cx="7953375"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eaLnBrk="0" hangingPunct="0"/>
            <a:endParaRPr lang="en-US" sz="2000">
              <a:latin typeface="Arial" panose="020B0604020202020204" pitchFamily="34" charset="0"/>
              <a:cs typeface="Arial" panose="020B0604020202020204" pitchFamily="34" charset="0"/>
            </a:endParaRPr>
          </a:p>
        </p:txBody>
      </p:sp>
      <p:sp>
        <p:nvSpPr>
          <p:cNvPr id="16388" name="Rectangle 4"/>
          <p:cNvSpPr>
            <a:spLocks noChangeArrowheads="1"/>
          </p:cNvSpPr>
          <p:nvPr/>
        </p:nvSpPr>
        <p:spPr bwMode="auto">
          <a:xfrm>
            <a:off x="1447800" y="1015603"/>
            <a:ext cx="6737350" cy="23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eaLnBrk="0" hangingPunct="0"/>
            <a:endParaRPr lang="en-US" sz="2000">
              <a:latin typeface="Arial" panose="020B0604020202020204" pitchFamily="34" charset="0"/>
              <a:cs typeface="Arial" panose="020B0604020202020204" pitchFamily="34" charset="0"/>
            </a:endParaRPr>
          </a:p>
        </p:txBody>
      </p:sp>
      <p:sp>
        <p:nvSpPr>
          <p:cNvPr id="16389" name="Line 5"/>
          <p:cNvSpPr>
            <a:spLocks noChangeShapeType="1"/>
          </p:cNvSpPr>
          <p:nvPr/>
        </p:nvSpPr>
        <p:spPr bwMode="auto">
          <a:xfrm>
            <a:off x="1447800" y="1015603"/>
            <a:ext cx="1588" cy="23848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390" name="Line 6"/>
          <p:cNvSpPr>
            <a:spLocks noChangeShapeType="1"/>
          </p:cNvSpPr>
          <p:nvPr/>
        </p:nvSpPr>
        <p:spPr bwMode="auto">
          <a:xfrm>
            <a:off x="7643813" y="3392090"/>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391" name="Line 7"/>
          <p:cNvSpPr>
            <a:spLocks noChangeShapeType="1"/>
          </p:cNvSpPr>
          <p:nvPr/>
        </p:nvSpPr>
        <p:spPr bwMode="auto">
          <a:xfrm>
            <a:off x="7643813" y="2994422"/>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392" name="Line 8"/>
          <p:cNvSpPr>
            <a:spLocks noChangeShapeType="1"/>
          </p:cNvSpPr>
          <p:nvPr/>
        </p:nvSpPr>
        <p:spPr bwMode="auto">
          <a:xfrm>
            <a:off x="7643813" y="2596754"/>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393" name="Line 9"/>
          <p:cNvSpPr>
            <a:spLocks noChangeShapeType="1"/>
          </p:cNvSpPr>
          <p:nvPr/>
        </p:nvSpPr>
        <p:spPr bwMode="auto">
          <a:xfrm>
            <a:off x="7643813" y="2199086"/>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394" name="Line 10"/>
          <p:cNvSpPr>
            <a:spLocks noChangeShapeType="1"/>
          </p:cNvSpPr>
          <p:nvPr/>
        </p:nvSpPr>
        <p:spPr bwMode="auto">
          <a:xfrm>
            <a:off x="7643813" y="1801415"/>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395" name="Line 11"/>
          <p:cNvSpPr>
            <a:spLocks noChangeShapeType="1"/>
          </p:cNvSpPr>
          <p:nvPr/>
        </p:nvSpPr>
        <p:spPr bwMode="auto">
          <a:xfrm>
            <a:off x="7643813" y="1404940"/>
            <a:ext cx="49212"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396" name="Line 12"/>
          <p:cNvSpPr>
            <a:spLocks noChangeShapeType="1"/>
          </p:cNvSpPr>
          <p:nvPr/>
        </p:nvSpPr>
        <p:spPr bwMode="auto">
          <a:xfrm>
            <a:off x="1447804" y="3400425"/>
            <a:ext cx="61753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397" name="Line 13"/>
          <p:cNvSpPr>
            <a:spLocks noChangeShapeType="1"/>
          </p:cNvSpPr>
          <p:nvPr/>
        </p:nvSpPr>
        <p:spPr bwMode="auto">
          <a:xfrm flipV="1">
            <a:off x="2416176" y="3400425"/>
            <a:ext cx="1588"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398" name="Line 14"/>
          <p:cNvSpPr>
            <a:spLocks noChangeShapeType="1"/>
          </p:cNvSpPr>
          <p:nvPr/>
        </p:nvSpPr>
        <p:spPr bwMode="auto">
          <a:xfrm flipV="1">
            <a:off x="3371850" y="3400425"/>
            <a:ext cx="1588"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399" name="Line 15"/>
          <p:cNvSpPr>
            <a:spLocks noChangeShapeType="1"/>
          </p:cNvSpPr>
          <p:nvPr/>
        </p:nvSpPr>
        <p:spPr bwMode="auto">
          <a:xfrm flipV="1">
            <a:off x="4338641" y="3400425"/>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00" name="Line 16"/>
          <p:cNvSpPr>
            <a:spLocks noChangeShapeType="1"/>
          </p:cNvSpPr>
          <p:nvPr/>
        </p:nvSpPr>
        <p:spPr bwMode="auto">
          <a:xfrm flipV="1">
            <a:off x="5294317" y="3400425"/>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01" name="Line 17"/>
          <p:cNvSpPr>
            <a:spLocks noChangeShapeType="1"/>
          </p:cNvSpPr>
          <p:nvPr/>
        </p:nvSpPr>
        <p:spPr bwMode="auto">
          <a:xfrm flipV="1">
            <a:off x="6262688" y="3400425"/>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02" name="Line 18"/>
          <p:cNvSpPr>
            <a:spLocks noChangeShapeType="1"/>
          </p:cNvSpPr>
          <p:nvPr/>
        </p:nvSpPr>
        <p:spPr bwMode="auto">
          <a:xfrm flipV="1">
            <a:off x="7218365" y="3400425"/>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03" name="Rectangle 19"/>
          <p:cNvSpPr>
            <a:spLocks noChangeArrowheads="1"/>
          </p:cNvSpPr>
          <p:nvPr/>
        </p:nvSpPr>
        <p:spPr bwMode="auto">
          <a:xfrm>
            <a:off x="7848600" y="3244455"/>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0</a:t>
            </a:r>
            <a:endParaRPr lang="en-US" sz="2000">
              <a:latin typeface="Arial" panose="020B0604020202020204" pitchFamily="34" charset="0"/>
              <a:cs typeface="Arial" panose="020B0604020202020204" pitchFamily="34" charset="0"/>
            </a:endParaRPr>
          </a:p>
        </p:txBody>
      </p:sp>
      <p:sp>
        <p:nvSpPr>
          <p:cNvPr id="16404" name="Rectangle 20"/>
          <p:cNvSpPr>
            <a:spLocks noChangeArrowheads="1"/>
          </p:cNvSpPr>
          <p:nvPr/>
        </p:nvSpPr>
        <p:spPr bwMode="auto">
          <a:xfrm>
            <a:off x="7848604" y="2846785"/>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20</a:t>
            </a:r>
            <a:endParaRPr lang="en-US" sz="2000">
              <a:latin typeface="Arial" panose="020B0604020202020204" pitchFamily="34" charset="0"/>
              <a:cs typeface="Arial" panose="020B0604020202020204" pitchFamily="34" charset="0"/>
            </a:endParaRPr>
          </a:p>
        </p:txBody>
      </p:sp>
      <p:sp>
        <p:nvSpPr>
          <p:cNvPr id="16405" name="Rectangle 21"/>
          <p:cNvSpPr>
            <a:spLocks noChangeArrowheads="1"/>
          </p:cNvSpPr>
          <p:nvPr/>
        </p:nvSpPr>
        <p:spPr bwMode="auto">
          <a:xfrm>
            <a:off x="7848604" y="2449117"/>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40</a:t>
            </a:r>
            <a:endParaRPr lang="en-US" sz="2000">
              <a:latin typeface="Arial" panose="020B0604020202020204" pitchFamily="34" charset="0"/>
              <a:cs typeface="Arial" panose="020B0604020202020204" pitchFamily="34" charset="0"/>
            </a:endParaRPr>
          </a:p>
        </p:txBody>
      </p:sp>
      <p:sp>
        <p:nvSpPr>
          <p:cNvPr id="16406" name="Rectangle 22"/>
          <p:cNvSpPr>
            <a:spLocks noChangeArrowheads="1"/>
          </p:cNvSpPr>
          <p:nvPr/>
        </p:nvSpPr>
        <p:spPr bwMode="auto">
          <a:xfrm>
            <a:off x="7848604" y="2052640"/>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60</a:t>
            </a:r>
            <a:endParaRPr lang="en-US" sz="2000">
              <a:latin typeface="Arial" panose="020B0604020202020204" pitchFamily="34" charset="0"/>
              <a:cs typeface="Arial" panose="020B0604020202020204" pitchFamily="34" charset="0"/>
            </a:endParaRPr>
          </a:p>
        </p:txBody>
      </p:sp>
      <p:sp>
        <p:nvSpPr>
          <p:cNvPr id="16407" name="Rectangle 23"/>
          <p:cNvSpPr>
            <a:spLocks noChangeArrowheads="1"/>
          </p:cNvSpPr>
          <p:nvPr/>
        </p:nvSpPr>
        <p:spPr bwMode="auto">
          <a:xfrm>
            <a:off x="7848604" y="1654971"/>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80</a:t>
            </a:r>
            <a:endParaRPr lang="en-US" sz="2000">
              <a:latin typeface="Arial" panose="020B0604020202020204" pitchFamily="34" charset="0"/>
              <a:cs typeface="Arial" panose="020B0604020202020204" pitchFamily="34" charset="0"/>
            </a:endParaRPr>
          </a:p>
        </p:txBody>
      </p:sp>
      <p:sp>
        <p:nvSpPr>
          <p:cNvPr id="16408" name="Rectangle 24"/>
          <p:cNvSpPr>
            <a:spLocks noChangeArrowheads="1"/>
          </p:cNvSpPr>
          <p:nvPr/>
        </p:nvSpPr>
        <p:spPr bwMode="auto">
          <a:xfrm>
            <a:off x="7848600" y="1257301"/>
            <a:ext cx="43281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100</a:t>
            </a:r>
            <a:endParaRPr lang="en-US" sz="2000">
              <a:latin typeface="Arial" panose="020B0604020202020204" pitchFamily="34" charset="0"/>
              <a:cs typeface="Arial" panose="020B0604020202020204" pitchFamily="34" charset="0"/>
            </a:endParaRPr>
          </a:p>
        </p:txBody>
      </p:sp>
      <p:sp>
        <p:nvSpPr>
          <p:cNvPr id="16409" name="Rectangle 25"/>
          <p:cNvSpPr>
            <a:spLocks noChangeArrowheads="1"/>
          </p:cNvSpPr>
          <p:nvPr/>
        </p:nvSpPr>
        <p:spPr bwMode="auto">
          <a:xfrm>
            <a:off x="1411288" y="3511155"/>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0</a:t>
            </a:r>
            <a:endParaRPr lang="en-US" sz="2000">
              <a:latin typeface="Arial" panose="020B0604020202020204" pitchFamily="34" charset="0"/>
              <a:cs typeface="Arial" panose="020B0604020202020204" pitchFamily="34" charset="0"/>
            </a:endParaRPr>
          </a:p>
        </p:txBody>
      </p:sp>
      <p:sp>
        <p:nvSpPr>
          <p:cNvPr id="16410" name="Rectangle 26"/>
          <p:cNvSpPr>
            <a:spLocks noChangeArrowheads="1"/>
          </p:cNvSpPr>
          <p:nvPr/>
        </p:nvSpPr>
        <p:spPr bwMode="auto">
          <a:xfrm>
            <a:off x="2319338" y="3518299"/>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a:t>
            </a:r>
            <a:endParaRPr lang="en-US" sz="2000">
              <a:latin typeface="Arial" panose="020B0604020202020204" pitchFamily="34" charset="0"/>
              <a:cs typeface="Arial" panose="020B0604020202020204" pitchFamily="34" charset="0"/>
            </a:endParaRPr>
          </a:p>
        </p:txBody>
      </p:sp>
      <p:sp>
        <p:nvSpPr>
          <p:cNvPr id="16411" name="Rectangle 27"/>
          <p:cNvSpPr>
            <a:spLocks noChangeArrowheads="1"/>
          </p:cNvSpPr>
          <p:nvPr/>
        </p:nvSpPr>
        <p:spPr bwMode="auto">
          <a:xfrm>
            <a:off x="3273425" y="3518299"/>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a:t>
            </a:r>
            <a:endParaRPr lang="en-US" sz="2000">
              <a:latin typeface="Arial" panose="020B0604020202020204" pitchFamily="34" charset="0"/>
              <a:cs typeface="Arial" panose="020B0604020202020204" pitchFamily="34" charset="0"/>
            </a:endParaRPr>
          </a:p>
        </p:txBody>
      </p:sp>
      <p:sp>
        <p:nvSpPr>
          <p:cNvPr id="16412" name="Rectangle 28"/>
          <p:cNvSpPr>
            <a:spLocks noChangeArrowheads="1"/>
          </p:cNvSpPr>
          <p:nvPr/>
        </p:nvSpPr>
        <p:spPr bwMode="auto">
          <a:xfrm>
            <a:off x="4241800" y="3518299"/>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6</a:t>
            </a:r>
            <a:endParaRPr lang="en-US" sz="2000">
              <a:latin typeface="Arial" panose="020B0604020202020204" pitchFamily="34" charset="0"/>
              <a:cs typeface="Arial" panose="020B0604020202020204" pitchFamily="34" charset="0"/>
            </a:endParaRPr>
          </a:p>
        </p:txBody>
      </p:sp>
      <p:sp>
        <p:nvSpPr>
          <p:cNvPr id="16413" name="Rectangle 29"/>
          <p:cNvSpPr>
            <a:spLocks noChangeArrowheads="1"/>
          </p:cNvSpPr>
          <p:nvPr/>
        </p:nvSpPr>
        <p:spPr bwMode="auto">
          <a:xfrm>
            <a:off x="5197475" y="3518299"/>
            <a:ext cx="14427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8</a:t>
            </a:r>
            <a:endParaRPr lang="en-US" sz="2000">
              <a:latin typeface="Arial" panose="020B0604020202020204" pitchFamily="34" charset="0"/>
              <a:cs typeface="Arial" panose="020B0604020202020204" pitchFamily="34" charset="0"/>
            </a:endParaRPr>
          </a:p>
        </p:txBody>
      </p:sp>
      <p:sp>
        <p:nvSpPr>
          <p:cNvPr id="16414" name="Rectangle 30"/>
          <p:cNvSpPr>
            <a:spLocks noChangeArrowheads="1"/>
          </p:cNvSpPr>
          <p:nvPr/>
        </p:nvSpPr>
        <p:spPr bwMode="auto">
          <a:xfrm>
            <a:off x="6127754" y="3518299"/>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a:t>
            </a:r>
            <a:endParaRPr lang="en-US" sz="2000">
              <a:latin typeface="Arial" panose="020B0604020202020204" pitchFamily="34" charset="0"/>
              <a:cs typeface="Arial" panose="020B0604020202020204" pitchFamily="34" charset="0"/>
            </a:endParaRPr>
          </a:p>
        </p:txBody>
      </p:sp>
      <p:sp>
        <p:nvSpPr>
          <p:cNvPr id="16415" name="Rectangle 31"/>
          <p:cNvSpPr>
            <a:spLocks noChangeArrowheads="1"/>
          </p:cNvSpPr>
          <p:nvPr/>
        </p:nvSpPr>
        <p:spPr bwMode="auto">
          <a:xfrm>
            <a:off x="7083429" y="3518299"/>
            <a:ext cx="288541"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12</a:t>
            </a:r>
            <a:endParaRPr lang="en-US" sz="2000">
              <a:latin typeface="Arial" panose="020B0604020202020204" pitchFamily="34" charset="0"/>
              <a:cs typeface="Arial" panose="020B0604020202020204" pitchFamily="34" charset="0"/>
            </a:endParaRPr>
          </a:p>
        </p:txBody>
      </p:sp>
      <p:sp>
        <p:nvSpPr>
          <p:cNvPr id="16416" name="Rectangle 32"/>
          <p:cNvSpPr>
            <a:spLocks noChangeArrowheads="1"/>
          </p:cNvSpPr>
          <p:nvPr/>
        </p:nvSpPr>
        <p:spPr bwMode="auto">
          <a:xfrm>
            <a:off x="4035429" y="3804049"/>
            <a:ext cx="1428275"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Arial" panose="020B0604020202020204" pitchFamily="34" charset="0"/>
                <a:cs typeface="Arial" panose="020B0604020202020204" pitchFamily="34" charset="0"/>
              </a:rPr>
              <a:t>CFM x 1000</a:t>
            </a:r>
            <a:endParaRPr lang="en-US" sz="2000">
              <a:latin typeface="Arial" panose="020B0604020202020204" pitchFamily="34" charset="0"/>
              <a:cs typeface="Arial" panose="020B0604020202020204" pitchFamily="34" charset="0"/>
            </a:endParaRPr>
          </a:p>
        </p:txBody>
      </p:sp>
      <p:sp>
        <p:nvSpPr>
          <p:cNvPr id="16417" name="Rectangle 33"/>
          <p:cNvSpPr>
            <a:spLocks noChangeArrowheads="1"/>
          </p:cNvSpPr>
          <p:nvPr/>
        </p:nvSpPr>
        <p:spPr bwMode="auto">
          <a:xfrm rot="-5400000">
            <a:off x="477894" y="2073636"/>
            <a:ext cx="317395"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Arial" panose="020B0604020202020204" pitchFamily="34" charset="0"/>
                <a:cs typeface="Arial" panose="020B0604020202020204" pitchFamily="34" charset="0"/>
              </a:rPr>
              <a:t>Ps</a:t>
            </a:r>
            <a:endParaRPr lang="en-US" sz="2000">
              <a:latin typeface="Arial" panose="020B0604020202020204" pitchFamily="34" charset="0"/>
              <a:cs typeface="Arial" panose="020B0604020202020204" pitchFamily="34" charset="0"/>
            </a:endParaRPr>
          </a:p>
        </p:txBody>
      </p:sp>
      <p:sp>
        <p:nvSpPr>
          <p:cNvPr id="16418" name="Text Box 34"/>
          <p:cNvSpPr txBox="1">
            <a:spLocks noChangeArrowheads="1"/>
          </p:cNvSpPr>
          <p:nvPr/>
        </p:nvSpPr>
        <p:spPr bwMode="auto">
          <a:xfrm>
            <a:off x="1676402" y="1129903"/>
            <a:ext cx="1782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eaLnBrk="0" hangingPunct="0">
              <a:spcBef>
                <a:spcPct val="50000"/>
              </a:spcBef>
            </a:pPr>
            <a:r>
              <a:rPr lang="en-US" sz="2000" dirty="0">
                <a:latin typeface="Arial" panose="020B0604020202020204" pitchFamily="34" charset="0"/>
                <a:cs typeface="Arial" panose="020B0604020202020204" pitchFamily="34" charset="0"/>
              </a:rPr>
              <a:t>Ps vs. CFM</a:t>
            </a:r>
          </a:p>
        </p:txBody>
      </p:sp>
      <p:sp>
        <p:nvSpPr>
          <p:cNvPr id="16419" name="Freeform 35"/>
          <p:cNvSpPr>
            <a:spLocks/>
          </p:cNvSpPr>
          <p:nvPr/>
        </p:nvSpPr>
        <p:spPr bwMode="auto">
          <a:xfrm>
            <a:off x="1447800" y="1389459"/>
            <a:ext cx="5765800" cy="2007394"/>
          </a:xfrm>
          <a:custGeom>
            <a:avLst/>
            <a:gdLst>
              <a:gd name="T0" fmla="*/ 0 w 3632"/>
              <a:gd name="T1" fmla="*/ 263525 h 1686"/>
              <a:gd name="T2" fmla="*/ 965200 w 3632"/>
              <a:gd name="T3" fmla="*/ 161925 h 1686"/>
              <a:gd name="T4" fmla="*/ 1868488 w 3632"/>
              <a:gd name="T5" fmla="*/ 87312 h 1686"/>
              <a:gd name="T6" fmla="*/ 2767013 w 3632"/>
              <a:gd name="T7" fmla="*/ 41275 h 1686"/>
              <a:gd name="T8" fmla="*/ 3511551 w 3632"/>
              <a:gd name="T9" fmla="*/ 336550 h 1686"/>
              <a:gd name="T10" fmla="*/ 4286250 w 3632"/>
              <a:gd name="T11" fmla="*/ 971550 h 1686"/>
              <a:gd name="T12" fmla="*/ 5184775 w 3632"/>
              <a:gd name="T13" fmla="*/ 1947863 h 1686"/>
              <a:gd name="T14" fmla="*/ 5765800 w 3632"/>
              <a:gd name="T15" fmla="*/ 2676525 h 1686"/>
              <a:gd name="T16" fmla="*/ 0 60000 65536"/>
              <a:gd name="T17" fmla="*/ 0 60000 65536"/>
              <a:gd name="T18" fmla="*/ 0 60000 65536"/>
              <a:gd name="T19" fmla="*/ 0 60000 65536"/>
              <a:gd name="T20" fmla="*/ 0 60000 65536"/>
              <a:gd name="T21" fmla="*/ 0 60000 65536"/>
              <a:gd name="T22" fmla="*/ 0 60000 65536"/>
              <a:gd name="T23" fmla="*/ 0 60000 65536"/>
              <a:gd name="T24" fmla="*/ 0 w 3632"/>
              <a:gd name="T25" fmla="*/ 0 h 1686"/>
              <a:gd name="T26" fmla="*/ 3632 w 3632"/>
              <a:gd name="T27" fmla="*/ 1686 h 1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2" h="1686">
                <a:moveTo>
                  <a:pt x="0" y="166"/>
                </a:moveTo>
                <a:cubicBezTo>
                  <a:pt x="206" y="144"/>
                  <a:pt x="412" y="120"/>
                  <a:pt x="608" y="102"/>
                </a:cubicBezTo>
                <a:cubicBezTo>
                  <a:pt x="804" y="84"/>
                  <a:pt x="988" y="68"/>
                  <a:pt x="1177" y="55"/>
                </a:cubicBezTo>
                <a:cubicBezTo>
                  <a:pt x="1366" y="42"/>
                  <a:pt x="1571" y="0"/>
                  <a:pt x="1743" y="26"/>
                </a:cubicBezTo>
                <a:cubicBezTo>
                  <a:pt x="1915" y="52"/>
                  <a:pt x="2053" y="114"/>
                  <a:pt x="2212" y="212"/>
                </a:cubicBezTo>
                <a:cubicBezTo>
                  <a:pt x="2371" y="310"/>
                  <a:pt x="2524" y="443"/>
                  <a:pt x="2700" y="612"/>
                </a:cubicBezTo>
                <a:cubicBezTo>
                  <a:pt x="2876" y="781"/>
                  <a:pt x="3111" y="1048"/>
                  <a:pt x="3266" y="1227"/>
                </a:cubicBezTo>
                <a:cubicBezTo>
                  <a:pt x="3421" y="1406"/>
                  <a:pt x="3556" y="1591"/>
                  <a:pt x="3632" y="1686"/>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20" name="Line 36"/>
          <p:cNvSpPr>
            <a:spLocks noChangeShapeType="1"/>
          </p:cNvSpPr>
          <p:nvPr/>
        </p:nvSpPr>
        <p:spPr bwMode="auto">
          <a:xfrm>
            <a:off x="7620000" y="1015603"/>
            <a:ext cx="1588" cy="23848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21" name="Freeform 37"/>
          <p:cNvSpPr>
            <a:spLocks/>
          </p:cNvSpPr>
          <p:nvPr/>
        </p:nvSpPr>
        <p:spPr bwMode="auto">
          <a:xfrm>
            <a:off x="1452563" y="1874044"/>
            <a:ext cx="5748337" cy="1516856"/>
          </a:xfrm>
          <a:custGeom>
            <a:avLst/>
            <a:gdLst>
              <a:gd name="T0" fmla="*/ 0 w 3621"/>
              <a:gd name="T1" fmla="*/ 2022475 h 1274"/>
              <a:gd name="T2" fmla="*/ 1430337 w 3621"/>
              <a:gd name="T3" fmla="*/ 950913 h 1274"/>
              <a:gd name="T4" fmla="*/ 2547937 w 3621"/>
              <a:gd name="T5" fmla="*/ 290512 h 1274"/>
              <a:gd name="T6" fmla="*/ 3262313 w 3621"/>
              <a:gd name="T7" fmla="*/ 36512 h 1274"/>
              <a:gd name="T8" fmla="*/ 3776663 w 3621"/>
              <a:gd name="T9" fmla="*/ 74612 h 1274"/>
              <a:gd name="T10" fmla="*/ 4202113 w 3621"/>
              <a:gd name="T11" fmla="*/ 242888 h 1274"/>
              <a:gd name="T12" fmla="*/ 4722812 w 3621"/>
              <a:gd name="T13" fmla="*/ 627062 h 1274"/>
              <a:gd name="T14" fmla="*/ 5240337 w 3621"/>
              <a:gd name="T15" fmla="*/ 1141412 h 1274"/>
              <a:gd name="T16" fmla="*/ 5748337 w 3621"/>
              <a:gd name="T17" fmla="*/ 2005013 h 1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21"/>
              <a:gd name="T28" fmla="*/ 0 h 1274"/>
              <a:gd name="T29" fmla="*/ 3621 w 3621"/>
              <a:gd name="T30" fmla="*/ 1274 h 1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21" h="1274">
                <a:moveTo>
                  <a:pt x="0" y="1274"/>
                </a:moveTo>
                <a:cubicBezTo>
                  <a:pt x="150" y="1162"/>
                  <a:pt x="634" y="781"/>
                  <a:pt x="901" y="599"/>
                </a:cubicBezTo>
                <a:cubicBezTo>
                  <a:pt x="1168" y="417"/>
                  <a:pt x="1413" y="279"/>
                  <a:pt x="1605" y="183"/>
                </a:cubicBezTo>
                <a:cubicBezTo>
                  <a:pt x="1797" y="87"/>
                  <a:pt x="1926" y="46"/>
                  <a:pt x="2055" y="23"/>
                </a:cubicBezTo>
                <a:cubicBezTo>
                  <a:pt x="2184" y="0"/>
                  <a:pt x="2280" y="25"/>
                  <a:pt x="2379" y="47"/>
                </a:cubicBezTo>
                <a:cubicBezTo>
                  <a:pt x="2478" y="69"/>
                  <a:pt x="2548" y="95"/>
                  <a:pt x="2647" y="153"/>
                </a:cubicBezTo>
                <a:cubicBezTo>
                  <a:pt x="2746" y="211"/>
                  <a:pt x="2866" y="301"/>
                  <a:pt x="2975" y="395"/>
                </a:cubicBezTo>
                <a:cubicBezTo>
                  <a:pt x="3084" y="489"/>
                  <a:pt x="3193" y="574"/>
                  <a:pt x="3301" y="719"/>
                </a:cubicBezTo>
                <a:cubicBezTo>
                  <a:pt x="3409" y="864"/>
                  <a:pt x="3554" y="1150"/>
                  <a:pt x="3621" y="1263"/>
                </a:cubicBezTo>
              </a:path>
            </a:pathLst>
          </a:custGeom>
          <a:noFill/>
          <a:ln w="28575" cap="flat" cmpd="sng">
            <a:solidFill>
              <a:schemeClr val="tx1"/>
            </a:solidFill>
            <a:prstDash val="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22" name="Text Box 38"/>
          <p:cNvSpPr txBox="1">
            <a:spLocks noChangeArrowheads="1"/>
          </p:cNvSpPr>
          <p:nvPr/>
        </p:nvSpPr>
        <p:spPr bwMode="auto">
          <a:xfrm>
            <a:off x="1554163" y="2089546"/>
            <a:ext cx="1905000" cy="71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2000" dirty="0">
                <a:latin typeface="Arial" panose="020B0604020202020204" pitchFamily="34" charset="0"/>
                <a:cs typeface="Arial" panose="020B0604020202020204" pitchFamily="34" charset="0"/>
              </a:rPr>
              <a:t>Total Efficiency vs. CFM</a:t>
            </a:r>
          </a:p>
        </p:txBody>
      </p:sp>
      <p:sp>
        <p:nvSpPr>
          <p:cNvPr id="16423" name="Line 39"/>
          <p:cNvSpPr>
            <a:spLocks noChangeShapeType="1"/>
          </p:cNvSpPr>
          <p:nvPr/>
        </p:nvSpPr>
        <p:spPr bwMode="auto">
          <a:xfrm>
            <a:off x="1384304" y="3396854"/>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24" name="Line 40"/>
          <p:cNvSpPr>
            <a:spLocks noChangeShapeType="1"/>
          </p:cNvSpPr>
          <p:nvPr/>
        </p:nvSpPr>
        <p:spPr bwMode="auto">
          <a:xfrm>
            <a:off x="1384304" y="2999186"/>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25" name="Line 41"/>
          <p:cNvSpPr>
            <a:spLocks noChangeShapeType="1"/>
          </p:cNvSpPr>
          <p:nvPr/>
        </p:nvSpPr>
        <p:spPr bwMode="auto">
          <a:xfrm>
            <a:off x="1384304" y="2601515"/>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26" name="Line 42"/>
          <p:cNvSpPr>
            <a:spLocks noChangeShapeType="1"/>
          </p:cNvSpPr>
          <p:nvPr/>
        </p:nvSpPr>
        <p:spPr bwMode="auto">
          <a:xfrm>
            <a:off x="1384304" y="2203847"/>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27" name="Line 43"/>
          <p:cNvSpPr>
            <a:spLocks noChangeShapeType="1"/>
          </p:cNvSpPr>
          <p:nvPr/>
        </p:nvSpPr>
        <p:spPr bwMode="auto">
          <a:xfrm>
            <a:off x="1384304" y="1806179"/>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28" name="Line 44"/>
          <p:cNvSpPr>
            <a:spLocks noChangeShapeType="1"/>
          </p:cNvSpPr>
          <p:nvPr/>
        </p:nvSpPr>
        <p:spPr bwMode="auto">
          <a:xfrm>
            <a:off x="1384304" y="1409701"/>
            <a:ext cx="49213"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29" name="Line 45"/>
          <p:cNvSpPr>
            <a:spLocks noChangeShapeType="1"/>
          </p:cNvSpPr>
          <p:nvPr/>
        </p:nvSpPr>
        <p:spPr bwMode="auto">
          <a:xfrm>
            <a:off x="1384304" y="1012033"/>
            <a:ext cx="49213"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30" name="Rectangle 46"/>
          <p:cNvSpPr>
            <a:spLocks noChangeArrowheads="1"/>
          </p:cNvSpPr>
          <p:nvPr/>
        </p:nvSpPr>
        <p:spPr bwMode="auto">
          <a:xfrm>
            <a:off x="914404" y="3242074"/>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0.0</a:t>
            </a:r>
            <a:endParaRPr lang="en-US" sz="2000">
              <a:latin typeface="Arial" panose="020B0604020202020204" pitchFamily="34" charset="0"/>
              <a:cs typeface="Arial" panose="020B0604020202020204" pitchFamily="34" charset="0"/>
            </a:endParaRPr>
          </a:p>
        </p:txBody>
      </p:sp>
      <p:sp>
        <p:nvSpPr>
          <p:cNvPr id="16431" name="Rectangle 47"/>
          <p:cNvSpPr>
            <a:spLocks noChangeArrowheads="1"/>
          </p:cNvSpPr>
          <p:nvPr/>
        </p:nvSpPr>
        <p:spPr bwMode="auto">
          <a:xfrm>
            <a:off x="914404" y="2844405"/>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1.0</a:t>
            </a:r>
            <a:endParaRPr lang="en-US" sz="2000">
              <a:latin typeface="Arial" panose="020B0604020202020204" pitchFamily="34" charset="0"/>
              <a:cs typeface="Arial" panose="020B0604020202020204" pitchFamily="34" charset="0"/>
            </a:endParaRPr>
          </a:p>
        </p:txBody>
      </p:sp>
      <p:sp>
        <p:nvSpPr>
          <p:cNvPr id="16432" name="Rectangle 48"/>
          <p:cNvSpPr>
            <a:spLocks noChangeArrowheads="1"/>
          </p:cNvSpPr>
          <p:nvPr/>
        </p:nvSpPr>
        <p:spPr bwMode="auto">
          <a:xfrm>
            <a:off x="914404" y="2446735"/>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2.0</a:t>
            </a:r>
            <a:endParaRPr lang="en-US" sz="2000">
              <a:latin typeface="Arial" panose="020B0604020202020204" pitchFamily="34" charset="0"/>
              <a:cs typeface="Arial" panose="020B0604020202020204" pitchFamily="34" charset="0"/>
            </a:endParaRPr>
          </a:p>
        </p:txBody>
      </p:sp>
      <p:sp>
        <p:nvSpPr>
          <p:cNvPr id="16433" name="Rectangle 49"/>
          <p:cNvSpPr>
            <a:spLocks noChangeArrowheads="1"/>
          </p:cNvSpPr>
          <p:nvPr/>
        </p:nvSpPr>
        <p:spPr bwMode="auto">
          <a:xfrm>
            <a:off x="914404" y="2050258"/>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3.0</a:t>
            </a:r>
            <a:endParaRPr lang="en-US" sz="2000">
              <a:latin typeface="Arial" panose="020B0604020202020204" pitchFamily="34" charset="0"/>
              <a:cs typeface="Arial" panose="020B0604020202020204" pitchFamily="34" charset="0"/>
            </a:endParaRPr>
          </a:p>
        </p:txBody>
      </p:sp>
      <p:sp>
        <p:nvSpPr>
          <p:cNvPr id="16434" name="Rectangle 50"/>
          <p:cNvSpPr>
            <a:spLocks noChangeArrowheads="1"/>
          </p:cNvSpPr>
          <p:nvPr/>
        </p:nvSpPr>
        <p:spPr bwMode="auto">
          <a:xfrm>
            <a:off x="914404" y="1652590"/>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4.0</a:t>
            </a:r>
            <a:endParaRPr lang="en-US" sz="2000">
              <a:latin typeface="Arial" panose="020B0604020202020204" pitchFamily="34" charset="0"/>
              <a:cs typeface="Arial" panose="020B0604020202020204" pitchFamily="34" charset="0"/>
            </a:endParaRPr>
          </a:p>
        </p:txBody>
      </p:sp>
      <p:sp>
        <p:nvSpPr>
          <p:cNvPr id="16435" name="Rectangle 51"/>
          <p:cNvSpPr>
            <a:spLocks noChangeArrowheads="1"/>
          </p:cNvSpPr>
          <p:nvPr/>
        </p:nvSpPr>
        <p:spPr bwMode="auto">
          <a:xfrm>
            <a:off x="914404" y="1254920"/>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5.0</a:t>
            </a:r>
            <a:endParaRPr lang="en-US" sz="2000">
              <a:latin typeface="Arial" panose="020B0604020202020204" pitchFamily="34" charset="0"/>
              <a:cs typeface="Arial" panose="020B0604020202020204" pitchFamily="34" charset="0"/>
            </a:endParaRPr>
          </a:p>
        </p:txBody>
      </p:sp>
      <p:sp>
        <p:nvSpPr>
          <p:cNvPr id="16436" name="Rectangle 52"/>
          <p:cNvSpPr>
            <a:spLocks noChangeArrowheads="1"/>
          </p:cNvSpPr>
          <p:nvPr/>
        </p:nvSpPr>
        <p:spPr bwMode="auto">
          <a:xfrm>
            <a:off x="914404" y="857251"/>
            <a:ext cx="36067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Arial" panose="020B0604020202020204" pitchFamily="34" charset="0"/>
                <a:cs typeface="Arial" panose="020B0604020202020204" pitchFamily="34" charset="0"/>
              </a:rPr>
              <a:t>6.0</a:t>
            </a:r>
            <a:endParaRPr lang="en-US" sz="2000">
              <a:latin typeface="Arial" panose="020B0604020202020204" pitchFamily="34" charset="0"/>
              <a:cs typeface="Arial" panose="020B0604020202020204" pitchFamily="34" charset="0"/>
            </a:endParaRPr>
          </a:p>
        </p:txBody>
      </p:sp>
      <p:sp>
        <p:nvSpPr>
          <p:cNvPr id="16437" name="Rectangle 53"/>
          <p:cNvSpPr>
            <a:spLocks noChangeArrowheads="1"/>
          </p:cNvSpPr>
          <p:nvPr/>
        </p:nvSpPr>
        <p:spPr bwMode="auto">
          <a:xfrm rot="-5400000">
            <a:off x="7875217" y="2142691"/>
            <a:ext cx="1226297"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dirty="0">
                <a:solidFill>
                  <a:srgbClr val="000000"/>
                </a:solidFill>
                <a:latin typeface="Arial" panose="020B0604020202020204" pitchFamily="34" charset="0"/>
                <a:cs typeface="Arial" panose="020B0604020202020204" pitchFamily="34" charset="0"/>
              </a:rPr>
              <a:t>Efficiency</a:t>
            </a:r>
            <a:endParaRPr lang="en-US" sz="2000" dirty="0">
              <a:latin typeface="Arial" panose="020B0604020202020204" pitchFamily="34" charset="0"/>
              <a:cs typeface="Arial" panose="020B0604020202020204" pitchFamily="34" charset="0"/>
            </a:endParaRPr>
          </a:p>
        </p:txBody>
      </p:sp>
      <p:sp>
        <p:nvSpPr>
          <p:cNvPr id="465985" name="Line 65"/>
          <p:cNvSpPr>
            <a:spLocks noChangeShapeType="1"/>
          </p:cNvSpPr>
          <p:nvPr/>
        </p:nvSpPr>
        <p:spPr bwMode="auto">
          <a:xfrm flipH="1">
            <a:off x="3324226" y="2197894"/>
            <a:ext cx="4348163" cy="0"/>
          </a:xfrm>
          <a:prstGeom prst="line">
            <a:avLst/>
          </a:prstGeom>
          <a:noFill/>
          <a:ln w="12700">
            <a:solidFill>
              <a:srgbClr val="C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465986" name="Line 66"/>
          <p:cNvSpPr>
            <a:spLocks noChangeShapeType="1"/>
          </p:cNvSpPr>
          <p:nvPr/>
        </p:nvSpPr>
        <p:spPr bwMode="auto">
          <a:xfrm>
            <a:off x="3757613" y="2094309"/>
            <a:ext cx="0" cy="17145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465987" name="Line 67"/>
          <p:cNvSpPr>
            <a:spLocks noChangeShapeType="1"/>
          </p:cNvSpPr>
          <p:nvPr/>
        </p:nvSpPr>
        <p:spPr bwMode="auto">
          <a:xfrm>
            <a:off x="5924550" y="2122884"/>
            <a:ext cx="0" cy="17145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16442" name="Freeform 69"/>
          <p:cNvSpPr>
            <a:spLocks/>
          </p:cNvSpPr>
          <p:nvPr/>
        </p:nvSpPr>
        <p:spPr bwMode="auto">
          <a:xfrm>
            <a:off x="1447800" y="1244205"/>
            <a:ext cx="2971800" cy="2141935"/>
          </a:xfrm>
          <a:custGeom>
            <a:avLst/>
            <a:gdLst>
              <a:gd name="T0" fmla="*/ 0 w 2390"/>
              <a:gd name="T1" fmla="*/ 2855913 h 1718"/>
              <a:gd name="T2" fmla="*/ 251173 w 2390"/>
              <a:gd name="T3" fmla="*/ 2824328 h 1718"/>
              <a:gd name="T4" fmla="*/ 519754 w 2390"/>
              <a:gd name="T5" fmla="*/ 2759497 h 1718"/>
              <a:gd name="T6" fmla="*/ 912678 w 2390"/>
              <a:gd name="T7" fmla="*/ 2576639 h 1718"/>
              <a:gd name="T8" fmla="*/ 1355340 w 2390"/>
              <a:gd name="T9" fmla="*/ 2240845 h 1718"/>
              <a:gd name="T10" fmla="*/ 1862659 w 2390"/>
              <a:gd name="T11" fmla="*/ 1722192 h 1718"/>
              <a:gd name="T12" fmla="*/ 2285426 w 2390"/>
              <a:gd name="T13" fmla="*/ 1163643 h 1718"/>
              <a:gd name="T14" fmla="*/ 2971800 w 2390"/>
              <a:gd name="T15" fmla="*/ 0 h 1718"/>
              <a:gd name="T16" fmla="*/ 0 60000 65536"/>
              <a:gd name="T17" fmla="*/ 0 60000 65536"/>
              <a:gd name="T18" fmla="*/ 0 60000 65536"/>
              <a:gd name="T19" fmla="*/ 0 60000 65536"/>
              <a:gd name="T20" fmla="*/ 0 60000 65536"/>
              <a:gd name="T21" fmla="*/ 0 60000 65536"/>
              <a:gd name="T22" fmla="*/ 0 60000 65536"/>
              <a:gd name="T23" fmla="*/ 0 60000 65536"/>
              <a:gd name="T24" fmla="*/ 0 w 2390"/>
              <a:gd name="T25" fmla="*/ 0 h 1718"/>
              <a:gd name="T26" fmla="*/ 2390 w 2390"/>
              <a:gd name="T27" fmla="*/ 1718 h 17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0" h="1718">
                <a:moveTo>
                  <a:pt x="0" y="1718"/>
                </a:moveTo>
                <a:cubicBezTo>
                  <a:pt x="66" y="1713"/>
                  <a:pt x="132" y="1709"/>
                  <a:pt x="202" y="1699"/>
                </a:cubicBezTo>
                <a:cubicBezTo>
                  <a:pt x="272" y="1689"/>
                  <a:pt x="329" y="1685"/>
                  <a:pt x="418" y="1660"/>
                </a:cubicBezTo>
                <a:cubicBezTo>
                  <a:pt x="507" y="1635"/>
                  <a:pt x="622" y="1602"/>
                  <a:pt x="734" y="1550"/>
                </a:cubicBezTo>
                <a:cubicBezTo>
                  <a:pt x="846" y="1498"/>
                  <a:pt x="963" y="1434"/>
                  <a:pt x="1090" y="1348"/>
                </a:cubicBezTo>
                <a:cubicBezTo>
                  <a:pt x="1217" y="1262"/>
                  <a:pt x="1373" y="1144"/>
                  <a:pt x="1498" y="1036"/>
                </a:cubicBezTo>
                <a:cubicBezTo>
                  <a:pt x="1623" y="928"/>
                  <a:pt x="1689" y="873"/>
                  <a:pt x="1838" y="700"/>
                </a:cubicBezTo>
                <a:cubicBezTo>
                  <a:pt x="1987" y="527"/>
                  <a:pt x="2344" y="86"/>
                  <a:pt x="2390" y="0"/>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en-US" sz="2000">
              <a:latin typeface="Arial" panose="020B0604020202020204" pitchFamily="34" charset="0"/>
              <a:cs typeface="Arial" panose="020B0604020202020204" pitchFamily="34" charset="0"/>
            </a:endParaRPr>
          </a:p>
        </p:txBody>
      </p:sp>
      <p:sp>
        <p:nvSpPr>
          <p:cNvPr id="465992" name="Text Box 72"/>
          <p:cNvSpPr txBox="1">
            <a:spLocks noChangeArrowheads="1"/>
          </p:cNvSpPr>
          <p:nvPr/>
        </p:nvSpPr>
        <p:spPr bwMode="auto">
          <a:xfrm>
            <a:off x="5650710" y="895351"/>
            <a:ext cx="1816891"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1438" tIns="45719" rIns="91438" bIns="45719">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spcBef>
                <a:spcPct val="50000"/>
              </a:spcBef>
            </a:pPr>
            <a:r>
              <a:rPr lang="en-US" dirty="0">
                <a:solidFill>
                  <a:srgbClr val="C00000"/>
                </a:solidFill>
                <a:latin typeface="Arial" panose="020B0604020202020204" pitchFamily="34" charset="0"/>
                <a:cs typeface="Arial" panose="020B0604020202020204" pitchFamily="34" charset="0"/>
              </a:rPr>
              <a:t>60% </a:t>
            </a:r>
            <a:r>
              <a:rPr lang="en-US" dirty="0" smtClean="0">
                <a:solidFill>
                  <a:srgbClr val="C00000"/>
                </a:solidFill>
                <a:latin typeface="Arial" panose="020B0604020202020204" pitchFamily="34" charset="0"/>
                <a:cs typeface="Arial" panose="020B0604020202020204" pitchFamily="34" charset="0"/>
              </a:rPr>
              <a:t>Minimum within 15 points of peak efficiency</a:t>
            </a:r>
            <a:endParaRPr lang="en-US" dirty="0">
              <a:solidFill>
                <a:srgbClr val="C00000"/>
              </a:solidFill>
              <a:latin typeface="Arial" panose="020B0604020202020204" pitchFamily="34" charset="0"/>
              <a:cs typeface="Arial" panose="020B0604020202020204" pitchFamily="34" charset="0"/>
            </a:endParaRPr>
          </a:p>
        </p:txBody>
      </p:sp>
      <p:grpSp>
        <p:nvGrpSpPr>
          <p:cNvPr id="8" name="Group 7"/>
          <p:cNvGrpSpPr/>
          <p:nvPr/>
        </p:nvGrpSpPr>
        <p:grpSpPr>
          <a:xfrm>
            <a:off x="3319292" y="1222036"/>
            <a:ext cx="2257561" cy="1158761"/>
            <a:chOff x="3337135" y="1975715"/>
            <a:chExt cx="2257561" cy="1545015"/>
          </a:xfrm>
        </p:grpSpPr>
        <p:sp>
          <p:nvSpPr>
            <p:cNvPr id="6" name="Arc 5"/>
            <p:cNvSpPr/>
            <p:nvPr/>
          </p:nvSpPr>
          <p:spPr>
            <a:xfrm rot="21129857">
              <a:off x="3337135" y="2208929"/>
              <a:ext cx="990600" cy="153888"/>
            </a:xfrm>
            <a:prstGeom prst="arc">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p:cNvSpPr/>
            <p:nvPr/>
          </p:nvSpPr>
          <p:spPr>
            <a:xfrm rot="20359187">
              <a:off x="4452867" y="1975715"/>
              <a:ext cx="1141829" cy="1545015"/>
            </a:xfrm>
            <a:custGeom>
              <a:avLst/>
              <a:gdLst>
                <a:gd name="connsiteX0" fmla="*/ 662957 w 1554266"/>
                <a:gd name="connsiteY0" fmla="*/ 15237 h 2808305"/>
                <a:gd name="connsiteX1" fmla="*/ 1443279 w 1554266"/>
                <a:gd name="connsiteY1" fmla="*/ 680999 h 2808305"/>
                <a:gd name="connsiteX2" fmla="*/ 1554266 w 1554266"/>
                <a:gd name="connsiteY2" fmla="*/ 1404153 h 2808305"/>
                <a:gd name="connsiteX3" fmla="*/ 777133 w 1554266"/>
                <a:gd name="connsiteY3" fmla="*/ 1404153 h 2808305"/>
                <a:gd name="connsiteX4" fmla="*/ 662957 w 1554266"/>
                <a:gd name="connsiteY4" fmla="*/ 15237 h 2808305"/>
                <a:gd name="connsiteX0" fmla="*/ 662957 w 1554266"/>
                <a:gd name="connsiteY0" fmla="*/ 15237 h 2808305"/>
                <a:gd name="connsiteX1" fmla="*/ 1443279 w 1554266"/>
                <a:gd name="connsiteY1" fmla="*/ 680999 h 2808305"/>
                <a:gd name="connsiteX2" fmla="*/ 1554266 w 1554266"/>
                <a:gd name="connsiteY2" fmla="*/ 1404153 h 2808305"/>
                <a:gd name="connsiteX0" fmla="*/ 127768 w 1019077"/>
                <a:gd name="connsiteY0" fmla="*/ 210721 h 1599637"/>
                <a:gd name="connsiteX1" fmla="*/ 908090 w 1019077"/>
                <a:gd name="connsiteY1" fmla="*/ 876483 h 1599637"/>
                <a:gd name="connsiteX2" fmla="*/ 1019077 w 1019077"/>
                <a:gd name="connsiteY2" fmla="*/ 1599637 h 1599637"/>
                <a:gd name="connsiteX3" fmla="*/ 241944 w 1019077"/>
                <a:gd name="connsiteY3" fmla="*/ 1599637 h 1599637"/>
                <a:gd name="connsiteX4" fmla="*/ 127768 w 1019077"/>
                <a:gd name="connsiteY4" fmla="*/ 210721 h 1599637"/>
                <a:gd name="connsiteX0" fmla="*/ 0 w 1019077"/>
                <a:gd name="connsiteY0" fmla="*/ 9776 h 1599637"/>
                <a:gd name="connsiteX1" fmla="*/ 908090 w 1019077"/>
                <a:gd name="connsiteY1" fmla="*/ 876483 h 1599637"/>
                <a:gd name="connsiteX2" fmla="*/ 1019077 w 1019077"/>
                <a:gd name="connsiteY2" fmla="*/ 1599637 h 1599637"/>
                <a:gd name="connsiteX0" fmla="*/ 127768 w 1099455"/>
                <a:gd name="connsiteY0" fmla="*/ 210721 h 1599637"/>
                <a:gd name="connsiteX1" fmla="*/ 908090 w 1099455"/>
                <a:gd name="connsiteY1" fmla="*/ 876483 h 1599637"/>
                <a:gd name="connsiteX2" fmla="*/ 1019077 w 1099455"/>
                <a:gd name="connsiteY2" fmla="*/ 1599637 h 1599637"/>
                <a:gd name="connsiteX3" fmla="*/ 241944 w 1099455"/>
                <a:gd name="connsiteY3" fmla="*/ 1599637 h 1599637"/>
                <a:gd name="connsiteX4" fmla="*/ 127768 w 1099455"/>
                <a:gd name="connsiteY4" fmla="*/ 210721 h 1599637"/>
                <a:gd name="connsiteX0" fmla="*/ 0 w 1099455"/>
                <a:gd name="connsiteY0" fmla="*/ 9776 h 1599637"/>
                <a:gd name="connsiteX1" fmla="*/ 908090 w 1099455"/>
                <a:gd name="connsiteY1" fmla="*/ 876483 h 1599637"/>
                <a:gd name="connsiteX2" fmla="*/ 1099455 w 1099455"/>
                <a:gd name="connsiteY2" fmla="*/ 1548530 h 1599637"/>
                <a:gd name="connsiteX0" fmla="*/ 127768 w 1099455"/>
                <a:gd name="connsiteY0" fmla="*/ 213684 h 1602600"/>
                <a:gd name="connsiteX1" fmla="*/ 908090 w 1099455"/>
                <a:gd name="connsiteY1" fmla="*/ 879446 h 1602600"/>
                <a:gd name="connsiteX2" fmla="*/ 1019077 w 1099455"/>
                <a:gd name="connsiteY2" fmla="*/ 1602600 h 1602600"/>
                <a:gd name="connsiteX3" fmla="*/ 241944 w 1099455"/>
                <a:gd name="connsiteY3" fmla="*/ 1602600 h 1602600"/>
                <a:gd name="connsiteX4" fmla="*/ 127768 w 1099455"/>
                <a:gd name="connsiteY4" fmla="*/ 213684 h 1602600"/>
                <a:gd name="connsiteX0" fmla="*/ 0 w 1099455"/>
                <a:gd name="connsiteY0" fmla="*/ 12739 h 1602600"/>
                <a:gd name="connsiteX1" fmla="*/ 702127 w 1099455"/>
                <a:gd name="connsiteY1" fmla="*/ 750795 h 1602600"/>
                <a:gd name="connsiteX2" fmla="*/ 1099455 w 1099455"/>
                <a:gd name="connsiteY2" fmla="*/ 1551493 h 1602600"/>
                <a:gd name="connsiteX0" fmla="*/ 127768 w 1099455"/>
                <a:gd name="connsiteY0" fmla="*/ 211727 h 1600643"/>
                <a:gd name="connsiteX1" fmla="*/ 908090 w 1099455"/>
                <a:gd name="connsiteY1" fmla="*/ 877489 h 1600643"/>
                <a:gd name="connsiteX2" fmla="*/ 1019077 w 1099455"/>
                <a:gd name="connsiteY2" fmla="*/ 1600643 h 1600643"/>
                <a:gd name="connsiteX3" fmla="*/ 241944 w 1099455"/>
                <a:gd name="connsiteY3" fmla="*/ 1600643 h 1600643"/>
                <a:gd name="connsiteX4" fmla="*/ 127768 w 1099455"/>
                <a:gd name="connsiteY4" fmla="*/ 211727 h 1600643"/>
                <a:gd name="connsiteX0" fmla="*/ 0 w 1099455"/>
                <a:gd name="connsiteY0" fmla="*/ 10782 h 1600643"/>
                <a:gd name="connsiteX1" fmla="*/ 702127 w 1099455"/>
                <a:gd name="connsiteY1" fmla="*/ 748838 h 1600643"/>
                <a:gd name="connsiteX2" fmla="*/ 1099455 w 1099455"/>
                <a:gd name="connsiteY2" fmla="*/ 1549536 h 1600643"/>
                <a:gd name="connsiteX0" fmla="*/ 0 w 1141829"/>
                <a:gd name="connsiteY0" fmla="*/ 15150 h 1600643"/>
                <a:gd name="connsiteX1" fmla="*/ 950464 w 1141829"/>
                <a:gd name="connsiteY1" fmla="*/ 877489 h 1600643"/>
                <a:gd name="connsiteX2" fmla="*/ 1061451 w 1141829"/>
                <a:gd name="connsiteY2" fmla="*/ 1600643 h 1600643"/>
                <a:gd name="connsiteX3" fmla="*/ 284318 w 1141829"/>
                <a:gd name="connsiteY3" fmla="*/ 1600643 h 1600643"/>
                <a:gd name="connsiteX4" fmla="*/ 0 w 1141829"/>
                <a:gd name="connsiteY4" fmla="*/ 15150 h 1600643"/>
                <a:gd name="connsiteX0" fmla="*/ 42374 w 1141829"/>
                <a:gd name="connsiteY0" fmla="*/ 10782 h 1600643"/>
                <a:gd name="connsiteX1" fmla="*/ 744501 w 1141829"/>
                <a:gd name="connsiteY1" fmla="*/ 748838 h 1600643"/>
                <a:gd name="connsiteX2" fmla="*/ 1141829 w 1141829"/>
                <a:gd name="connsiteY2" fmla="*/ 1549536 h 1600643"/>
                <a:gd name="connsiteX0" fmla="*/ 0 w 1141829"/>
                <a:gd name="connsiteY0" fmla="*/ 7022 h 1592515"/>
                <a:gd name="connsiteX1" fmla="*/ 950464 w 1141829"/>
                <a:gd name="connsiteY1" fmla="*/ 869361 h 1592515"/>
                <a:gd name="connsiteX2" fmla="*/ 1061451 w 1141829"/>
                <a:gd name="connsiteY2" fmla="*/ 1592515 h 1592515"/>
                <a:gd name="connsiteX3" fmla="*/ 284318 w 1141829"/>
                <a:gd name="connsiteY3" fmla="*/ 1592515 h 1592515"/>
                <a:gd name="connsiteX4" fmla="*/ 0 w 1141829"/>
                <a:gd name="connsiteY4" fmla="*/ 7022 h 1592515"/>
                <a:gd name="connsiteX0" fmla="*/ 42374 w 1141829"/>
                <a:gd name="connsiteY0" fmla="*/ 2654 h 1592515"/>
                <a:gd name="connsiteX1" fmla="*/ 179842 w 1141829"/>
                <a:gd name="connsiteY1" fmla="*/ 114982 h 1592515"/>
                <a:gd name="connsiteX2" fmla="*/ 744501 w 1141829"/>
                <a:gd name="connsiteY2" fmla="*/ 740710 h 1592515"/>
                <a:gd name="connsiteX3" fmla="*/ 1141829 w 1141829"/>
                <a:gd name="connsiteY3" fmla="*/ 1541408 h 1592515"/>
                <a:gd name="connsiteX0" fmla="*/ 0 w 1141829"/>
                <a:gd name="connsiteY0" fmla="*/ 7022 h 1592515"/>
                <a:gd name="connsiteX1" fmla="*/ 950464 w 1141829"/>
                <a:gd name="connsiteY1" fmla="*/ 869361 h 1592515"/>
                <a:gd name="connsiteX2" fmla="*/ 1061451 w 1141829"/>
                <a:gd name="connsiteY2" fmla="*/ 1592515 h 1592515"/>
                <a:gd name="connsiteX3" fmla="*/ 284318 w 1141829"/>
                <a:gd name="connsiteY3" fmla="*/ 1592515 h 1592515"/>
                <a:gd name="connsiteX4" fmla="*/ 0 w 1141829"/>
                <a:gd name="connsiteY4" fmla="*/ 7022 h 1592515"/>
                <a:gd name="connsiteX0" fmla="*/ 42374 w 1141829"/>
                <a:gd name="connsiteY0" fmla="*/ 2654 h 1592515"/>
                <a:gd name="connsiteX1" fmla="*/ 179842 w 1141829"/>
                <a:gd name="connsiteY1" fmla="*/ 114982 h 1592515"/>
                <a:gd name="connsiteX2" fmla="*/ 744501 w 1141829"/>
                <a:gd name="connsiteY2" fmla="*/ 740710 h 1592515"/>
                <a:gd name="connsiteX3" fmla="*/ 991188 w 1141829"/>
                <a:gd name="connsiteY3" fmla="*/ 1256086 h 1592515"/>
                <a:gd name="connsiteX4" fmla="*/ 1141829 w 1141829"/>
                <a:gd name="connsiteY4" fmla="*/ 1541408 h 1592515"/>
                <a:gd name="connsiteX0" fmla="*/ 0 w 1141829"/>
                <a:gd name="connsiteY0" fmla="*/ 7022 h 1592515"/>
                <a:gd name="connsiteX1" fmla="*/ 950464 w 1141829"/>
                <a:gd name="connsiteY1" fmla="*/ 869361 h 1592515"/>
                <a:gd name="connsiteX2" fmla="*/ 1061451 w 1141829"/>
                <a:gd name="connsiteY2" fmla="*/ 1592515 h 1592515"/>
                <a:gd name="connsiteX3" fmla="*/ 284318 w 1141829"/>
                <a:gd name="connsiteY3" fmla="*/ 1592515 h 1592515"/>
                <a:gd name="connsiteX4" fmla="*/ 0 w 1141829"/>
                <a:gd name="connsiteY4" fmla="*/ 7022 h 1592515"/>
                <a:gd name="connsiteX0" fmla="*/ 42374 w 1141829"/>
                <a:gd name="connsiteY0" fmla="*/ 2654 h 1592515"/>
                <a:gd name="connsiteX1" fmla="*/ 179842 w 1141829"/>
                <a:gd name="connsiteY1" fmla="*/ 114982 h 1592515"/>
                <a:gd name="connsiteX2" fmla="*/ 422454 w 1141829"/>
                <a:gd name="connsiteY2" fmla="*/ 308371 h 1592515"/>
                <a:gd name="connsiteX3" fmla="*/ 744501 w 1141829"/>
                <a:gd name="connsiteY3" fmla="*/ 740710 h 1592515"/>
                <a:gd name="connsiteX4" fmla="*/ 991188 w 1141829"/>
                <a:gd name="connsiteY4" fmla="*/ 1256086 h 1592515"/>
                <a:gd name="connsiteX5" fmla="*/ 1141829 w 1141829"/>
                <a:gd name="connsiteY5" fmla="*/ 1541408 h 1592515"/>
                <a:gd name="connsiteX0" fmla="*/ 0 w 1141829"/>
                <a:gd name="connsiteY0" fmla="*/ 9271 h 1594764"/>
                <a:gd name="connsiteX1" fmla="*/ 950464 w 1141829"/>
                <a:gd name="connsiteY1" fmla="*/ 871610 h 1594764"/>
                <a:gd name="connsiteX2" fmla="*/ 1061451 w 1141829"/>
                <a:gd name="connsiteY2" fmla="*/ 1594764 h 1594764"/>
                <a:gd name="connsiteX3" fmla="*/ 284318 w 1141829"/>
                <a:gd name="connsiteY3" fmla="*/ 1594764 h 1594764"/>
                <a:gd name="connsiteX4" fmla="*/ 0 w 1141829"/>
                <a:gd name="connsiteY4" fmla="*/ 9271 h 1594764"/>
                <a:gd name="connsiteX0" fmla="*/ 42374 w 1141829"/>
                <a:gd name="connsiteY0" fmla="*/ 4903 h 1594764"/>
                <a:gd name="connsiteX1" fmla="*/ 202209 w 1141829"/>
                <a:gd name="connsiteY1" fmla="*/ 84949 h 1594764"/>
                <a:gd name="connsiteX2" fmla="*/ 422454 w 1141829"/>
                <a:gd name="connsiteY2" fmla="*/ 310620 h 1594764"/>
                <a:gd name="connsiteX3" fmla="*/ 744501 w 1141829"/>
                <a:gd name="connsiteY3" fmla="*/ 742959 h 1594764"/>
                <a:gd name="connsiteX4" fmla="*/ 991188 w 1141829"/>
                <a:gd name="connsiteY4" fmla="*/ 1258335 h 1594764"/>
                <a:gd name="connsiteX5" fmla="*/ 1141829 w 1141829"/>
                <a:gd name="connsiteY5" fmla="*/ 1543657 h 1594764"/>
                <a:gd name="connsiteX0" fmla="*/ 0 w 1141829"/>
                <a:gd name="connsiteY0" fmla="*/ 9271 h 1594764"/>
                <a:gd name="connsiteX1" fmla="*/ 950464 w 1141829"/>
                <a:gd name="connsiteY1" fmla="*/ 871610 h 1594764"/>
                <a:gd name="connsiteX2" fmla="*/ 1061451 w 1141829"/>
                <a:gd name="connsiteY2" fmla="*/ 1594764 h 1594764"/>
                <a:gd name="connsiteX3" fmla="*/ 284318 w 1141829"/>
                <a:gd name="connsiteY3" fmla="*/ 1594764 h 1594764"/>
                <a:gd name="connsiteX4" fmla="*/ 0 w 1141829"/>
                <a:gd name="connsiteY4" fmla="*/ 9271 h 1594764"/>
                <a:gd name="connsiteX0" fmla="*/ 42374 w 1141829"/>
                <a:gd name="connsiteY0" fmla="*/ 4903 h 1594764"/>
                <a:gd name="connsiteX1" fmla="*/ 202209 w 1141829"/>
                <a:gd name="connsiteY1" fmla="*/ 84949 h 1594764"/>
                <a:gd name="connsiteX2" fmla="*/ 422454 w 1141829"/>
                <a:gd name="connsiteY2" fmla="*/ 310620 h 1594764"/>
                <a:gd name="connsiteX3" fmla="*/ 744501 w 1141829"/>
                <a:gd name="connsiteY3" fmla="*/ 742959 h 1594764"/>
                <a:gd name="connsiteX4" fmla="*/ 1024649 w 1141829"/>
                <a:gd name="connsiteY4" fmla="*/ 1250604 h 1594764"/>
                <a:gd name="connsiteX5" fmla="*/ 1141829 w 1141829"/>
                <a:gd name="connsiteY5" fmla="*/ 1543657 h 159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829" h="1594764" stroke="0" extrusionOk="0">
                  <a:moveTo>
                    <a:pt x="0" y="9271"/>
                  </a:moveTo>
                  <a:cubicBezTo>
                    <a:pt x="310667" y="-74104"/>
                    <a:pt x="773556" y="607361"/>
                    <a:pt x="950464" y="871610"/>
                  </a:cubicBezTo>
                  <a:cubicBezTo>
                    <a:pt x="1127372" y="1135859"/>
                    <a:pt x="1061451" y="1339983"/>
                    <a:pt x="1061451" y="1594764"/>
                  </a:cubicBezTo>
                  <a:lnTo>
                    <a:pt x="284318" y="1594764"/>
                  </a:lnTo>
                  <a:lnTo>
                    <a:pt x="0" y="9271"/>
                  </a:lnTo>
                  <a:close/>
                </a:path>
                <a:path w="1141829" h="1594764" fill="none">
                  <a:moveTo>
                    <a:pt x="42374" y="4903"/>
                  </a:moveTo>
                  <a:cubicBezTo>
                    <a:pt x="75347" y="10454"/>
                    <a:pt x="85188" y="-38060"/>
                    <a:pt x="202209" y="84949"/>
                  </a:cubicBezTo>
                  <a:cubicBezTo>
                    <a:pt x="257933" y="138115"/>
                    <a:pt x="328344" y="206332"/>
                    <a:pt x="422454" y="310620"/>
                  </a:cubicBezTo>
                  <a:cubicBezTo>
                    <a:pt x="516564" y="414908"/>
                    <a:pt x="642089" y="587220"/>
                    <a:pt x="744501" y="742959"/>
                  </a:cubicBezTo>
                  <a:cubicBezTo>
                    <a:pt x="846913" y="898698"/>
                    <a:pt x="958428" y="1117154"/>
                    <a:pt x="1024649" y="1250604"/>
                  </a:cubicBezTo>
                  <a:cubicBezTo>
                    <a:pt x="1090870" y="1384054"/>
                    <a:pt x="1121375" y="1492769"/>
                    <a:pt x="1141829" y="1543657"/>
                  </a:cubicBezTo>
                </a:path>
              </a:pathLst>
            </a:custGeom>
            <a:ln w="76200">
              <a:solidFill>
                <a:srgbClr val="358B3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90974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65985"/>
                                        </p:tgtEl>
                                        <p:attrNameLst>
                                          <p:attrName>style.visibility</p:attrName>
                                        </p:attrNameLst>
                                      </p:cBhvr>
                                      <p:to>
                                        <p:strVal val="visible"/>
                                      </p:to>
                                    </p:set>
                                    <p:animEffect transition="in" filter="dissolve">
                                      <p:cBhvr>
                                        <p:cTn id="7" dur="500"/>
                                        <p:tgtEl>
                                          <p:spTgt spid="46598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5987"/>
                                        </p:tgtEl>
                                        <p:attrNameLst>
                                          <p:attrName>style.visibility</p:attrName>
                                        </p:attrNameLst>
                                      </p:cBhvr>
                                      <p:to>
                                        <p:strVal val="visible"/>
                                      </p:to>
                                    </p:set>
                                    <p:animEffect transition="in" filter="dissolve">
                                      <p:cBhvr>
                                        <p:cTn id="10" dur="500"/>
                                        <p:tgtEl>
                                          <p:spTgt spid="46598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65986"/>
                                        </p:tgtEl>
                                        <p:attrNameLst>
                                          <p:attrName>style.visibility</p:attrName>
                                        </p:attrNameLst>
                                      </p:cBhvr>
                                      <p:to>
                                        <p:strVal val="visible"/>
                                      </p:to>
                                    </p:set>
                                    <p:animEffect transition="in" filter="dissolve">
                                      <p:cBhvr>
                                        <p:cTn id="13" dur="500"/>
                                        <p:tgtEl>
                                          <p:spTgt spid="46598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6599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85" grpId="0" animBg="1"/>
      <p:bldP spid="465986" grpId="0" animBg="1"/>
      <p:bldP spid="465987" grpId="0" animBg="1"/>
      <p:bldP spid="4659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50"/>
            <a:ext cx="8229600" cy="1543050"/>
          </a:xfrm>
        </p:spPr>
        <p:txBody>
          <a:bodyPr/>
          <a:lstStyle/>
          <a:p>
            <a:pPr marL="0" indent="0" algn="ctr">
              <a:buNone/>
            </a:pPr>
            <a:r>
              <a:rPr lang="en-US" sz="2800" i="1" dirty="0"/>
              <a:t>“Things are not always as they seem; the first appearance deceives many.”   </a:t>
            </a:r>
          </a:p>
          <a:p>
            <a:pPr marL="0" indent="0" algn="r">
              <a:buNone/>
            </a:pPr>
            <a:r>
              <a:rPr lang="en-US" sz="2400" dirty="0"/>
              <a:t>- Phaedrus (Plato)</a:t>
            </a:r>
          </a:p>
        </p:txBody>
      </p:sp>
    </p:spTree>
    <p:extLst>
      <p:ext uri="{BB962C8B-B14F-4D97-AF65-F5344CB8AC3E}">
        <p14:creationId xmlns:p14="http://schemas.microsoft.com/office/powerpoint/2010/main" val="2438532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46" name="Rectangle 18"/>
          <p:cNvSpPr>
            <a:spLocks noChangeArrowheads="1"/>
          </p:cNvSpPr>
          <p:nvPr/>
        </p:nvSpPr>
        <p:spPr bwMode="auto">
          <a:xfrm>
            <a:off x="3383916" y="3406380"/>
            <a:ext cx="1645920" cy="40481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60”</a:t>
            </a:r>
          </a:p>
        </p:txBody>
      </p:sp>
      <p:sp>
        <p:nvSpPr>
          <p:cNvPr id="560147" name="Rectangle 19"/>
          <p:cNvSpPr>
            <a:spLocks noChangeArrowheads="1"/>
          </p:cNvSpPr>
          <p:nvPr/>
        </p:nvSpPr>
        <p:spPr bwMode="auto">
          <a:xfrm>
            <a:off x="3383916" y="3000376"/>
            <a:ext cx="1645920" cy="406004"/>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49”</a:t>
            </a:r>
            <a:endParaRPr lang="en-US" dirty="0">
              <a:latin typeface="Arial" panose="020B0604020202020204" pitchFamily="34" charset="0"/>
              <a:cs typeface="Arial" panose="020B0604020202020204" pitchFamily="34" charset="0"/>
            </a:endParaRPr>
          </a:p>
        </p:txBody>
      </p:sp>
      <p:sp>
        <p:nvSpPr>
          <p:cNvPr id="560148" name="Rectangle 20"/>
          <p:cNvSpPr>
            <a:spLocks noChangeArrowheads="1"/>
          </p:cNvSpPr>
          <p:nvPr/>
        </p:nvSpPr>
        <p:spPr bwMode="auto">
          <a:xfrm>
            <a:off x="3383916" y="2593181"/>
            <a:ext cx="1645920" cy="407194"/>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54”</a:t>
            </a:r>
            <a:endParaRPr lang="en-US" dirty="0">
              <a:latin typeface="Arial" panose="020B0604020202020204" pitchFamily="34" charset="0"/>
              <a:cs typeface="Arial" panose="020B0604020202020204" pitchFamily="34" charset="0"/>
            </a:endParaRPr>
          </a:p>
        </p:txBody>
      </p:sp>
      <p:sp>
        <p:nvSpPr>
          <p:cNvPr id="560149" name="Rectangle 21"/>
          <p:cNvSpPr>
            <a:spLocks noChangeArrowheads="1"/>
          </p:cNvSpPr>
          <p:nvPr/>
        </p:nvSpPr>
        <p:spPr bwMode="auto">
          <a:xfrm>
            <a:off x="3383916" y="2188371"/>
            <a:ext cx="1645920" cy="40481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54”</a:t>
            </a:r>
            <a:endParaRPr lang="en-US" dirty="0">
              <a:latin typeface="Arial" panose="020B0604020202020204" pitchFamily="34" charset="0"/>
              <a:cs typeface="Arial" panose="020B0604020202020204" pitchFamily="34" charset="0"/>
            </a:endParaRPr>
          </a:p>
        </p:txBody>
      </p:sp>
      <p:sp>
        <p:nvSpPr>
          <p:cNvPr id="560150" name="Rectangle 22"/>
          <p:cNvSpPr>
            <a:spLocks noChangeArrowheads="1"/>
          </p:cNvSpPr>
          <p:nvPr/>
        </p:nvSpPr>
        <p:spPr bwMode="auto">
          <a:xfrm>
            <a:off x="3383916" y="1782368"/>
            <a:ext cx="1645920"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54”</a:t>
            </a:r>
            <a:endParaRPr lang="en-US" dirty="0">
              <a:latin typeface="Arial" panose="020B0604020202020204" pitchFamily="34" charset="0"/>
              <a:cs typeface="Arial" panose="020B0604020202020204" pitchFamily="34" charset="0"/>
            </a:endParaRPr>
          </a:p>
        </p:txBody>
      </p:sp>
      <p:sp>
        <p:nvSpPr>
          <p:cNvPr id="18454" name="Rectangle 23"/>
          <p:cNvSpPr>
            <a:spLocks noChangeArrowheads="1"/>
          </p:cNvSpPr>
          <p:nvPr/>
        </p:nvSpPr>
        <p:spPr bwMode="auto">
          <a:xfrm>
            <a:off x="3383916" y="1200150"/>
            <a:ext cx="1645920" cy="582216"/>
          </a:xfrm>
          <a:prstGeom prst="rect">
            <a:avLst/>
          </a:prstGeom>
          <a:gradFill rotWithShape="0">
            <a:gsLst>
              <a:gs pos="0">
                <a:srgbClr val="FFCC66"/>
              </a:gs>
              <a:gs pos="100000">
                <a:srgbClr val="FFF2D8"/>
              </a:gs>
            </a:gsLst>
            <a:lin ang="540000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b"/>
          <a:lstStyle/>
          <a:p>
            <a:pPr algn="ctr" eaLnBrk="1" fontAlgn="b" hangingPunct="1"/>
            <a:r>
              <a:rPr lang="en-US" b="1" dirty="0" smtClean="0">
                <a:latin typeface="Arial" panose="020B0604020202020204" pitchFamily="34" charset="0"/>
                <a:cs typeface="Arial" panose="020B0604020202020204" pitchFamily="34" charset="0"/>
              </a:rPr>
              <a:t>Impeller </a:t>
            </a:r>
            <a:r>
              <a:rPr lang="en-US" b="1" dirty="0" err="1" smtClean="0">
                <a:latin typeface="Arial" panose="020B0604020202020204" pitchFamily="34" charset="0"/>
                <a:cs typeface="Arial" panose="020B0604020202020204" pitchFamily="34" charset="0"/>
              </a:rPr>
              <a:t>Dia</a:t>
            </a:r>
            <a:endParaRPr lang="en-US" b="1" dirty="0">
              <a:latin typeface="Arial" panose="020B0604020202020204" pitchFamily="34" charset="0"/>
              <a:cs typeface="Arial" panose="020B0604020202020204" pitchFamily="34" charset="0"/>
            </a:endParaRPr>
          </a:p>
        </p:txBody>
      </p:sp>
      <p:sp>
        <p:nvSpPr>
          <p:cNvPr id="560153" name="Rectangle 25"/>
          <p:cNvSpPr>
            <a:spLocks noChangeArrowheads="1"/>
          </p:cNvSpPr>
          <p:nvPr/>
        </p:nvSpPr>
        <p:spPr bwMode="auto">
          <a:xfrm>
            <a:off x="5029840" y="3406380"/>
            <a:ext cx="1280159" cy="40481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6.8</a:t>
            </a:r>
          </a:p>
        </p:txBody>
      </p:sp>
      <p:sp>
        <p:nvSpPr>
          <p:cNvPr id="560154" name="Rectangle 26"/>
          <p:cNvSpPr>
            <a:spLocks noChangeArrowheads="1"/>
          </p:cNvSpPr>
          <p:nvPr/>
        </p:nvSpPr>
        <p:spPr bwMode="auto">
          <a:xfrm>
            <a:off x="5029840" y="3000376"/>
            <a:ext cx="1280159" cy="406004"/>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13.4</a:t>
            </a:r>
            <a:endParaRPr lang="en-US" dirty="0">
              <a:latin typeface="Arial" panose="020B0604020202020204" pitchFamily="34" charset="0"/>
              <a:cs typeface="Arial" panose="020B0604020202020204" pitchFamily="34" charset="0"/>
            </a:endParaRPr>
          </a:p>
        </p:txBody>
      </p:sp>
      <p:sp>
        <p:nvSpPr>
          <p:cNvPr id="560155" name="Rectangle 27"/>
          <p:cNvSpPr>
            <a:spLocks noChangeArrowheads="1"/>
          </p:cNvSpPr>
          <p:nvPr/>
        </p:nvSpPr>
        <p:spPr bwMode="auto">
          <a:xfrm>
            <a:off x="5029840" y="2593181"/>
            <a:ext cx="1280159" cy="407194"/>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6.87</a:t>
            </a:r>
            <a:endParaRPr lang="en-US" dirty="0">
              <a:latin typeface="Arial" panose="020B0604020202020204" pitchFamily="34" charset="0"/>
              <a:cs typeface="Arial" panose="020B0604020202020204" pitchFamily="34" charset="0"/>
            </a:endParaRPr>
          </a:p>
        </p:txBody>
      </p:sp>
      <p:sp>
        <p:nvSpPr>
          <p:cNvPr id="560156" name="Rectangle 28"/>
          <p:cNvSpPr>
            <a:spLocks noChangeArrowheads="1"/>
          </p:cNvSpPr>
          <p:nvPr/>
        </p:nvSpPr>
        <p:spPr bwMode="auto">
          <a:xfrm>
            <a:off x="5029840" y="2188371"/>
            <a:ext cx="1280159" cy="40481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8.30</a:t>
            </a:r>
            <a:endParaRPr lang="en-US" dirty="0">
              <a:latin typeface="Arial" panose="020B0604020202020204" pitchFamily="34" charset="0"/>
              <a:cs typeface="Arial" panose="020B0604020202020204" pitchFamily="34" charset="0"/>
            </a:endParaRPr>
          </a:p>
        </p:txBody>
      </p:sp>
      <p:sp>
        <p:nvSpPr>
          <p:cNvPr id="560157" name="Rectangle 29"/>
          <p:cNvSpPr>
            <a:spLocks noChangeArrowheads="1"/>
          </p:cNvSpPr>
          <p:nvPr/>
        </p:nvSpPr>
        <p:spPr bwMode="auto">
          <a:xfrm>
            <a:off x="5029840" y="1782368"/>
            <a:ext cx="1280159"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7.11</a:t>
            </a:r>
            <a:endParaRPr lang="en-US" dirty="0">
              <a:latin typeface="Arial" panose="020B0604020202020204" pitchFamily="34" charset="0"/>
              <a:cs typeface="Arial" panose="020B0604020202020204" pitchFamily="34" charset="0"/>
            </a:endParaRPr>
          </a:p>
        </p:txBody>
      </p:sp>
      <p:sp>
        <p:nvSpPr>
          <p:cNvPr id="18461" name="Rectangle 30"/>
          <p:cNvSpPr>
            <a:spLocks noChangeArrowheads="1"/>
          </p:cNvSpPr>
          <p:nvPr/>
        </p:nvSpPr>
        <p:spPr bwMode="auto">
          <a:xfrm>
            <a:off x="5029840" y="1200150"/>
            <a:ext cx="1280159" cy="582216"/>
          </a:xfrm>
          <a:prstGeom prst="rect">
            <a:avLst/>
          </a:prstGeom>
          <a:gradFill rotWithShape="0">
            <a:gsLst>
              <a:gs pos="0">
                <a:srgbClr val="FFCC66"/>
              </a:gs>
              <a:gs pos="100000">
                <a:srgbClr val="FFF2D8"/>
              </a:gs>
            </a:gsLst>
            <a:lin ang="540000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b"/>
          <a:lstStyle/>
          <a:p>
            <a:pPr algn="ctr" eaLnBrk="1" fontAlgn="b" hangingPunct="1">
              <a:lnSpc>
                <a:spcPct val="80000"/>
              </a:lnSpc>
            </a:pPr>
            <a:r>
              <a:rPr lang="en-US" b="1" dirty="0" smtClean="0">
                <a:latin typeface="Arial" panose="020B0604020202020204" pitchFamily="34" charset="0"/>
                <a:cs typeface="Arial" panose="020B0604020202020204" pitchFamily="34" charset="0"/>
              </a:rPr>
              <a:t>BHP</a:t>
            </a:r>
            <a:endParaRPr lang="en-US" b="1" dirty="0">
              <a:latin typeface="Arial" panose="020B0604020202020204" pitchFamily="34" charset="0"/>
              <a:cs typeface="Arial" panose="020B0604020202020204" pitchFamily="34" charset="0"/>
            </a:endParaRPr>
          </a:p>
        </p:txBody>
      </p:sp>
      <p:sp>
        <p:nvSpPr>
          <p:cNvPr id="560160" name="Rectangle 32"/>
          <p:cNvSpPr>
            <a:spLocks noChangeArrowheads="1"/>
          </p:cNvSpPr>
          <p:nvPr/>
        </p:nvSpPr>
        <p:spPr bwMode="auto">
          <a:xfrm>
            <a:off x="6309995" y="3406380"/>
            <a:ext cx="1280160" cy="40481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90</a:t>
            </a:r>
            <a:endParaRPr lang="en-US" dirty="0">
              <a:latin typeface="Arial" panose="020B0604020202020204" pitchFamily="34" charset="0"/>
              <a:cs typeface="Arial" panose="020B0604020202020204" pitchFamily="34" charset="0"/>
            </a:endParaRPr>
          </a:p>
        </p:txBody>
      </p:sp>
      <p:sp>
        <p:nvSpPr>
          <p:cNvPr id="560161" name="Rectangle 33"/>
          <p:cNvSpPr>
            <a:spLocks noChangeArrowheads="1"/>
          </p:cNvSpPr>
          <p:nvPr/>
        </p:nvSpPr>
        <p:spPr bwMode="auto">
          <a:xfrm>
            <a:off x="6309995" y="3000376"/>
            <a:ext cx="1280160" cy="406004"/>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90</a:t>
            </a:r>
            <a:endParaRPr lang="en-US" dirty="0">
              <a:latin typeface="Arial" panose="020B0604020202020204" pitchFamily="34" charset="0"/>
              <a:cs typeface="Arial" panose="020B0604020202020204" pitchFamily="34" charset="0"/>
            </a:endParaRPr>
          </a:p>
        </p:txBody>
      </p:sp>
      <p:sp>
        <p:nvSpPr>
          <p:cNvPr id="560162" name="Rectangle 34"/>
          <p:cNvSpPr>
            <a:spLocks noChangeArrowheads="1"/>
          </p:cNvSpPr>
          <p:nvPr/>
        </p:nvSpPr>
        <p:spPr bwMode="auto">
          <a:xfrm>
            <a:off x="6309995" y="2593181"/>
            <a:ext cx="1280160" cy="407194"/>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75</a:t>
            </a:r>
            <a:endParaRPr lang="en-US" dirty="0">
              <a:latin typeface="Arial" panose="020B0604020202020204" pitchFamily="34" charset="0"/>
              <a:cs typeface="Arial" panose="020B0604020202020204" pitchFamily="34" charset="0"/>
            </a:endParaRPr>
          </a:p>
        </p:txBody>
      </p:sp>
      <p:sp>
        <p:nvSpPr>
          <p:cNvPr id="560163" name="Rectangle 35"/>
          <p:cNvSpPr>
            <a:spLocks noChangeArrowheads="1"/>
          </p:cNvSpPr>
          <p:nvPr/>
        </p:nvSpPr>
        <p:spPr bwMode="auto">
          <a:xfrm>
            <a:off x="6309995" y="2188371"/>
            <a:ext cx="1280160" cy="40481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67</a:t>
            </a:r>
            <a:endParaRPr lang="en-US" dirty="0">
              <a:latin typeface="Arial" panose="020B0604020202020204" pitchFamily="34" charset="0"/>
              <a:cs typeface="Arial" panose="020B0604020202020204" pitchFamily="34" charset="0"/>
            </a:endParaRPr>
          </a:p>
        </p:txBody>
      </p:sp>
      <p:sp>
        <p:nvSpPr>
          <p:cNvPr id="560164" name="Rectangle 36"/>
          <p:cNvSpPr>
            <a:spLocks noChangeArrowheads="1"/>
          </p:cNvSpPr>
          <p:nvPr/>
        </p:nvSpPr>
        <p:spPr bwMode="auto">
          <a:xfrm>
            <a:off x="6309995" y="1782368"/>
            <a:ext cx="1280160"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56</a:t>
            </a:r>
            <a:endParaRPr lang="en-US" dirty="0">
              <a:latin typeface="Arial" panose="020B0604020202020204" pitchFamily="34" charset="0"/>
              <a:cs typeface="Arial" panose="020B0604020202020204" pitchFamily="34" charset="0"/>
            </a:endParaRPr>
          </a:p>
        </p:txBody>
      </p:sp>
      <p:sp>
        <p:nvSpPr>
          <p:cNvPr id="18468" name="Rectangle 37"/>
          <p:cNvSpPr>
            <a:spLocks noChangeArrowheads="1"/>
          </p:cNvSpPr>
          <p:nvPr/>
        </p:nvSpPr>
        <p:spPr bwMode="auto">
          <a:xfrm>
            <a:off x="6309995" y="1200150"/>
            <a:ext cx="1280160" cy="582216"/>
          </a:xfrm>
          <a:prstGeom prst="rect">
            <a:avLst/>
          </a:prstGeom>
          <a:gradFill rotWithShape="0">
            <a:gsLst>
              <a:gs pos="0">
                <a:srgbClr val="FFCC66"/>
              </a:gs>
              <a:gs pos="100000">
                <a:srgbClr val="FFF2D8"/>
              </a:gs>
            </a:gsLst>
            <a:lin ang="540000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b"/>
          <a:lstStyle/>
          <a:p>
            <a:pPr algn="ctr" eaLnBrk="1" fontAlgn="b" hangingPunct="1">
              <a:lnSpc>
                <a:spcPct val="80000"/>
              </a:lnSpc>
            </a:pPr>
            <a:r>
              <a:rPr lang="en-US" b="1" dirty="0" smtClean="0">
                <a:latin typeface="Arial" panose="020B0604020202020204" pitchFamily="34" charset="0"/>
                <a:cs typeface="Arial" panose="020B0604020202020204" pitchFamily="34" charset="0"/>
              </a:rPr>
              <a:t>FEG</a:t>
            </a:r>
            <a:endParaRPr lang="en-US" b="1" dirty="0">
              <a:latin typeface="Arial" panose="020B0604020202020204" pitchFamily="34" charset="0"/>
              <a:cs typeface="Arial" panose="020B0604020202020204" pitchFamily="34" charset="0"/>
            </a:endParaRPr>
          </a:p>
        </p:txBody>
      </p:sp>
      <p:sp>
        <p:nvSpPr>
          <p:cNvPr id="560167" name="Rectangle 39"/>
          <p:cNvSpPr>
            <a:spLocks noChangeArrowheads="1"/>
          </p:cNvSpPr>
          <p:nvPr/>
        </p:nvSpPr>
        <p:spPr bwMode="auto">
          <a:xfrm>
            <a:off x="7590159" y="3406380"/>
            <a:ext cx="1096645" cy="40481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6.1</a:t>
            </a:r>
          </a:p>
        </p:txBody>
      </p:sp>
      <p:sp>
        <p:nvSpPr>
          <p:cNvPr id="560168" name="Rectangle 40"/>
          <p:cNvSpPr>
            <a:spLocks noChangeArrowheads="1"/>
          </p:cNvSpPr>
          <p:nvPr/>
        </p:nvSpPr>
        <p:spPr bwMode="auto">
          <a:xfrm>
            <a:off x="7590159" y="3000376"/>
            <a:ext cx="1096645" cy="406004"/>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3.8</a:t>
            </a:r>
            <a:endParaRPr lang="en-US" dirty="0">
              <a:latin typeface="Arial" panose="020B0604020202020204" pitchFamily="34" charset="0"/>
              <a:cs typeface="Arial" panose="020B0604020202020204" pitchFamily="34" charset="0"/>
            </a:endParaRPr>
          </a:p>
        </p:txBody>
      </p:sp>
      <p:sp>
        <p:nvSpPr>
          <p:cNvPr id="560169" name="Rectangle 41"/>
          <p:cNvSpPr>
            <a:spLocks noChangeArrowheads="1"/>
          </p:cNvSpPr>
          <p:nvPr/>
        </p:nvSpPr>
        <p:spPr bwMode="auto">
          <a:xfrm>
            <a:off x="7590159" y="2593181"/>
            <a:ext cx="1096645" cy="407194"/>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4.4</a:t>
            </a:r>
            <a:endParaRPr lang="en-US" dirty="0">
              <a:latin typeface="Arial" panose="020B0604020202020204" pitchFamily="34" charset="0"/>
              <a:cs typeface="Arial" panose="020B0604020202020204" pitchFamily="34" charset="0"/>
            </a:endParaRPr>
          </a:p>
        </p:txBody>
      </p:sp>
      <p:sp>
        <p:nvSpPr>
          <p:cNvPr id="560170" name="Rectangle 42"/>
          <p:cNvSpPr>
            <a:spLocks noChangeArrowheads="1"/>
          </p:cNvSpPr>
          <p:nvPr/>
        </p:nvSpPr>
        <p:spPr bwMode="auto">
          <a:xfrm>
            <a:off x="7590159" y="2188371"/>
            <a:ext cx="1096645" cy="40481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1.7</a:t>
            </a:r>
            <a:endParaRPr lang="en-US" dirty="0">
              <a:latin typeface="Arial" panose="020B0604020202020204" pitchFamily="34" charset="0"/>
              <a:cs typeface="Arial" panose="020B0604020202020204" pitchFamily="34" charset="0"/>
            </a:endParaRPr>
          </a:p>
        </p:txBody>
      </p:sp>
      <p:sp>
        <p:nvSpPr>
          <p:cNvPr id="560171" name="Rectangle 43"/>
          <p:cNvSpPr>
            <a:spLocks noChangeArrowheads="1"/>
          </p:cNvSpPr>
          <p:nvPr/>
        </p:nvSpPr>
        <p:spPr bwMode="auto">
          <a:xfrm>
            <a:off x="7590159" y="1782368"/>
            <a:ext cx="1096645"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1.0</a:t>
            </a:r>
            <a:endParaRPr lang="en-US" dirty="0">
              <a:latin typeface="Arial" panose="020B0604020202020204" pitchFamily="34" charset="0"/>
              <a:cs typeface="Arial" panose="020B0604020202020204" pitchFamily="34" charset="0"/>
            </a:endParaRPr>
          </a:p>
        </p:txBody>
      </p:sp>
      <p:sp>
        <p:nvSpPr>
          <p:cNvPr id="18475" name="Rectangle 44"/>
          <p:cNvSpPr>
            <a:spLocks noChangeArrowheads="1"/>
          </p:cNvSpPr>
          <p:nvPr/>
        </p:nvSpPr>
        <p:spPr bwMode="auto">
          <a:xfrm>
            <a:off x="7590159" y="1200150"/>
            <a:ext cx="1096645" cy="582216"/>
          </a:xfrm>
          <a:prstGeom prst="rect">
            <a:avLst/>
          </a:prstGeom>
          <a:gradFill rotWithShape="0">
            <a:gsLst>
              <a:gs pos="0">
                <a:srgbClr val="FFCC66"/>
              </a:gs>
              <a:gs pos="100000">
                <a:srgbClr val="FFF2D8"/>
              </a:gs>
            </a:gsLst>
            <a:lin ang="540000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b"/>
          <a:lstStyle/>
          <a:p>
            <a:pPr algn="ctr" eaLnBrk="1" fontAlgn="b" hangingPunct="1"/>
            <a:r>
              <a:rPr lang="en-US" b="1" dirty="0" smtClean="0">
                <a:latin typeface="Arial" panose="020B0604020202020204" pitchFamily="34" charset="0"/>
                <a:cs typeface="Arial" panose="020B0604020202020204" pitchFamily="34" charset="0"/>
              </a:rPr>
              <a:t>$</a:t>
            </a:r>
          </a:p>
          <a:p>
            <a:pPr algn="ctr" eaLnBrk="1" fontAlgn="b" hangingPunct="1"/>
            <a:r>
              <a:rPr lang="en-US" b="1" dirty="0" smtClean="0">
                <a:latin typeface="Arial" panose="020B0604020202020204" pitchFamily="34" charset="0"/>
                <a:cs typeface="Arial" panose="020B0604020202020204" pitchFamily="34" charset="0"/>
              </a:rPr>
              <a:t>Cost</a:t>
            </a:r>
            <a:endParaRPr lang="en-US" b="1" dirty="0">
              <a:latin typeface="Arial" panose="020B0604020202020204" pitchFamily="34" charset="0"/>
              <a:cs typeface="Arial" panose="020B0604020202020204" pitchFamily="34" charset="0"/>
            </a:endParaRPr>
          </a:p>
        </p:txBody>
      </p:sp>
      <p:sp>
        <p:nvSpPr>
          <p:cNvPr id="18477" name="Rectangle 46"/>
          <p:cNvSpPr>
            <a:spLocks noChangeArrowheads="1"/>
          </p:cNvSpPr>
          <p:nvPr/>
        </p:nvSpPr>
        <p:spPr bwMode="auto">
          <a:xfrm>
            <a:off x="576263" y="3406380"/>
            <a:ext cx="2807652" cy="404813"/>
          </a:xfrm>
          <a:prstGeom prst="rect">
            <a:avLst/>
          </a:prstGeom>
          <a:gradFill rotWithShape="0">
            <a:gsLst>
              <a:gs pos="0">
                <a:srgbClr val="FFCC66"/>
              </a:gs>
              <a:gs pos="100000">
                <a:srgbClr val="FFF2D8"/>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Housed Centrifugal</a:t>
            </a:r>
            <a:endParaRPr lang="en-US" dirty="0">
              <a:latin typeface="Arial" panose="020B0604020202020204" pitchFamily="34" charset="0"/>
              <a:cs typeface="Arial" panose="020B0604020202020204" pitchFamily="34" charset="0"/>
            </a:endParaRPr>
          </a:p>
        </p:txBody>
      </p:sp>
      <p:sp>
        <p:nvSpPr>
          <p:cNvPr id="18478" name="Rectangle 47"/>
          <p:cNvSpPr>
            <a:spLocks noChangeArrowheads="1"/>
          </p:cNvSpPr>
          <p:nvPr/>
        </p:nvSpPr>
        <p:spPr bwMode="auto">
          <a:xfrm>
            <a:off x="576263" y="3000376"/>
            <a:ext cx="2807652" cy="406004"/>
          </a:xfrm>
          <a:prstGeom prst="rect">
            <a:avLst/>
          </a:prstGeom>
          <a:gradFill rotWithShape="0">
            <a:gsLst>
              <a:gs pos="0">
                <a:srgbClr val="FFCC66"/>
              </a:gs>
              <a:gs pos="100000">
                <a:srgbClr val="FFF2D8"/>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Housed Centrifugal</a:t>
            </a:r>
            <a:endParaRPr lang="en-US" sz="3200" dirty="0">
              <a:latin typeface="Arial" panose="020B0604020202020204" pitchFamily="34" charset="0"/>
              <a:cs typeface="Arial" panose="020B0604020202020204" pitchFamily="34" charset="0"/>
            </a:endParaRPr>
          </a:p>
        </p:txBody>
      </p:sp>
      <p:sp>
        <p:nvSpPr>
          <p:cNvPr id="18479" name="Rectangle 48"/>
          <p:cNvSpPr>
            <a:spLocks noChangeArrowheads="1"/>
          </p:cNvSpPr>
          <p:nvPr/>
        </p:nvSpPr>
        <p:spPr bwMode="auto">
          <a:xfrm>
            <a:off x="576263" y="2593181"/>
            <a:ext cx="2807652" cy="407194"/>
          </a:xfrm>
          <a:prstGeom prst="rect">
            <a:avLst/>
          </a:prstGeom>
          <a:gradFill rotWithShape="0">
            <a:gsLst>
              <a:gs pos="0">
                <a:srgbClr val="FFCC66"/>
              </a:gs>
              <a:gs pos="100000">
                <a:srgbClr val="FFF2D8"/>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Vane Axial</a:t>
            </a:r>
            <a:endParaRPr lang="en-US" sz="3200" dirty="0">
              <a:latin typeface="Arial" panose="020B0604020202020204" pitchFamily="34" charset="0"/>
              <a:cs typeface="Arial" panose="020B0604020202020204" pitchFamily="34" charset="0"/>
            </a:endParaRPr>
          </a:p>
        </p:txBody>
      </p:sp>
      <p:sp>
        <p:nvSpPr>
          <p:cNvPr id="18480" name="Rectangle 49"/>
          <p:cNvSpPr>
            <a:spLocks noChangeArrowheads="1"/>
          </p:cNvSpPr>
          <p:nvPr/>
        </p:nvSpPr>
        <p:spPr bwMode="auto">
          <a:xfrm>
            <a:off x="576263" y="2188371"/>
            <a:ext cx="2807652" cy="404813"/>
          </a:xfrm>
          <a:prstGeom prst="rect">
            <a:avLst/>
          </a:prstGeom>
          <a:gradFill rotWithShape="0">
            <a:gsLst>
              <a:gs pos="0">
                <a:srgbClr val="FFCC66"/>
              </a:gs>
              <a:gs pos="100000">
                <a:srgbClr val="FFF2D8"/>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Tube Axia</a:t>
            </a:r>
            <a:r>
              <a:rPr lang="en-US" dirty="0">
                <a:latin typeface="Arial" panose="020B0604020202020204" pitchFamily="34" charset="0"/>
                <a:cs typeface="Arial" panose="020B0604020202020204" pitchFamily="34" charset="0"/>
              </a:rPr>
              <a:t>l</a:t>
            </a:r>
            <a:endParaRPr lang="en-US" sz="3200" dirty="0">
              <a:latin typeface="Arial" panose="020B0604020202020204" pitchFamily="34" charset="0"/>
              <a:cs typeface="Arial" panose="020B0604020202020204" pitchFamily="34" charset="0"/>
            </a:endParaRPr>
          </a:p>
        </p:txBody>
      </p:sp>
      <p:sp>
        <p:nvSpPr>
          <p:cNvPr id="18481" name="Rectangle 50"/>
          <p:cNvSpPr>
            <a:spLocks noChangeArrowheads="1"/>
          </p:cNvSpPr>
          <p:nvPr/>
        </p:nvSpPr>
        <p:spPr bwMode="auto">
          <a:xfrm>
            <a:off x="576263" y="1782368"/>
            <a:ext cx="2807652" cy="406003"/>
          </a:xfrm>
          <a:prstGeom prst="rect">
            <a:avLst/>
          </a:prstGeom>
          <a:gradFill rotWithShape="0">
            <a:gsLst>
              <a:gs pos="0">
                <a:srgbClr val="FFCC66"/>
              </a:gs>
              <a:gs pos="100000">
                <a:srgbClr val="FFF2D8"/>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fontAlgn="b" hangingPunct="1"/>
            <a:r>
              <a:rPr lang="en-US" dirty="0" smtClean="0">
                <a:latin typeface="Arial" panose="020B0604020202020204" pitchFamily="34" charset="0"/>
                <a:cs typeface="Arial" panose="020B0604020202020204" pitchFamily="34" charset="0"/>
              </a:rPr>
              <a:t>Sidewall Prop</a:t>
            </a:r>
            <a:endParaRPr lang="en-US" sz="3200" dirty="0">
              <a:latin typeface="Arial" panose="020B0604020202020204" pitchFamily="34" charset="0"/>
              <a:cs typeface="Arial" panose="020B0604020202020204" pitchFamily="34" charset="0"/>
            </a:endParaRPr>
          </a:p>
        </p:txBody>
      </p:sp>
      <p:sp>
        <p:nvSpPr>
          <p:cNvPr id="18482" name="Rectangle 51"/>
          <p:cNvSpPr>
            <a:spLocks noChangeArrowheads="1"/>
          </p:cNvSpPr>
          <p:nvPr/>
        </p:nvSpPr>
        <p:spPr bwMode="auto">
          <a:xfrm>
            <a:off x="576263" y="1200150"/>
            <a:ext cx="2807652" cy="582216"/>
          </a:xfrm>
          <a:prstGeom prst="rect">
            <a:avLst/>
          </a:prstGeom>
          <a:gradFill rotWithShape="0">
            <a:gsLst>
              <a:gs pos="0">
                <a:srgbClr val="FFCC66"/>
              </a:gs>
              <a:gs pos="100000">
                <a:srgbClr val="FFEAC0"/>
              </a:gs>
            </a:gsLst>
            <a:lin ang="270000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b"/>
          <a:lstStyle/>
          <a:p>
            <a:pPr algn="ctr" eaLnBrk="1" fontAlgn="b" hangingPunct="1"/>
            <a:r>
              <a:rPr lang="en-US" b="1">
                <a:latin typeface="Arial" panose="020B0604020202020204" pitchFamily="34" charset="0"/>
                <a:cs typeface="Arial" panose="020B0604020202020204" pitchFamily="34" charset="0"/>
              </a:rPr>
              <a:t>Model</a:t>
            </a:r>
            <a:endParaRPr lang="en-US" sz="3200">
              <a:latin typeface="Arial" panose="020B0604020202020204" pitchFamily="34" charset="0"/>
              <a:cs typeface="Arial" panose="020B0604020202020204" pitchFamily="34" charset="0"/>
            </a:endParaRPr>
          </a:p>
        </p:txBody>
      </p:sp>
      <p:sp>
        <p:nvSpPr>
          <p:cNvPr id="18490" name="Line 59"/>
          <p:cNvSpPr>
            <a:spLocks noChangeShapeType="1"/>
          </p:cNvSpPr>
          <p:nvPr/>
        </p:nvSpPr>
        <p:spPr bwMode="auto">
          <a:xfrm>
            <a:off x="576265" y="1200150"/>
            <a:ext cx="811053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18491" name="Line 60"/>
          <p:cNvSpPr>
            <a:spLocks noChangeShapeType="1"/>
          </p:cNvSpPr>
          <p:nvPr/>
        </p:nvSpPr>
        <p:spPr bwMode="auto">
          <a:xfrm>
            <a:off x="576265" y="2188369"/>
            <a:ext cx="81105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18492" name="Line 61"/>
          <p:cNvSpPr>
            <a:spLocks noChangeShapeType="1"/>
          </p:cNvSpPr>
          <p:nvPr/>
        </p:nvSpPr>
        <p:spPr bwMode="auto">
          <a:xfrm>
            <a:off x="576265" y="2593181"/>
            <a:ext cx="81105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18493" name="Line 62"/>
          <p:cNvSpPr>
            <a:spLocks noChangeShapeType="1"/>
          </p:cNvSpPr>
          <p:nvPr/>
        </p:nvSpPr>
        <p:spPr bwMode="auto">
          <a:xfrm>
            <a:off x="576265" y="3000375"/>
            <a:ext cx="81105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18494" name="Line 63"/>
          <p:cNvSpPr>
            <a:spLocks noChangeShapeType="1"/>
          </p:cNvSpPr>
          <p:nvPr/>
        </p:nvSpPr>
        <p:spPr bwMode="auto">
          <a:xfrm>
            <a:off x="576265" y="3406379"/>
            <a:ext cx="81105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18496" name="Line 65"/>
          <p:cNvSpPr>
            <a:spLocks noChangeShapeType="1"/>
          </p:cNvSpPr>
          <p:nvPr/>
        </p:nvSpPr>
        <p:spPr bwMode="auto">
          <a:xfrm>
            <a:off x="576265" y="3813572"/>
            <a:ext cx="811053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18497" name="Line 66"/>
          <p:cNvSpPr>
            <a:spLocks noChangeShapeType="1"/>
          </p:cNvSpPr>
          <p:nvPr/>
        </p:nvSpPr>
        <p:spPr bwMode="auto">
          <a:xfrm>
            <a:off x="576263" y="1200151"/>
            <a:ext cx="0" cy="261342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18498" name="Line 67"/>
          <p:cNvSpPr>
            <a:spLocks noChangeShapeType="1"/>
          </p:cNvSpPr>
          <p:nvPr/>
        </p:nvSpPr>
        <p:spPr bwMode="auto">
          <a:xfrm>
            <a:off x="8686800" y="1200151"/>
            <a:ext cx="0" cy="261342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18500" name="Line 69"/>
          <p:cNvSpPr>
            <a:spLocks noChangeShapeType="1"/>
          </p:cNvSpPr>
          <p:nvPr/>
        </p:nvSpPr>
        <p:spPr bwMode="auto">
          <a:xfrm>
            <a:off x="576265" y="1782366"/>
            <a:ext cx="811053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18502" name="Line 71"/>
          <p:cNvSpPr>
            <a:spLocks noChangeShapeType="1"/>
          </p:cNvSpPr>
          <p:nvPr/>
        </p:nvSpPr>
        <p:spPr bwMode="auto">
          <a:xfrm>
            <a:off x="7590155" y="1200152"/>
            <a:ext cx="0" cy="261104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18503" name="Line 72"/>
          <p:cNvSpPr>
            <a:spLocks noChangeShapeType="1"/>
          </p:cNvSpPr>
          <p:nvPr/>
        </p:nvSpPr>
        <p:spPr bwMode="auto">
          <a:xfrm>
            <a:off x="6309995" y="1200150"/>
            <a:ext cx="0" cy="26134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18504" name="Line 73"/>
          <p:cNvSpPr>
            <a:spLocks noChangeShapeType="1"/>
          </p:cNvSpPr>
          <p:nvPr/>
        </p:nvSpPr>
        <p:spPr bwMode="auto">
          <a:xfrm>
            <a:off x="5029836" y="1200151"/>
            <a:ext cx="0" cy="26134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560204" name="Rectangle 76"/>
          <p:cNvSpPr>
            <a:spLocks noGrp="1" noChangeArrowheads="1"/>
          </p:cNvSpPr>
          <p:nvPr>
            <p:ph type="title"/>
          </p:nvPr>
        </p:nvSpPr>
        <p:spPr>
          <a:xfrm>
            <a:off x="533402" y="171452"/>
            <a:ext cx="8061325" cy="777479"/>
          </a:xfrm>
        </p:spPr>
        <p:txBody>
          <a:bodyPr>
            <a:normAutofit fontScale="90000"/>
          </a:bodyPr>
          <a:lstStyle/>
          <a:p>
            <a:pPr eaLnBrk="1" hangingPunct="1">
              <a:defRPr/>
            </a:pPr>
            <a:r>
              <a:rPr lang="en-US" sz="3200" dirty="0">
                <a:latin typeface="Arial" panose="020B0604020202020204" pitchFamily="34" charset="0"/>
                <a:cs typeface="Arial" panose="020B0604020202020204" pitchFamily="34" charset="0"/>
              </a:rPr>
              <a:t>Fan Types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40,000 CFM at 0.25” Ps</a:t>
            </a:r>
          </a:p>
        </p:txBody>
      </p:sp>
      <p:sp>
        <p:nvSpPr>
          <p:cNvPr id="78" name="Line 73"/>
          <p:cNvSpPr>
            <a:spLocks noChangeShapeType="1"/>
          </p:cNvSpPr>
          <p:nvPr/>
        </p:nvSpPr>
        <p:spPr bwMode="auto">
          <a:xfrm>
            <a:off x="3383919" y="1200151"/>
            <a:ext cx="1" cy="261342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endParaRPr lang="en-US">
              <a:latin typeface="Arial" panose="020B0604020202020204" pitchFamily="34" charset="0"/>
              <a:cs typeface="Arial" panose="020B0604020202020204" pitchFamily="34" charset="0"/>
            </a:endParaRPr>
          </a:p>
        </p:txBody>
      </p:sp>
      <p:sp>
        <p:nvSpPr>
          <p:cNvPr id="79" name="Oval 77"/>
          <p:cNvSpPr>
            <a:spLocks noChangeArrowheads="1"/>
          </p:cNvSpPr>
          <p:nvPr/>
        </p:nvSpPr>
        <p:spPr bwMode="auto">
          <a:xfrm>
            <a:off x="6401594" y="1150739"/>
            <a:ext cx="1096962" cy="2929772"/>
          </a:xfrm>
          <a:prstGeom prst="ellipse">
            <a:avLst/>
          </a:prstGeom>
          <a:noFill/>
          <a:ln w="3810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endParaRPr lang="en-US">
              <a:latin typeface="Arial" panose="020B0604020202020204" pitchFamily="34" charset="0"/>
              <a:cs typeface="Arial" panose="020B0604020202020204" pitchFamily="34" charset="0"/>
            </a:endParaRPr>
          </a:p>
        </p:txBody>
      </p:sp>
      <p:sp>
        <p:nvSpPr>
          <p:cNvPr id="80" name="Oval 77"/>
          <p:cNvSpPr>
            <a:spLocks noChangeArrowheads="1"/>
          </p:cNvSpPr>
          <p:nvPr/>
        </p:nvSpPr>
        <p:spPr bwMode="auto">
          <a:xfrm>
            <a:off x="5121434" y="1150739"/>
            <a:ext cx="1096962" cy="2929772"/>
          </a:xfrm>
          <a:prstGeom prst="ellipse">
            <a:avLst/>
          </a:prstGeom>
          <a:noFill/>
          <a:ln w="3810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575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0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01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01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0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01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01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01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01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01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01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01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01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601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01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01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01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01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01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01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016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46" grpId="0" animBg="1"/>
      <p:bldP spid="560147" grpId="0" animBg="1"/>
      <p:bldP spid="560148" grpId="0" animBg="1"/>
      <p:bldP spid="560149" grpId="0" animBg="1"/>
      <p:bldP spid="560150" grpId="0" animBg="1"/>
      <p:bldP spid="560153" grpId="0" animBg="1"/>
      <p:bldP spid="560154" grpId="0" animBg="1"/>
      <p:bldP spid="560155" grpId="0" animBg="1"/>
      <p:bldP spid="560156" grpId="0" animBg="1"/>
      <p:bldP spid="560157" grpId="0" animBg="1"/>
      <p:bldP spid="560160" grpId="0" animBg="1"/>
      <p:bldP spid="560161" grpId="0" animBg="1"/>
      <p:bldP spid="560162" grpId="0" animBg="1"/>
      <p:bldP spid="560163" grpId="0" animBg="1"/>
      <p:bldP spid="560164" grpId="0" animBg="1"/>
      <p:bldP spid="560167" grpId="0" animBg="1"/>
      <p:bldP spid="560168" grpId="0" animBg="1"/>
      <p:bldP spid="560169" grpId="0" animBg="1"/>
      <p:bldP spid="560170" grpId="0" animBg="1"/>
      <p:bldP spid="560171" grpId="0" animBg="1"/>
      <p:bldP spid="79" grpId="0" animBg="1"/>
      <p:bldP spid="8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571500"/>
          </a:xfrm>
        </p:spPr>
        <p:txBody>
          <a:bodyPr>
            <a:normAutofit fontScale="90000"/>
          </a:bodyPr>
          <a:lstStyle/>
          <a:p>
            <a:r>
              <a:rPr lang="en-US" sz="3200" dirty="0">
                <a:latin typeface="Arial" panose="020B0604020202020204" pitchFamily="34" charset="0"/>
                <a:cs typeface="Arial" panose="020B0604020202020204" pitchFamily="34" charset="0"/>
              </a:rPr>
              <a:t>Fan Types</a:t>
            </a:r>
          </a:p>
        </p:txBody>
      </p:sp>
      <p:sp>
        <p:nvSpPr>
          <p:cNvPr id="13" name="TextBox 12"/>
          <p:cNvSpPr txBox="1"/>
          <p:nvPr/>
        </p:nvSpPr>
        <p:spPr>
          <a:xfrm>
            <a:off x="914400" y="666751"/>
            <a:ext cx="8153400" cy="715577"/>
          </a:xfrm>
          <a:prstGeom prst="rect">
            <a:avLst/>
          </a:prstGeom>
          <a:noFill/>
        </p:spPr>
        <p:txBody>
          <a:bodyPr wrap="square" lIns="91438" tIns="45719" rIns="91438" bIns="45719" rtlCol="0">
            <a:spAutoFit/>
          </a:bodyPr>
          <a:lstStyle/>
          <a:p>
            <a:r>
              <a:rPr lang="en-US" sz="2000" dirty="0">
                <a:latin typeface="Arial" panose="020B0604020202020204" pitchFamily="34" charset="0"/>
                <a:cs typeface="Arial" panose="020B0604020202020204" pitchFamily="34" charset="0"/>
              </a:rPr>
              <a:t>Adhering to codes that require minimum fan efficiency grades will result in replacing this:</a:t>
            </a:r>
          </a:p>
        </p:txBody>
      </p:sp>
      <p:pic>
        <p:nvPicPr>
          <p:cNvPr id="7" name="Picture 2" descr="C:\Users\wendorski\AppData\Local\Microsoft\Windows\Temporary Internet Files\Content.Outlook\DCAV2HM6\SBE3L36-In-w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374637"/>
            <a:ext cx="4023360" cy="28708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745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628650"/>
          </a:xfrm>
        </p:spPr>
        <p:txBody>
          <a:bodyPr/>
          <a:lstStyle/>
          <a:p>
            <a:r>
              <a:rPr lang="en-US" sz="3200" dirty="0"/>
              <a:t>Fan Types</a:t>
            </a:r>
          </a:p>
        </p:txBody>
      </p:sp>
      <p:sp>
        <p:nvSpPr>
          <p:cNvPr id="13" name="TextBox 12"/>
          <p:cNvSpPr txBox="1"/>
          <p:nvPr/>
        </p:nvSpPr>
        <p:spPr>
          <a:xfrm>
            <a:off x="838200" y="1085851"/>
            <a:ext cx="8153400" cy="400110"/>
          </a:xfrm>
          <a:prstGeom prst="rect">
            <a:avLst/>
          </a:prstGeom>
          <a:noFill/>
        </p:spPr>
        <p:txBody>
          <a:bodyPr wrap="square" lIns="91438" tIns="45719" rIns="91438" bIns="45719" rtlCol="0">
            <a:spAutoFit/>
          </a:bodyPr>
          <a:lstStyle/>
          <a:p>
            <a:r>
              <a:rPr lang="en-US" sz="2000" dirty="0">
                <a:latin typeface="Arial" panose="020B0604020202020204" pitchFamily="34" charset="0"/>
                <a:cs typeface="Arial" panose="020B0604020202020204" pitchFamily="34" charset="0"/>
              </a:rPr>
              <a:t>With this:</a:t>
            </a:r>
          </a:p>
        </p:txBody>
      </p:sp>
      <p:pic>
        <p:nvPicPr>
          <p:cNvPr id="7" name="Picture 2" descr="C:\Users\wendorski\AppData\Local\Microsoft\Windows\Temporary Internet Files\Content.Outlook\DCAV2HM6\AFDW-in-w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864" y="1123950"/>
            <a:ext cx="4059936" cy="2896934"/>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656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Limitations of Fan Efficiency Grade (FEG)</a:t>
            </a:r>
            <a:endParaRPr lang="en-US" dirty="0"/>
          </a:p>
        </p:txBody>
      </p:sp>
      <p:sp>
        <p:nvSpPr>
          <p:cNvPr id="3" name="Content Placeholder 2"/>
          <p:cNvSpPr>
            <a:spLocks noGrp="1"/>
          </p:cNvSpPr>
          <p:nvPr>
            <p:ph idx="1"/>
          </p:nvPr>
        </p:nvSpPr>
        <p:spPr>
          <a:xfrm>
            <a:off x="457200" y="1333501"/>
            <a:ext cx="8229600" cy="3371849"/>
          </a:xfrm>
        </p:spPr>
        <p:txBody>
          <a:bodyPr/>
          <a:lstStyle/>
          <a:p>
            <a:pPr marL="457200" indent="-457200">
              <a:buFont typeface="+mj-lt"/>
              <a:buAutoNum type="arabicPeriod"/>
            </a:pPr>
            <a:r>
              <a:rPr lang="en-US" sz="2400" dirty="0" smtClean="0"/>
              <a:t>FEG is an indicator of peak total efficiency</a:t>
            </a:r>
          </a:p>
          <a:p>
            <a:pPr marL="457200" indent="-457200">
              <a:buFont typeface="+mj-lt"/>
              <a:buAutoNum type="arabicPeriod"/>
            </a:pPr>
            <a:endParaRPr lang="en-US" sz="2400" dirty="0" smtClean="0"/>
          </a:p>
          <a:p>
            <a:pPr marL="457200" indent="-457200">
              <a:buFont typeface="+mj-lt"/>
              <a:buAutoNum type="arabicPeriod"/>
            </a:pPr>
            <a:r>
              <a:rPr lang="en-US" sz="2400" dirty="0" smtClean="0"/>
              <a:t>FEG</a:t>
            </a:r>
            <a:r>
              <a:rPr lang="en-US" sz="2400" b="1" dirty="0" smtClean="0"/>
              <a:t> </a:t>
            </a:r>
            <a:r>
              <a:rPr lang="en-US" sz="2400" b="1" i="1" u="sng" dirty="0" smtClean="0"/>
              <a:t>NOT</a:t>
            </a:r>
            <a:r>
              <a:rPr lang="en-US" sz="2400" dirty="0" smtClean="0"/>
              <a:t> an indicator of fan input power</a:t>
            </a:r>
          </a:p>
          <a:p>
            <a:pPr marL="457200" indent="-457200">
              <a:buFont typeface="+mj-lt"/>
              <a:buAutoNum type="arabicPeriod"/>
            </a:pPr>
            <a:endParaRPr lang="en-US" sz="2400" dirty="0" smtClean="0"/>
          </a:p>
          <a:p>
            <a:pPr marL="457200" indent="-457200">
              <a:buFont typeface="+mj-lt"/>
              <a:buAutoNum type="arabicPeriod"/>
            </a:pPr>
            <a:r>
              <a:rPr lang="en-US" sz="2400" dirty="0" smtClean="0"/>
              <a:t>FEG is </a:t>
            </a:r>
            <a:r>
              <a:rPr lang="en-US" sz="2400" b="1" i="1" u="sng" dirty="0" smtClean="0"/>
              <a:t>NOT</a:t>
            </a:r>
            <a:r>
              <a:rPr lang="en-US" sz="2400" dirty="0" smtClean="0"/>
              <a:t> a good comparison of fan power</a:t>
            </a:r>
          </a:p>
          <a:p>
            <a:pPr marL="457200" indent="-457200">
              <a:buFont typeface="+mj-lt"/>
              <a:buAutoNum type="arabicPeriod"/>
            </a:pPr>
            <a:endParaRPr lang="en-US" sz="2400" dirty="0"/>
          </a:p>
          <a:p>
            <a:pPr marL="457200" indent="-457200">
              <a:buFont typeface="+mj-lt"/>
              <a:buAutoNum type="arabicPeriod"/>
            </a:pPr>
            <a:r>
              <a:rPr lang="en-US" sz="2400" dirty="0" smtClean="0"/>
              <a:t>FEG is </a:t>
            </a:r>
            <a:r>
              <a:rPr lang="en-US" sz="2400" b="1" u="sng" dirty="0" smtClean="0"/>
              <a:t>LIMITED</a:t>
            </a:r>
            <a:r>
              <a:rPr lang="en-US" sz="2400" dirty="0" smtClean="0"/>
              <a:t> by fan type and horsepower</a:t>
            </a:r>
            <a:endParaRPr lang="en-US" sz="2400" b="1" u="sng" dirty="0" smtClean="0"/>
          </a:p>
          <a:p>
            <a:endParaRPr lang="en-US" sz="2400" dirty="0" smtClean="0"/>
          </a:p>
          <a:p>
            <a:pPr marL="0" indent="0">
              <a:buNone/>
            </a:pPr>
            <a:endParaRPr lang="en-US" sz="2400" b="1" i="1" u="sng" dirty="0" smtClean="0"/>
          </a:p>
        </p:txBody>
      </p:sp>
      <p:sp>
        <p:nvSpPr>
          <p:cNvPr id="5" name="Slide Number Placeholder 4"/>
          <p:cNvSpPr>
            <a:spLocks noGrp="1"/>
          </p:cNvSpPr>
          <p:nvPr>
            <p:ph type="sldNum" sz="quarter" idx="12"/>
          </p:nvPr>
        </p:nvSpPr>
        <p:spPr/>
        <p:txBody>
          <a:bodyPr/>
          <a:lstStyle/>
          <a:p>
            <a:fld id="{94BA143A-9CE1-44CD-8034-0C5FB96BB252}" type="slidenum">
              <a:rPr lang="en-US" altLang="en-US" smtClean="0"/>
              <a:pPr/>
              <a:t>29</a:t>
            </a:fld>
            <a:endParaRPr lang="en-US" altLang="en-US" dirty="0"/>
          </a:p>
        </p:txBody>
      </p:sp>
    </p:spTree>
    <p:extLst>
      <p:ext uri="{BB962C8B-B14F-4D97-AF65-F5344CB8AC3E}">
        <p14:creationId xmlns:p14="http://schemas.microsoft.com/office/powerpoint/2010/main" val="3151221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0"/>
            <a:ext cx="8229600" cy="457200"/>
          </a:xfrm>
        </p:spPr>
        <p:txBody>
          <a:bodyPr>
            <a:normAutofit fontScale="90000"/>
          </a:bodyPr>
          <a:lstStyle/>
          <a:p>
            <a:r>
              <a:rPr lang="en-US" dirty="0" smtClean="0"/>
              <a:t>Energy Legislation and Initiatives</a:t>
            </a:r>
            <a:br>
              <a:rPr lang="en-US" dirty="0" smtClean="0"/>
            </a:br>
            <a:r>
              <a:rPr lang="en-US" dirty="0" smtClean="0"/>
              <a:t/>
            </a:r>
            <a:br>
              <a:rPr lang="en-US" dirty="0" smtClean="0"/>
            </a:br>
            <a:r>
              <a:rPr lang="en-US" dirty="0" smtClean="0"/>
              <a:t>History &amp; Trivia</a:t>
            </a:r>
            <a:endParaRPr lang="en-US" dirty="0"/>
          </a:p>
        </p:txBody>
      </p:sp>
    </p:spTree>
    <p:extLst>
      <p:ext uri="{BB962C8B-B14F-4D97-AF65-F5344CB8AC3E}">
        <p14:creationId xmlns:p14="http://schemas.microsoft.com/office/powerpoint/2010/main" val="2576231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09750"/>
            <a:ext cx="8229600" cy="457200"/>
          </a:xfrm>
        </p:spPr>
        <p:txBody>
          <a:bodyPr>
            <a:normAutofit fontScale="90000"/>
          </a:bodyPr>
          <a:lstStyle/>
          <a:p>
            <a:r>
              <a:rPr lang="en-US" dirty="0" smtClean="0"/>
              <a:t>So what metric will the DOE use to regulate fan efficiency?</a:t>
            </a:r>
            <a:endParaRPr lang="en-US" dirty="0"/>
          </a:p>
        </p:txBody>
      </p:sp>
    </p:spTree>
    <p:extLst>
      <p:ext uri="{BB962C8B-B14F-4D97-AF65-F5344CB8AC3E}">
        <p14:creationId xmlns:p14="http://schemas.microsoft.com/office/powerpoint/2010/main" val="3512693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DOE Fan Energy Regulation</a:t>
            </a:r>
            <a:endParaRPr lang="en-US" dirty="0"/>
          </a:p>
        </p:txBody>
      </p:sp>
      <mc:AlternateContent xmlns:mc="http://schemas.openxmlformats.org/markup-compatibility/2006">
        <mc:Choice xmlns:a14="http://schemas.microsoft.com/office/drawing/2010/main" Requires="a14">
          <p:sp>
            <p:nvSpPr>
              <p:cNvPr id="9" name="Content Placeholder 8"/>
              <p:cNvSpPr>
                <a:spLocks noGrp="1"/>
              </p:cNvSpPr>
              <p:nvPr>
                <p:ph idx="1"/>
              </p:nvPr>
            </p:nvSpPr>
            <p:spPr>
              <a:xfrm>
                <a:off x="457200" y="1333501"/>
                <a:ext cx="8382000" cy="3371849"/>
              </a:xfrm>
            </p:spPr>
            <p:txBody>
              <a:bodyPr/>
              <a:lstStyle/>
              <a:p>
                <a:r>
                  <a:rPr lang="en-US" sz="2800" dirty="0" smtClean="0">
                    <a:latin typeface="Cambria Math"/>
                  </a:rPr>
                  <a:t>Fan Electrical </a:t>
                </a:r>
                <a:r>
                  <a:rPr lang="en-US" sz="1400" i="1" dirty="0" smtClean="0">
                    <a:latin typeface="Cambria Math"/>
                  </a:rPr>
                  <a:t>(Input) </a:t>
                </a:r>
                <a:r>
                  <a:rPr lang="en-US" sz="2800" dirty="0" smtClean="0">
                    <a:latin typeface="Cambria Math"/>
                  </a:rPr>
                  <a:t>Power (FEP) – “Wire to Air”</a:t>
                </a:r>
              </a:p>
              <a:p>
                <a:endParaRPr lang="en-US" sz="2800" dirty="0" smtClean="0">
                  <a:latin typeface="Cambria Math"/>
                </a:endParaRPr>
              </a:p>
              <a:p>
                <a14:m>
                  <m:oMath xmlns:m="http://schemas.openxmlformats.org/officeDocument/2006/math">
                    <m:r>
                      <m:rPr>
                        <m:sty m:val="p"/>
                      </m:rPr>
                      <a:rPr lang="en-US" sz="2800">
                        <a:latin typeface="Cambria Math"/>
                      </a:rPr>
                      <m:t>Fan</m:t>
                    </m:r>
                    <m:r>
                      <a:rPr lang="en-US" sz="2800">
                        <a:latin typeface="Cambria Math"/>
                      </a:rPr>
                      <m:t> </m:t>
                    </m:r>
                    <m:r>
                      <a:rPr lang="en-US" sz="2800" b="1" i="1">
                        <a:latin typeface="Cambria Math"/>
                      </a:rPr>
                      <m:t>𝑬</m:t>
                    </m:r>
                    <m:r>
                      <a:rPr lang="en-US" sz="2800" b="1" i="1" smtClean="0">
                        <a:latin typeface="Cambria Math"/>
                      </a:rPr>
                      <m:t>𝒏𝒆𝒓𝒈𝒚</m:t>
                    </m:r>
                    <m:r>
                      <a:rPr lang="en-US" sz="2800" b="1" i="0">
                        <a:latin typeface="Cambria Math"/>
                      </a:rPr>
                      <m:t> </m:t>
                    </m:r>
                    <m:r>
                      <m:rPr>
                        <m:sty m:val="p"/>
                      </m:rPr>
                      <a:rPr lang="en-US" sz="2800">
                        <a:latin typeface="Cambria Math"/>
                      </a:rPr>
                      <m:t>Index</m:t>
                    </m:r>
                    <m:r>
                      <a:rPr lang="en-US" sz="2800">
                        <a:latin typeface="Cambria Math"/>
                      </a:rPr>
                      <m:t> (</m:t>
                    </m:r>
                    <m:r>
                      <m:rPr>
                        <m:sty m:val="p"/>
                      </m:rPr>
                      <a:rPr lang="en-US" sz="2800">
                        <a:latin typeface="Cambria Math"/>
                      </a:rPr>
                      <m:t>FEI</m:t>
                    </m:r>
                    <m:r>
                      <a:rPr lang="en-US" sz="2800">
                        <a:latin typeface="Cambria Math"/>
                      </a:rPr>
                      <m:t>)=</m:t>
                    </m:r>
                  </m:oMath>
                </a14:m>
                <a:r>
                  <a:rPr lang="en-US" sz="2800" dirty="0" smtClean="0">
                    <a:latin typeface="Cambria Math"/>
                  </a:rPr>
                  <a:t> </a:t>
                </a:r>
                <a14:m>
                  <m:oMath xmlns:m="http://schemas.openxmlformats.org/officeDocument/2006/math">
                    <m:f>
                      <m:fPr>
                        <m:ctrlPr>
                          <a:rPr lang="en-US" sz="2800" i="1">
                            <a:latin typeface="Cambria Math"/>
                          </a:rPr>
                        </m:ctrlPr>
                      </m:fPr>
                      <m:num>
                        <m:r>
                          <m:rPr>
                            <m:sty m:val="p"/>
                          </m:rPr>
                          <a:rPr lang="en-US" sz="2800" b="0" i="0" smtClean="0">
                            <a:latin typeface="Cambria Math"/>
                          </a:rPr>
                          <m:t>Baseline</m:t>
                        </m:r>
                        <m:r>
                          <a:rPr lang="en-US" sz="2800" b="0" i="0" smtClean="0">
                            <a:latin typeface="Cambria Math"/>
                          </a:rPr>
                          <m:t> </m:t>
                        </m:r>
                        <m:r>
                          <m:rPr>
                            <m:sty m:val="p"/>
                          </m:rPr>
                          <a:rPr lang="en-US" sz="2800" b="0" i="0" smtClean="0">
                            <a:latin typeface="Cambria Math"/>
                          </a:rPr>
                          <m:t>FEP</m:t>
                        </m:r>
                      </m:num>
                      <m:den>
                        <m:r>
                          <m:rPr>
                            <m:sty m:val="p"/>
                          </m:rPr>
                          <a:rPr lang="en-US" sz="2800" b="0" i="0" smtClean="0">
                            <a:latin typeface="Cambria Math"/>
                          </a:rPr>
                          <m:t>Actual</m:t>
                        </m:r>
                        <m:r>
                          <a:rPr lang="en-US" sz="2800" b="0" i="0" smtClean="0">
                            <a:latin typeface="Cambria Math"/>
                          </a:rPr>
                          <m:t> </m:t>
                        </m:r>
                        <m:r>
                          <m:rPr>
                            <m:sty m:val="p"/>
                          </m:rPr>
                          <a:rPr lang="en-US" sz="2800" b="0" i="0" smtClean="0">
                            <a:latin typeface="Cambria Math"/>
                          </a:rPr>
                          <m:t>FEP</m:t>
                        </m:r>
                      </m:den>
                    </m:f>
                  </m:oMath>
                </a14:m>
                <a:endParaRPr lang="en-US" sz="800" dirty="0" smtClean="0">
                  <a:latin typeface="Cambria Math"/>
                </a:endParaRPr>
              </a:p>
              <a:p>
                <a:pPr lvl="2"/>
                <a:endParaRPr lang="en-US" sz="800" dirty="0" smtClean="0">
                  <a:latin typeface="Cambria Math"/>
                </a:endParaRPr>
              </a:p>
              <a:p>
                <a:pPr lvl="2"/>
                <a:r>
                  <a:rPr lang="en-US" sz="2000" dirty="0" smtClean="0">
                    <a:latin typeface="Cambria Math"/>
                  </a:rPr>
                  <a:t>Baseline FEP = Maximum FEP </a:t>
                </a:r>
                <a:r>
                  <a:rPr lang="en-US" sz="2000" b="1" i="1" u="sng" dirty="0" smtClean="0">
                    <a:latin typeface="Cambria Math"/>
                  </a:rPr>
                  <a:t>@ operating point </a:t>
                </a:r>
              </a:p>
              <a:p>
                <a:pPr lvl="3"/>
                <a:r>
                  <a:rPr lang="en-US" sz="1400" i="1" dirty="0" smtClean="0">
                    <a:latin typeface="Cambria Math"/>
                  </a:rPr>
                  <a:t>(THIS WILL BE CONSTANT FOR ALL FAN TYPES)</a:t>
                </a:r>
              </a:p>
              <a:p>
                <a:pPr lvl="2"/>
                <a:endParaRPr lang="en-US" sz="800" dirty="0" smtClean="0">
                  <a:latin typeface="Cambria Math"/>
                </a:endParaRPr>
              </a:p>
              <a:p>
                <a:pPr lvl="2"/>
                <a:r>
                  <a:rPr lang="en-US" sz="2000" dirty="0" smtClean="0">
                    <a:latin typeface="Cambria Math"/>
                  </a:rPr>
                  <a:t>Actual FEP = Actual FEP </a:t>
                </a:r>
                <a:r>
                  <a:rPr lang="en-US" sz="2000" b="1" i="1" u="sng" dirty="0" smtClean="0">
                    <a:latin typeface="Cambria Math"/>
                  </a:rPr>
                  <a:t>@ operating point </a:t>
                </a:r>
                <a:endParaRPr lang="en-US" sz="2000" b="1" i="1" u="sng" dirty="0">
                  <a:latin typeface="Cambria Math"/>
                </a:endParaRPr>
              </a:p>
              <a:p>
                <a:endParaRPr lang="en-US" sz="2000" dirty="0" smtClean="0">
                  <a:latin typeface="Cambria Math"/>
                </a:endParaRPr>
              </a:p>
            </p:txBody>
          </p:sp>
        </mc:Choice>
        <mc:Fallback>
          <p:sp>
            <p:nvSpPr>
              <p:cNvPr id="9" name="Content Placeholder 8"/>
              <p:cNvSpPr>
                <a:spLocks noGrp="1" noRot="1" noChangeAspect="1" noMove="1" noResize="1" noEditPoints="1" noAdjustHandles="1" noChangeArrowheads="1" noChangeShapeType="1" noTextEdit="1"/>
              </p:cNvSpPr>
              <p:nvPr>
                <p:ph idx="1"/>
              </p:nvPr>
            </p:nvSpPr>
            <p:spPr>
              <a:xfrm>
                <a:off x="457200" y="1333501"/>
                <a:ext cx="8382000" cy="3371849"/>
              </a:xfrm>
              <a:blipFill rotWithShape="1">
                <a:blip r:embed="rId3"/>
                <a:stretch>
                  <a:fillRect l="-1236" t="-1808"/>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BA143A-9CE1-44CD-8034-0C5FB96BB252}" type="slidenum">
              <a:rPr lang="en-US" altLang="en-US" smtClean="0">
                <a:solidFill>
                  <a:prstClr val="white"/>
                </a:solidFill>
              </a:rPr>
              <a:pPr/>
              <a:t>31</a:t>
            </a:fld>
            <a:endParaRPr lang="en-US" altLang="en-US" sz="1400">
              <a:solidFill>
                <a:prstClr val="white"/>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57150"/>
            <a:ext cx="1271954" cy="1066800"/>
          </a:xfrm>
          <a:prstGeom prst="rect">
            <a:avLst/>
          </a:prstGeom>
        </p:spPr>
      </p:pic>
    </p:spTree>
    <p:extLst>
      <p:ext uri="{BB962C8B-B14F-4D97-AF65-F5344CB8AC3E}">
        <p14:creationId xmlns:p14="http://schemas.microsoft.com/office/powerpoint/2010/main" val="422609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457200"/>
          </a:xfrm>
        </p:spPr>
        <p:txBody>
          <a:bodyPr>
            <a:normAutofit fontScale="90000"/>
          </a:bodyPr>
          <a:lstStyle/>
          <a:p>
            <a:r>
              <a:rPr lang="en-US" dirty="0" smtClean="0"/>
              <a:t>Fan Energy Consumption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8085847"/>
              </p:ext>
            </p:extLst>
          </p:nvPr>
        </p:nvGraphicFramePr>
        <p:xfrm>
          <a:off x="304800" y="1046904"/>
          <a:ext cx="8534400" cy="323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4411913" y="666751"/>
            <a:ext cx="3131886" cy="2895600"/>
            <a:chOff x="4411913" y="666751"/>
            <a:chExt cx="3131886" cy="2895600"/>
          </a:xfrm>
        </p:grpSpPr>
        <p:sp>
          <p:nvSpPr>
            <p:cNvPr id="11" name="Oval 10"/>
            <p:cNvSpPr/>
            <p:nvPr/>
          </p:nvSpPr>
          <p:spPr>
            <a:xfrm>
              <a:off x="4564312" y="1790701"/>
              <a:ext cx="2979487" cy="17716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3" idx="2"/>
            </p:cNvCxnSpPr>
            <p:nvPr/>
          </p:nvCxnSpPr>
          <p:spPr>
            <a:xfrm>
              <a:off x="5668823" y="1374637"/>
              <a:ext cx="38492" cy="416065"/>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11913" y="666751"/>
              <a:ext cx="2513820" cy="707886"/>
            </a:xfrm>
            <a:prstGeom prst="rect">
              <a:avLst/>
            </a:prstGeom>
            <a:noFill/>
          </p:spPr>
          <p:txBody>
            <a:bodyPr wrap="square" rtlCol="0">
              <a:spAutoFit/>
            </a:bodyPr>
            <a:lstStyle/>
            <a:p>
              <a:r>
                <a:rPr lang="en-US" sz="2000" b="1" dirty="0" smtClean="0">
                  <a:solidFill>
                    <a:srgbClr val="C00000"/>
                  </a:solidFill>
                </a:rPr>
                <a:t>Fan Power </a:t>
              </a:r>
            </a:p>
            <a:p>
              <a:r>
                <a:rPr lang="en-US" sz="2000" b="1" dirty="0" smtClean="0">
                  <a:solidFill>
                    <a:srgbClr val="C00000"/>
                  </a:solidFill>
                </a:rPr>
                <a:t>(at the shaft)</a:t>
              </a:r>
              <a:endParaRPr lang="en-US" sz="2000" b="1" dirty="0">
                <a:solidFill>
                  <a:srgbClr val="C00000"/>
                </a:solidFill>
              </a:endParaRPr>
            </a:p>
          </p:txBody>
        </p:sp>
      </p:grpSp>
      <p:grpSp>
        <p:nvGrpSpPr>
          <p:cNvPr id="3" name="Group 2"/>
          <p:cNvGrpSpPr/>
          <p:nvPr/>
        </p:nvGrpSpPr>
        <p:grpSpPr>
          <a:xfrm>
            <a:off x="457202" y="800100"/>
            <a:ext cx="7162799" cy="2762251"/>
            <a:chOff x="457202" y="800100"/>
            <a:chExt cx="7162799" cy="2762251"/>
          </a:xfrm>
        </p:grpSpPr>
        <p:sp>
          <p:nvSpPr>
            <p:cNvPr id="15" name="Oval 14"/>
            <p:cNvSpPr/>
            <p:nvPr/>
          </p:nvSpPr>
          <p:spPr>
            <a:xfrm>
              <a:off x="1524009" y="1813029"/>
              <a:ext cx="6095992" cy="1749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1828801" y="1374636"/>
              <a:ext cx="990601" cy="625615"/>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2" y="800100"/>
              <a:ext cx="2438400" cy="707886"/>
            </a:xfrm>
            <a:prstGeom prst="rect">
              <a:avLst/>
            </a:prstGeom>
            <a:noFill/>
          </p:spPr>
          <p:txBody>
            <a:bodyPr wrap="square" rtlCol="0">
              <a:spAutoFit/>
            </a:bodyPr>
            <a:lstStyle/>
            <a:p>
              <a:r>
                <a:rPr lang="en-US" sz="2000" b="1" dirty="0" smtClean="0">
                  <a:solidFill>
                    <a:srgbClr val="C00000"/>
                  </a:solidFill>
                </a:rPr>
                <a:t>Overall Fan Power (wire to air)</a:t>
              </a:r>
              <a:endParaRPr lang="en-US" sz="2000" b="1" dirty="0">
                <a:solidFill>
                  <a:srgbClr val="C00000"/>
                </a:solidFill>
              </a:endParaRPr>
            </a:p>
          </p:txBody>
        </p:sp>
      </p:grpSp>
    </p:spTree>
    <p:extLst>
      <p:ext uri="{BB962C8B-B14F-4D97-AF65-F5344CB8AC3E}">
        <p14:creationId xmlns:p14="http://schemas.microsoft.com/office/powerpoint/2010/main" val="351527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39C131D9-682E-4F43-8879-EF64E176C987}"/>
                                            </p:graphicEl>
                                          </p:spTgt>
                                        </p:tgtEl>
                                        <p:attrNameLst>
                                          <p:attrName>style.visibility</p:attrName>
                                        </p:attrNameLst>
                                      </p:cBhvr>
                                      <p:to>
                                        <p:strVal val="visible"/>
                                      </p:to>
                                    </p:set>
                                    <p:animEffect transition="in" filter="fade">
                                      <p:cBhvr>
                                        <p:cTn id="7" dur="2000"/>
                                        <p:tgtEl>
                                          <p:spTgt spid="4">
                                            <p:graphicEl>
                                              <a:dgm id="{39C131D9-682E-4F43-8879-EF64E176C987}"/>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graphicEl>
                                              <a:dgm id="{EF0F0649-E125-4814-8D92-668463F99217}"/>
                                            </p:graphicEl>
                                          </p:spTgt>
                                        </p:tgtEl>
                                        <p:attrNameLst>
                                          <p:attrName>style.visibility</p:attrName>
                                        </p:attrNameLst>
                                      </p:cBhvr>
                                      <p:to>
                                        <p:strVal val="visible"/>
                                      </p:to>
                                    </p:set>
                                    <p:animEffect transition="in" filter="fade">
                                      <p:cBhvr>
                                        <p:cTn id="11" dur="1000"/>
                                        <p:tgtEl>
                                          <p:spTgt spid="4">
                                            <p:graphicEl>
                                              <a:dgm id="{EF0F0649-E125-4814-8D92-668463F99217}"/>
                                            </p:graphic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1097704D-25C9-4F24-B81A-D095DE444353}"/>
                                            </p:graphicEl>
                                          </p:spTgt>
                                        </p:tgtEl>
                                        <p:attrNameLst>
                                          <p:attrName>style.visibility</p:attrName>
                                        </p:attrNameLst>
                                      </p:cBhvr>
                                      <p:to>
                                        <p:strVal val="visible"/>
                                      </p:to>
                                    </p:set>
                                    <p:animEffect transition="in" filter="fade">
                                      <p:cBhvr>
                                        <p:cTn id="15" dur="1000"/>
                                        <p:tgtEl>
                                          <p:spTgt spid="4">
                                            <p:graphicEl>
                                              <a:dgm id="{1097704D-25C9-4F24-B81A-D095DE444353}"/>
                                            </p:graphic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71EF053F-C28C-448D-924D-4D66FB79BCC2}"/>
                                            </p:graphicEl>
                                          </p:spTgt>
                                        </p:tgtEl>
                                        <p:attrNameLst>
                                          <p:attrName>style.visibility</p:attrName>
                                        </p:attrNameLst>
                                      </p:cBhvr>
                                      <p:to>
                                        <p:strVal val="visible"/>
                                      </p:to>
                                    </p:set>
                                    <p:animEffect transition="in" filter="fade">
                                      <p:cBhvr>
                                        <p:cTn id="19" dur="1000"/>
                                        <p:tgtEl>
                                          <p:spTgt spid="4">
                                            <p:graphicEl>
                                              <a:dgm id="{71EF053F-C28C-448D-924D-4D66FB79BCC2}"/>
                                            </p:graphic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CBB7692C-0FCE-4D38-BA3A-F083EAEC020E}"/>
                                            </p:graphicEl>
                                          </p:spTgt>
                                        </p:tgtEl>
                                        <p:attrNameLst>
                                          <p:attrName>style.visibility</p:attrName>
                                        </p:attrNameLst>
                                      </p:cBhvr>
                                      <p:to>
                                        <p:strVal val="visible"/>
                                      </p:to>
                                    </p:set>
                                    <p:animEffect transition="in" filter="fade">
                                      <p:cBhvr>
                                        <p:cTn id="23" dur="1000"/>
                                        <p:tgtEl>
                                          <p:spTgt spid="4">
                                            <p:graphicEl>
                                              <a:dgm id="{CBB7692C-0FCE-4D38-BA3A-F083EAEC020E}"/>
                                            </p:graphic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0ABB23DF-51B3-4A92-A304-837E373C3A42}"/>
                                            </p:graphicEl>
                                          </p:spTgt>
                                        </p:tgtEl>
                                        <p:attrNameLst>
                                          <p:attrName>style.visibility</p:attrName>
                                        </p:attrNameLst>
                                      </p:cBhvr>
                                      <p:to>
                                        <p:strVal val="visible"/>
                                      </p:to>
                                    </p:set>
                                    <p:animEffect transition="in" filter="fade">
                                      <p:cBhvr>
                                        <p:cTn id="27" dur="1000"/>
                                        <p:tgtEl>
                                          <p:spTgt spid="4">
                                            <p:graphicEl>
                                              <a:dgm id="{0ABB23DF-51B3-4A92-A304-837E373C3A42}"/>
                                            </p:graphicEl>
                                          </p:spTgt>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9602F7B5-3E84-4662-95A9-991CE9EF0CAC}"/>
                                            </p:graphicEl>
                                          </p:spTgt>
                                        </p:tgtEl>
                                        <p:attrNameLst>
                                          <p:attrName>style.visibility</p:attrName>
                                        </p:attrNameLst>
                                      </p:cBhvr>
                                      <p:to>
                                        <p:strVal val="visible"/>
                                      </p:to>
                                    </p:set>
                                    <p:animEffect transition="in" filter="fade">
                                      <p:cBhvr>
                                        <p:cTn id="31" dur="1000"/>
                                        <p:tgtEl>
                                          <p:spTgt spid="4">
                                            <p:graphicEl>
                                              <a:dgm id="{9602F7B5-3E84-4662-95A9-991CE9EF0CA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B120FF-59BC-4808-B80B-C82133F6A183}" type="slidenum">
              <a:rPr lang="en-US" smtClean="0">
                <a:solidFill>
                  <a:prstClr val="white"/>
                </a:solidFill>
              </a:rPr>
              <a:pPr>
                <a:defRPr/>
              </a:pPr>
              <a:t>33</a:t>
            </a:fld>
            <a:endParaRPr lang="en-US">
              <a:solidFill>
                <a:prstClr val="white"/>
              </a:solidFill>
            </a:endParaRPr>
          </a:p>
        </p:txBody>
      </p:sp>
      <p:sp>
        <p:nvSpPr>
          <p:cNvPr id="21506" name="Rectangle 2"/>
          <p:cNvSpPr>
            <a:spLocks noGrp="1" noChangeArrowheads="1"/>
          </p:cNvSpPr>
          <p:nvPr>
            <p:ph type="title" idx="4294967295"/>
          </p:nvPr>
        </p:nvSpPr>
        <p:spPr>
          <a:xfrm>
            <a:off x="0" y="171450"/>
            <a:ext cx="8229600" cy="515938"/>
          </a:xfrm>
        </p:spPr>
        <p:txBody>
          <a:bodyPr>
            <a:normAutofit fontScale="90000"/>
          </a:bodyPr>
          <a:lstStyle/>
          <a:p>
            <a:pPr eaLnBrk="1" hangingPunct="1">
              <a:defRPr/>
            </a:pPr>
            <a:r>
              <a:rPr lang="en-US" dirty="0" smtClean="0"/>
              <a:t>Overall Fan Energy</a:t>
            </a:r>
          </a:p>
        </p:txBody>
      </p:sp>
      <p:pic>
        <p:nvPicPr>
          <p:cNvPr id="12291" name="Picture 6" descr="BISW-Ar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1212056"/>
            <a:ext cx="510540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240" name="AutoShape 8"/>
          <p:cNvSpPr>
            <a:spLocks noChangeArrowheads="1"/>
          </p:cNvSpPr>
          <p:nvPr/>
        </p:nvSpPr>
        <p:spPr bwMode="auto">
          <a:xfrm rot="10800000" flipH="1">
            <a:off x="2720975" y="926306"/>
            <a:ext cx="914400" cy="1714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261" y="10798"/>
                </a:moveTo>
                <a:cubicBezTo>
                  <a:pt x="18261" y="8578"/>
                  <a:pt x="17272" y="6474"/>
                  <a:pt x="15563" y="5056"/>
                </a:cubicBezTo>
                <a:lnTo>
                  <a:pt x="17695" y="2487"/>
                </a:lnTo>
                <a:cubicBezTo>
                  <a:pt x="20168" y="4538"/>
                  <a:pt x="21599" y="7585"/>
                  <a:pt x="21599" y="10798"/>
                </a:cubicBezTo>
                <a:lnTo>
                  <a:pt x="24299" y="10798"/>
                </a:lnTo>
                <a:lnTo>
                  <a:pt x="19931" y="15167"/>
                </a:lnTo>
                <a:lnTo>
                  <a:pt x="15561" y="10799"/>
                </a:lnTo>
                <a:lnTo>
                  <a:pt x="18261" y="10798"/>
                </a:lnTo>
                <a:close/>
              </a:path>
            </a:pathLst>
          </a:custGeom>
          <a:solidFill>
            <a:srgbClr val="FF0000">
              <a:alpha val="61960"/>
            </a:srgbClr>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solidFill>
                <a:prstClr val="black"/>
              </a:solidFill>
            </a:endParaRPr>
          </a:p>
        </p:txBody>
      </p:sp>
      <p:sp>
        <p:nvSpPr>
          <p:cNvPr id="479241" name="AutoShape 9"/>
          <p:cNvSpPr>
            <a:spLocks noChangeArrowheads="1"/>
          </p:cNvSpPr>
          <p:nvPr/>
        </p:nvSpPr>
        <p:spPr bwMode="auto">
          <a:xfrm rot="10800000">
            <a:off x="1425575" y="1212056"/>
            <a:ext cx="1143000" cy="14287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99" y="10637"/>
                </a:moveTo>
                <a:cubicBezTo>
                  <a:pt x="19428" y="6822"/>
                  <a:pt x="16879" y="3499"/>
                  <a:pt x="13214" y="2440"/>
                </a:cubicBezTo>
                <a:lnTo>
                  <a:pt x="13796" y="424"/>
                </a:lnTo>
                <a:cubicBezTo>
                  <a:pt x="18346" y="1738"/>
                  <a:pt x="21509" y="5862"/>
                  <a:pt x="21598" y="10597"/>
                </a:cubicBezTo>
                <a:lnTo>
                  <a:pt x="24297" y="10547"/>
                </a:lnTo>
                <a:lnTo>
                  <a:pt x="20619" y="14367"/>
                </a:lnTo>
                <a:lnTo>
                  <a:pt x="16799" y="10687"/>
                </a:lnTo>
                <a:lnTo>
                  <a:pt x="19499" y="10637"/>
                </a:lnTo>
                <a:close/>
              </a:path>
            </a:pathLst>
          </a:custGeom>
          <a:solidFill>
            <a:srgbClr val="FF0000">
              <a:alpha val="61960"/>
            </a:srgbClr>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solidFill>
                <a:prstClr val="black"/>
              </a:solidFill>
            </a:endParaRPr>
          </a:p>
        </p:txBody>
      </p:sp>
      <p:sp>
        <p:nvSpPr>
          <p:cNvPr id="479242" name="AutoShape 10"/>
          <p:cNvSpPr>
            <a:spLocks noChangeArrowheads="1"/>
          </p:cNvSpPr>
          <p:nvPr/>
        </p:nvSpPr>
        <p:spPr bwMode="auto">
          <a:xfrm rot="10800000" flipH="1">
            <a:off x="731838" y="1887142"/>
            <a:ext cx="1371600" cy="17823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99" y="10637"/>
                </a:moveTo>
                <a:cubicBezTo>
                  <a:pt x="19454" y="8216"/>
                  <a:pt x="18402" y="5924"/>
                  <a:pt x="16596" y="4311"/>
                </a:cubicBezTo>
                <a:lnTo>
                  <a:pt x="17995" y="2745"/>
                </a:lnTo>
                <a:cubicBezTo>
                  <a:pt x="20236" y="4747"/>
                  <a:pt x="21541" y="7593"/>
                  <a:pt x="21598" y="10597"/>
                </a:cubicBezTo>
                <a:lnTo>
                  <a:pt x="24297" y="10547"/>
                </a:lnTo>
                <a:lnTo>
                  <a:pt x="20619" y="14367"/>
                </a:lnTo>
                <a:lnTo>
                  <a:pt x="16799" y="10687"/>
                </a:lnTo>
                <a:lnTo>
                  <a:pt x="19499" y="10637"/>
                </a:lnTo>
                <a:close/>
              </a:path>
            </a:pathLst>
          </a:custGeom>
          <a:solidFill>
            <a:srgbClr val="FF0000">
              <a:alpha val="61960"/>
            </a:srgbClr>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solidFill>
                <a:prstClr val="black"/>
              </a:solidFill>
            </a:endParaRPr>
          </a:p>
        </p:txBody>
      </p:sp>
      <p:sp>
        <p:nvSpPr>
          <p:cNvPr id="479243" name="AutoShape 11"/>
          <p:cNvSpPr>
            <a:spLocks noChangeArrowheads="1"/>
          </p:cNvSpPr>
          <p:nvPr/>
        </p:nvSpPr>
        <p:spPr bwMode="auto">
          <a:xfrm rot="10800000" flipH="1">
            <a:off x="3101975" y="1726406"/>
            <a:ext cx="914400" cy="14287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99" y="10637"/>
                </a:moveTo>
                <a:cubicBezTo>
                  <a:pt x="19428" y="6822"/>
                  <a:pt x="16879" y="3499"/>
                  <a:pt x="13214" y="2440"/>
                </a:cubicBezTo>
                <a:lnTo>
                  <a:pt x="13796" y="424"/>
                </a:lnTo>
                <a:cubicBezTo>
                  <a:pt x="18346" y="1738"/>
                  <a:pt x="21509" y="5862"/>
                  <a:pt x="21598" y="10597"/>
                </a:cubicBezTo>
                <a:lnTo>
                  <a:pt x="24297" y="10547"/>
                </a:lnTo>
                <a:lnTo>
                  <a:pt x="20619" y="14367"/>
                </a:lnTo>
                <a:lnTo>
                  <a:pt x="16799" y="10687"/>
                </a:lnTo>
                <a:lnTo>
                  <a:pt x="19499" y="10637"/>
                </a:lnTo>
                <a:close/>
              </a:path>
            </a:pathLst>
          </a:custGeom>
          <a:solidFill>
            <a:srgbClr val="FF0000">
              <a:alpha val="61960"/>
            </a:srgbClr>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solidFill>
                <a:prstClr val="black"/>
              </a:solidFill>
            </a:endParaRPr>
          </a:p>
        </p:txBody>
      </p:sp>
      <p:pic>
        <p:nvPicPr>
          <p:cNvPr id="479245" name="Picture 13" descr="VF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1375" y="1749029"/>
            <a:ext cx="1112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248" name="Freeform 16"/>
          <p:cNvSpPr>
            <a:spLocks/>
          </p:cNvSpPr>
          <p:nvPr/>
        </p:nvSpPr>
        <p:spPr bwMode="auto">
          <a:xfrm>
            <a:off x="6629400" y="2822972"/>
            <a:ext cx="571500" cy="503634"/>
          </a:xfrm>
          <a:custGeom>
            <a:avLst/>
            <a:gdLst>
              <a:gd name="T0" fmla="*/ 2147483647 w 640"/>
              <a:gd name="T1" fmla="*/ 2147483647 h 215"/>
              <a:gd name="T2" fmla="*/ 2147483647 w 640"/>
              <a:gd name="T3" fmla="*/ 2147483647 h 215"/>
              <a:gd name="T4" fmla="*/ 0 w 640"/>
              <a:gd name="T5" fmla="*/ 0 h 215"/>
              <a:gd name="T6" fmla="*/ 0 60000 65536"/>
              <a:gd name="T7" fmla="*/ 0 60000 65536"/>
              <a:gd name="T8" fmla="*/ 0 60000 65536"/>
              <a:gd name="T9" fmla="*/ 0 w 640"/>
              <a:gd name="T10" fmla="*/ 0 h 215"/>
              <a:gd name="T11" fmla="*/ 640 w 640"/>
              <a:gd name="T12" fmla="*/ 215 h 215"/>
            </a:gdLst>
            <a:ahLst/>
            <a:cxnLst>
              <a:cxn ang="T6">
                <a:pos x="T0" y="T1"/>
              </a:cxn>
              <a:cxn ang="T7">
                <a:pos x="T2" y="T3"/>
              </a:cxn>
              <a:cxn ang="T8">
                <a:pos x="T4" y="T5"/>
              </a:cxn>
            </a:cxnLst>
            <a:rect l="T9" t="T10" r="T11" b="T12"/>
            <a:pathLst>
              <a:path w="640" h="215">
                <a:moveTo>
                  <a:pt x="640" y="192"/>
                </a:moveTo>
                <a:cubicBezTo>
                  <a:pt x="584" y="189"/>
                  <a:pt x="418" y="215"/>
                  <a:pt x="311" y="183"/>
                </a:cubicBezTo>
                <a:cubicBezTo>
                  <a:pt x="204" y="151"/>
                  <a:pt x="65" y="38"/>
                  <a:pt x="0" y="0"/>
                </a:cubicBezTo>
              </a:path>
            </a:pathLst>
          </a:custGeom>
          <a:noFill/>
          <a:ln w="571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479249" name="Freeform 17"/>
          <p:cNvSpPr>
            <a:spLocks/>
          </p:cNvSpPr>
          <p:nvPr/>
        </p:nvSpPr>
        <p:spPr bwMode="auto">
          <a:xfrm>
            <a:off x="3635374" y="2822972"/>
            <a:ext cx="2460625" cy="636984"/>
          </a:xfrm>
          <a:custGeom>
            <a:avLst/>
            <a:gdLst>
              <a:gd name="T0" fmla="*/ 2147483647 w 1488"/>
              <a:gd name="T1" fmla="*/ 0 h 544"/>
              <a:gd name="T2" fmla="*/ 2147483647 w 1488"/>
              <a:gd name="T3" fmla="*/ 2147483647 h 544"/>
              <a:gd name="T4" fmla="*/ 2147483647 w 1488"/>
              <a:gd name="T5" fmla="*/ 2147483647 h 544"/>
              <a:gd name="T6" fmla="*/ 2147483647 w 1488"/>
              <a:gd name="T7" fmla="*/ 2147483647 h 544"/>
              <a:gd name="T8" fmla="*/ 0 w 1488"/>
              <a:gd name="T9" fmla="*/ 2147483647 h 544"/>
              <a:gd name="T10" fmla="*/ 0 60000 65536"/>
              <a:gd name="T11" fmla="*/ 0 60000 65536"/>
              <a:gd name="T12" fmla="*/ 0 60000 65536"/>
              <a:gd name="T13" fmla="*/ 0 60000 65536"/>
              <a:gd name="T14" fmla="*/ 0 60000 65536"/>
              <a:gd name="T15" fmla="*/ 0 w 1488"/>
              <a:gd name="T16" fmla="*/ 0 h 544"/>
              <a:gd name="T17" fmla="*/ 1488 w 1488"/>
              <a:gd name="T18" fmla="*/ 544 h 544"/>
            </a:gdLst>
            <a:ahLst/>
            <a:cxnLst>
              <a:cxn ang="T10">
                <a:pos x="T0" y="T1"/>
              </a:cxn>
              <a:cxn ang="T11">
                <a:pos x="T2" y="T3"/>
              </a:cxn>
              <a:cxn ang="T12">
                <a:pos x="T4" y="T5"/>
              </a:cxn>
              <a:cxn ang="T13">
                <a:pos x="T6" y="T7"/>
              </a:cxn>
              <a:cxn ang="T14">
                <a:pos x="T8" y="T9"/>
              </a:cxn>
            </a:cxnLst>
            <a:rect l="T15" t="T16" r="T17" b="T18"/>
            <a:pathLst>
              <a:path w="1488" h="544">
                <a:moveTo>
                  <a:pt x="1488" y="0"/>
                </a:moveTo>
                <a:cubicBezTo>
                  <a:pt x="1470" y="26"/>
                  <a:pt x="1457" y="84"/>
                  <a:pt x="1381" y="155"/>
                </a:cubicBezTo>
                <a:cubicBezTo>
                  <a:pt x="1305" y="226"/>
                  <a:pt x="1191" y="368"/>
                  <a:pt x="1033" y="430"/>
                </a:cubicBezTo>
                <a:cubicBezTo>
                  <a:pt x="875" y="492"/>
                  <a:pt x="604" y="512"/>
                  <a:pt x="432" y="528"/>
                </a:cubicBezTo>
                <a:cubicBezTo>
                  <a:pt x="260" y="544"/>
                  <a:pt x="160" y="536"/>
                  <a:pt x="0" y="528"/>
                </a:cubicBezTo>
              </a:path>
            </a:pathLst>
          </a:custGeom>
          <a:noFill/>
          <a:ln w="571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479250" name="AutoShape 18"/>
          <p:cNvSpPr>
            <a:spLocks noChangeArrowheads="1"/>
          </p:cNvSpPr>
          <p:nvPr/>
        </p:nvSpPr>
        <p:spPr bwMode="auto">
          <a:xfrm rot="10800000" flipH="1">
            <a:off x="6302375" y="754856"/>
            <a:ext cx="914400" cy="14287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99" y="10637"/>
                </a:moveTo>
                <a:cubicBezTo>
                  <a:pt x="19428" y="6822"/>
                  <a:pt x="16879" y="3499"/>
                  <a:pt x="13214" y="2440"/>
                </a:cubicBezTo>
                <a:lnTo>
                  <a:pt x="13796" y="424"/>
                </a:lnTo>
                <a:cubicBezTo>
                  <a:pt x="18346" y="1738"/>
                  <a:pt x="21509" y="5862"/>
                  <a:pt x="21598" y="10597"/>
                </a:cubicBezTo>
                <a:lnTo>
                  <a:pt x="24297" y="10547"/>
                </a:lnTo>
                <a:lnTo>
                  <a:pt x="20619" y="14367"/>
                </a:lnTo>
                <a:lnTo>
                  <a:pt x="16799" y="10687"/>
                </a:lnTo>
                <a:lnTo>
                  <a:pt x="19499" y="10637"/>
                </a:lnTo>
                <a:close/>
              </a:path>
            </a:pathLst>
          </a:custGeom>
          <a:solidFill>
            <a:srgbClr val="FF0000">
              <a:alpha val="61960"/>
            </a:srgbClr>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solidFill>
                <a:prstClr val="black"/>
              </a:solidFill>
            </a:endParaRPr>
          </a:p>
        </p:txBody>
      </p:sp>
      <p:sp>
        <p:nvSpPr>
          <p:cNvPr id="12300" name="AutoShape 19"/>
          <p:cNvSpPr>
            <a:spLocks noChangeArrowheads="1"/>
          </p:cNvSpPr>
          <p:nvPr/>
        </p:nvSpPr>
        <p:spPr bwMode="auto">
          <a:xfrm rot="-3361037">
            <a:off x="2700338" y="1140619"/>
            <a:ext cx="914400" cy="533400"/>
          </a:xfrm>
          <a:prstGeom prst="rightArrow">
            <a:avLst>
              <a:gd name="adj1" fmla="val 50000"/>
              <a:gd name="adj2" fmla="val 57143"/>
            </a:avLst>
          </a:prstGeom>
          <a:solidFill>
            <a:srgbClr val="009900"/>
          </a:solidFill>
          <a:ln>
            <a:noFill/>
          </a:ln>
          <a:extLst>
            <a:ext uri="{91240B29-F687-4F45-9708-019B960494DF}">
              <a14:hiddenLine xmlns:a14="http://schemas.microsoft.com/office/drawing/2010/main" w="38100">
                <a:solidFill>
                  <a:srgbClr val="000000"/>
                </a:solidFill>
                <a:miter lim="800000"/>
                <a:headEnd/>
                <a:tailEnd/>
              </a14:hiddenLine>
            </a:ext>
          </a:extLst>
        </p:spPr>
        <p:txBody>
          <a:bodyPr vert="eaVert"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prstClr val="black"/>
              </a:solidFill>
            </a:endParaRPr>
          </a:p>
        </p:txBody>
      </p:sp>
      <p:sp>
        <p:nvSpPr>
          <p:cNvPr id="12301" name="Text Box 20"/>
          <p:cNvSpPr txBox="1">
            <a:spLocks noChangeArrowheads="1"/>
          </p:cNvSpPr>
          <p:nvPr/>
        </p:nvSpPr>
        <p:spPr bwMode="auto">
          <a:xfrm>
            <a:off x="3565525" y="857250"/>
            <a:ext cx="236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i="1" dirty="0" smtClean="0">
                <a:solidFill>
                  <a:srgbClr val="008000"/>
                </a:solidFill>
              </a:rPr>
              <a:t>Power Output</a:t>
            </a:r>
            <a:endParaRPr lang="en-US" altLang="en-US" sz="2400" b="1" i="1" dirty="0">
              <a:solidFill>
                <a:srgbClr val="008000"/>
              </a:solidFill>
            </a:endParaRPr>
          </a:p>
        </p:txBody>
      </p:sp>
      <p:sp>
        <p:nvSpPr>
          <p:cNvPr id="479258" name="Text Box 26"/>
          <p:cNvSpPr txBox="1">
            <a:spLocks noChangeArrowheads="1"/>
          </p:cNvSpPr>
          <p:nvPr/>
        </p:nvSpPr>
        <p:spPr bwMode="auto">
          <a:xfrm>
            <a:off x="3635374" y="1318915"/>
            <a:ext cx="23241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b="1" i="1" dirty="0">
                <a:solidFill>
                  <a:srgbClr val="FF0000"/>
                </a:solidFill>
              </a:rPr>
              <a:t>Aerodynamic Loss</a:t>
            </a:r>
          </a:p>
        </p:txBody>
      </p:sp>
      <p:sp>
        <p:nvSpPr>
          <p:cNvPr id="479259" name="Text Box 27"/>
          <p:cNvSpPr txBox="1">
            <a:spLocks noChangeArrowheads="1"/>
          </p:cNvSpPr>
          <p:nvPr/>
        </p:nvSpPr>
        <p:spPr bwMode="auto">
          <a:xfrm>
            <a:off x="152400" y="1047750"/>
            <a:ext cx="137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b="1" i="1" dirty="0">
                <a:solidFill>
                  <a:srgbClr val="FF0000"/>
                </a:solidFill>
              </a:rPr>
              <a:t>Bearing Friction Loss</a:t>
            </a:r>
          </a:p>
        </p:txBody>
      </p:sp>
      <p:sp>
        <p:nvSpPr>
          <p:cNvPr id="479260" name="Text Box 28"/>
          <p:cNvSpPr txBox="1">
            <a:spLocks noChangeArrowheads="1"/>
          </p:cNvSpPr>
          <p:nvPr/>
        </p:nvSpPr>
        <p:spPr bwMode="auto">
          <a:xfrm>
            <a:off x="152400" y="3486150"/>
            <a:ext cx="2103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b="1" i="1" dirty="0">
                <a:solidFill>
                  <a:srgbClr val="FF0000"/>
                </a:solidFill>
              </a:rPr>
              <a:t>V-Belt Friction Loss</a:t>
            </a:r>
          </a:p>
        </p:txBody>
      </p:sp>
      <p:sp>
        <p:nvSpPr>
          <p:cNvPr id="479261" name="Text Box 29"/>
          <p:cNvSpPr txBox="1">
            <a:spLocks noChangeArrowheads="1"/>
          </p:cNvSpPr>
          <p:nvPr/>
        </p:nvSpPr>
        <p:spPr bwMode="auto">
          <a:xfrm>
            <a:off x="4191000" y="2133421"/>
            <a:ext cx="15462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b="1" i="1" dirty="0">
                <a:solidFill>
                  <a:srgbClr val="FF0000"/>
                </a:solidFill>
              </a:rPr>
              <a:t>Motor Electrical Loss</a:t>
            </a:r>
          </a:p>
        </p:txBody>
      </p:sp>
      <p:sp>
        <p:nvSpPr>
          <p:cNvPr id="479262" name="Text Box 30"/>
          <p:cNvSpPr txBox="1">
            <a:spLocks noChangeArrowheads="1"/>
          </p:cNvSpPr>
          <p:nvPr/>
        </p:nvSpPr>
        <p:spPr bwMode="auto">
          <a:xfrm>
            <a:off x="5959475" y="742950"/>
            <a:ext cx="3108325" cy="461665"/>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400" b="1" i="1" dirty="0">
                <a:solidFill>
                  <a:srgbClr val="FF0000"/>
                </a:solidFill>
              </a:rPr>
              <a:t>VFD Electrical Loss</a:t>
            </a:r>
          </a:p>
        </p:txBody>
      </p:sp>
      <p:sp>
        <p:nvSpPr>
          <p:cNvPr id="479263" name="Text Box 31"/>
          <p:cNvSpPr txBox="1">
            <a:spLocks noChangeArrowheads="1"/>
          </p:cNvSpPr>
          <p:nvPr/>
        </p:nvSpPr>
        <p:spPr bwMode="auto">
          <a:xfrm>
            <a:off x="7292975" y="3040857"/>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b="1" i="1">
                <a:solidFill>
                  <a:srgbClr val="008000"/>
                </a:solidFill>
              </a:rPr>
              <a:t>Input Power</a:t>
            </a:r>
          </a:p>
        </p:txBody>
      </p:sp>
      <p:sp>
        <p:nvSpPr>
          <p:cNvPr id="479264" name="Text Box 32"/>
          <p:cNvSpPr txBox="1">
            <a:spLocks noChangeArrowheads="1"/>
          </p:cNvSpPr>
          <p:nvPr/>
        </p:nvSpPr>
        <p:spPr bwMode="auto">
          <a:xfrm>
            <a:off x="4114800" y="219075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400" b="1" i="1" dirty="0">
                <a:solidFill>
                  <a:srgbClr val="FF0000"/>
                </a:solidFill>
              </a:rPr>
              <a:t>Additional Motor Loss</a:t>
            </a:r>
          </a:p>
        </p:txBody>
      </p:sp>
      <p:sp>
        <p:nvSpPr>
          <p:cNvPr id="479265" name="Oval 33"/>
          <p:cNvSpPr>
            <a:spLocks noChangeArrowheads="1"/>
          </p:cNvSpPr>
          <p:nvPr/>
        </p:nvSpPr>
        <p:spPr bwMode="auto">
          <a:xfrm>
            <a:off x="3367089" y="742949"/>
            <a:ext cx="2651125" cy="664369"/>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prstClr val="black"/>
              </a:solidFill>
            </a:endParaRPr>
          </a:p>
        </p:txBody>
      </p:sp>
      <p:sp>
        <p:nvSpPr>
          <p:cNvPr id="479266" name="Oval 34"/>
          <p:cNvSpPr>
            <a:spLocks noChangeArrowheads="1"/>
          </p:cNvSpPr>
          <p:nvPr/>
        </p:nvSpPr>
        <p:spPr bwMode="auto">
          <a:xfrm>
            <a:off x="7200901" y="2983706"/>
            <a:ext cx="1736725" cy="1035844"/>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prstClr val="black"/>
              </a:solidFill>
            </a:endParaRPr>
          </a:p>
        </p:txBody>
      </p:sp>
    </p:spTree>
    <p:extLst>
      <p:ext uri="{BB962C8B-B14F-4D97-AF65-F5344CB8AC3E}">
        <p14:creationId xmlns:p14="http://schemas.microsoft.com/office/powerpoint/2010/main" val="3740678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9240"/>
                                        </p:tgtEl>
                                        <p:attrNameLst>
                                          <p:attrName>style.visibility</p:attrName>
                                        </p:attrNameLst>
                                      </p:cBhvr>
                                      <p:to>
                                        <p:strVal val="visible"/>
                                      </p:to>
                                    </p:set>
                                    <p:animEffect transition="in" filter="dissolve">
                                      <p:cBhvr>
                                        <p:cTn id="7" dur="500"/>
                                        <p:tgtEl>
                                          <p:spTgt spid="47924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79258"/>
                                        </p:tgtEl>
                                        <p:attrNameLst>
                                          <p:attrName>style.visibility</p:attrName>
                                        </p:attrNameLst>
                                      </p:cBhvr>
                                      <p:to>
                                        <p:strVal val="visible"/>
                                      </p:to>
                                    </p:set>
                                    <p:animEffect transition="in" filter="dissolve">
                                      <p:cBhvr>
                                        <p:cTn id="10" dur="500"/>
                                        <p:tgtEl>
                                          <p:spTgt spid="4792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9241"/>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479259"/>
                                        </p:tgtEl>
                                        <p:attrNameLst>
                                          <p:attrName>style.visibility</p:attrName>
                                        </p:attrNameLst>
                                      </p:cBhvr>
                                      <p:to>
                                        <p:strVal val="visible"/>
                                      </p:to>
                                    </p:set>
                                    <p:animEffect transition="in" filter="dissolve">
                                      <p:cBhvr>
                                        <p:cTn id="17" dur="500"/>
                                        <p:tgtEl>
                                          <p:spTgt spid="479259"/>
                                        </p:tgtEl>
                                      </p:cBhvr>
                                    </p:animEffect>
                                  </p:childTnLst>
                                </p:cTn>
                              </p:par>
                              <p:par>
                                <p:cTn id="18" presetID="9" presetClass="exit" presetSubtype="0" fill="hold" grpId="1" nodeType="withEffect">
                                  <p:stCondLst>
                                    <p:cond delay="0"/>
                                  </p:stCondLst>
                                  <p:childTnLst>
                                    <p:animEffect transition="out" filter="dissolve">
                                      <p:cBhvr>
                                        <p:cTn id="19" dur="500"/>
                                        <p:tgtEl>
                                          <p:spTgt spid="479258"/>
                                        </p:tgtEl>
                                      </p:cBhvr>
                                    </p:animEffect>
                                    <p:set>
                                      <p:cBhvr>
                                        <p:cTn id="20" dur="1" fill="hold">
                                          <p:stCondLst>
                                            <p:cond delay="499"/>
                                          </p:stCondLst>
                                        </p:cTn>
                                        <p:tgtEl>
                                          <p:spTgt spid="47925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79242"/>
                                        </p:tgtEl>
                                        <p:attrNameLst>
                                          <p:attrName>style.visibility</p:attrName>
                                        </p:attrNameLst>
                                      </p:cBhvr>
                                      <p:to>
                                        <p:strVal val="visible"/>
                                      </p:to>
                                    </p:set>
                                    <p:animEffect transition="in" filter="dissolve">
                                      <p:cBhvr>
                                        <p:cTn id="25" dur="500"/>
                                        <p:tgtEl>
                                          <p:spTgt spid="47924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79260"/>
                                        </p:tgtEl>
                                        <p:attrNameLst>
                                          <p:attrName>style.visibility</p:attrName>
                                        </p:attrNameLst>
                                      </p:cBhvr>
                                      <p:to>
                                        <p:strVal val="visible"/>
                                      </p:to>
                                    </p:set>
                                    <p:animEffect transition="in" filter="dissolve">
                                      <p:cBhvr>
                                        <p:cTn id="28" dur="500"/>
                                        <p:tgtEl>
                                          <p:spTgt spid="479260"/>
                                        </p:tgtEl>
                                      </p:cBhvr>
                                    </p:animEffect>
                                  </p:childTnLst>
                                </p:cTn>
                              </p:par>
                              <p:par>
                                <p:cTn id="29" presetID="9" presetClass="exit" presetSubtype="0" fill="hold" grpId="1" nodeType="withEffect">
                                  <p:stCondLst>
                                    <p:cond delay="0"/>
                                  </p:stCondLst>
                                  <p:childTnLst>
                                    <p:animEffect transition="out" filter="dissolve">
                                      <p:cBhvr>
                                        <p:cTn id="30" dur="500"/>
                                        <p:tgtEl>
                                          <p:spTgt spid="479259"/>
                                        </p:tgtEl>
                                      </p:cBhvr>
                                    </p:animEffect>
                                    <p:set>
                                      <p:cBhvr>
                                        <p:cTn id="31" dur="1" fill="hold">
                                          <p:stCondLst>
                                            <p:cond delay="499"/>
                                          </p:stCondLst>
                                        </p:cTn>
                                        <p:tgtEl>
                                          <p:spTgt spid="47925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79243"/>
                                        </p:tgtEl>
                                        <p:attrNameLst>
                                          <p:attrName>style.visibility</p:attrName>
                                        </p:attrNameLst>
                                      </p:cBhvr>
                                      <p:to>
                                        <p:strVal val="visible"/>
                                      </p:to>
                                    </p:set>
                                    <p:animEffect transition="in" filter="dissolve">
                                      <p:cBhvr>
                                        <p:cTn id="36" dur="500"/>
                                        <p:tgtEl>
                                          <p:spTgt spid="47924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79261"/>
                                        </p:tgtEl>
                                        <p:attrNameLst>
                                          <p:attrName>style.visibility</p:attrName>
                                        </p:attrNameLst>
                                      </p:cBhvr>
                                      <p:to>
                                        <p:strVal val="visible"/>
                                      </p:to>
                                    </p:set>
                                    <p:animEffect transition="in" filter="dissolve">
                                      <p:cBhvr>
                                        <p:cTn id="39" dur="500"/>
                                        <p:tgtEl>
                                          <p:spTgt spid="479261"/>
                                        </p:tgtEl>
                                      </p:cBhvr>
                                    </p:animEffect>
                                  </p:childTnLst>
                                </p:cTn>
                              </p:par>
                              <p:par>
                                <p:cTn id="40" presetID="9" presetClass="exit" presetSubtype="0" fill="hold" grpId="1" nodeType="withEffect">
                                  <p:stCondLst>
                                    <p:cond delay="0"/>
                                  </p:stCondLst>
                                  <p:childTnLst>
                                    <p:animEffect transition="out" filter="dissolve">
                                      <p:cBhvr>
                                        <p:cTn id="41" dur="500"/>
                                        <p:tgtEl>
                                          <p:spTgt spid="479260"/>
                                        </p:tgtEl>
                                      </p:cBhvr>
                                    </p:animEffect>
                                    <p:set>
                                      <p:cBhvr>
                                        <p:cTn id="42" dur="1" fill="hold">
                                          <p:stCondLst>
                                            <p:cond delay="499"/>
                                          </p:stCondLst>
                                        </p:cTn>
                                        <p:tgtEl>
                                          <p:spTgt spid="47926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479245"/>
                                        </p:tgtEl>
                                        <p:attrNameLst>
                                          <p:attrName>style.visibility</p:attrName>
                                        </p:attrNameLst>
                                      </p:cBhvr>
                                      <p:to>
                                        <p:strVal val="visible"/>
                                      </p:to>
                                    </p:set>
                                    <p:anim calcmode="lin" valueType="num">
                                      <p:cBhvr additive="base">
                                        <p:cTn id="47" dur="500" fill="hold"/>
                                        <p:tgtEl>
                                          <p:spTgt spid="479245"/>
                                        </p:tgtEl>
                                        <p:attrNameLst>
                                          <p:attrName>ppt_x</p:attrName>
                                        </p:attrNameLst>
                                      </p:cBhvr>
                                      <p:tavLst>
                                        <p:tav tm="0">
                                          <p:val>
                                            <p:strVal val="1+#ppt_w/2"/>
                                          </p:val>
                                        </p:tav>
                                        <p:tav tm="100000">
                                          <p:val>
                                            <p:strVal val="#ppt_x"/>
                                          </p:val>
                                        </p:tav>
                                      </p:tavLst>
                                    </p:anim>
                                    <p:anim calcmode="lin" valueType="num">
                                      <p:cBhvr additive="base">
                                        <p:cTn id="48" dur="500" fill="hold"/>
                                        <p:tgtEl>
                                          <p:spTgt spid="47924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79249"/>
                                        </p:tgtEl>
                                        <p:attrNameLst>
                                          <p:attrName>style.visibility</p:attrName>
                                        </p:attrNameLst>
                                      </p:cBhvr>
                                      <p:to>
                                        <p:strVal val="visible"/>
                                      </p:to>
                                    </p:set>
                                    <p:anim calcmode="lin" valueType="num">
                                      <p:cBhvr additive="base">
                                        <p:cTn id="51" dur="500" fill="hold"/>
                                        <p:tgtEl>
                                          <p:spTgt spid="479249"/>
                                        </p:tgtEl>
                                        <p:attrNameLst>
                                          <p:attrName>ppt_x</p:attrName>
                                        </p:attrNameLst>
                                      </p:cBhvr>
                                      <p:tavLst>
                                        <p:tav tm="0">
                                          <p:val>
                                            <p:strVal val="1+#ppt_w/2"/>
                                          </p:val>
                                        </p:tav>
                                        <p:tav tm="100000">
                                          <p:val>
                                            <p:strVal val="#ppt_x"/>
                                          </p:val>
                                        </p:tav>
                                      </p:tavLst>
                                    </p:anim>
                                    <p:anim calcmode="lin" valueType="num">
                                      <p:cBhvr additive="base">
                                        <p:cTn id="52" dur="500" fill="hold"/>
                                        <p:tgtEl>
                                          <p:spTgt spid="47924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79248"/>
                                        </p:tgtEl>
                                        <p:attrNameLst>
                                          <p:attrName>style.visibility</p:attrName>
                                        </p:attrNameLst>
                                      </p:cBhvr>
                                      <p:to>
                                        <p:strVal val="visible"/>
                                      </p:to>
                                    </p:set>
                                    <p:anim calcmode="lin" valueType="num">
                                      <p:cBhvr additive="base">
                                        <p:cTn id="55" dur="500" fill="hold"/>
                                        <p:tgtEl>
                                          <p:spTgt spid="479248"/>
                                        </p:tgtEl>
                                        <p:attrNameLst>
                                          <p:attrName>ppt_x</p:attrName>
                                        </p:attrNameLst>
                                      </p:cBhvr>
                                      <p:tavLst>
                                        <p:tav tm="0">
                                          <p:val>
                                            <p:strVal val="1+#ppt_w/2"/>
                                          </p:val>
                                        </p:tav>
                                        <p:tav tm="100000">
                                          <p:val>
                                            <p:strVal val="#ppt_x"/>
                                          </p:val>
                                        </p:tav>
                                      </p:tavLst>
                                    </p:anim>
                                    <p:anim calcmode="lin" valueType="num">
                                      <p:cBhvr additive="base">
                                        <p:cTn id="56" dur="500" fill="hold"/>
                                        <p:tgtEl>
                                          <p:spTgt spid="479248"/>
                                        </p:tgtEl>
                                        <p:attrNameLst>
                                          <p:attrName>ppt_y</p:attrName>
                                        </p:attrNameLst>
                                      </p:cBhvr>
                                      <p:tavLst>
                                        <p:tav tm="0">
                                          <p:val>
                                            <p:strVal val="#ppt_y"/>
                                          </p:val>
                                        </p:tav>
                                        <p:tav tm="100000">
                                          <p:val>
                                            <p:strVal val="#ppt_y"/>
                                          </p:val>
                                        </p:tav>
                                      </p:tavLst>
                                    </p:anim>
                                  </p:childTnLst>
                                </p:cTn>
                              </p:par>
                              <p:par>
                                <p:cTn id="57" presetID="9" presetClass="entr" presetSubtype="0" fill="hold" grpId="0" nodeType="withEffect">
                                  <p:stCondLst>
                                    <p:cond delay="0"/>
                                  </p:stCondLst>
                                  <p:childTnLst>
                                    <p:set>
                                      <p:cBhvr>
                                        <p:cTn id="58" dur="1" fill="hold">
                                          <p:stCondLst>
                                            <p:cond delay="0"/>
                                          </p:stCondLst>
                                        </p:cTn>
                                        <p:tgtEl>
                                          <p:spTgt spid="479263"/>
                                        </p:tgtEl>
                                        <p:attrNameLst>
                                          <p:attrName>style.visibility</p:attrName>
                                        </p:attrNameLst>
                                      </p:cBhvr>
                                      <p:to>
                                        <p:strVal val="visible"/>
                                      </p:to>
                                    </p:set>
                                    <p:animEffect transition="in" filter="dissolve">
                                      <p:cBhvr>
                                        <p:cTn id="59" dur="500"/>
                                        <p:tgtEl>
                                          <p:spTgt spid="479263"/>
                                        </p:tgtEl>
                                      </p:cBhvr>
                                    </p:animEffect>
                                  </p:childTnLst>
                                </p:cTn>
                              </p:par>
                              <p:par>
                                <p:cTn id="60" presetID="9" presetClass="exit" presetSubtype="0" fill="hold" grpId="1" nodeType="withEffect">
                                  <p:stCondLst>
                                    <p:cond delay="0"/>
                                  </p:stCondLst>
                                  <p:childTnLst>
                                    <p:animEffect transition="out" filter="dissolve">
                                      <p:cBhvr>
                                        <p:cTn id="61" dur="500"/>
                                        <p:tgtEl>
                                          <p:spTgt spid="479261"/>
                                        </p:tgtEl>
                                      </p:cBhvr>
                                    </p:animEffect>
                                    <p:set>
                                      <p:cBhvr>
                                        <p:cTn id="62" dur="1" fill="hold">
                                          <p:stCondLst>
                                            <p:cond delay="499"/>
                                          </p:stCondLst>
                                        </p:cTn>
                                        <p:tgtEl>
                                          <p:spTgt spid="479261"/>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79250"/>
                                        </p:tgtEl>
                                        <p:attrNameLst>
                                          <p:attrName>style.visibility</p:attrName>
                                        </p:attrNameLst>
                                      </p:cBhvr>
                                      <p:to>
                                        <p:strVal val="visible"/>
                                      </p:to>
                                    </p:set>
                                    <p:animEffect transition="in" filter="dissolve">
                                      <p:cBhvr>
                                        <p:cTn id="67" dur="500"/>
                                        <p:tgtEl>
                                          <p:spTgt spid="479250"/>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479262"/>
                                        </p:tgtEl>
                                        <p:attrNameLst>
                                          <p:attrName>style.visibility</p:attrName>
                                        </p:attrNameLst>
                                      </p:cBhvr>
                                      <p:to>
                                        <p:strVal val="visible"/>
                                      </p:to>
                                    </p:set>
                                    <p:animEffect transition="in" filter="dissolve">
                                      <p:cBhvr>
                                        <p:cTn id="70" dur="500"/>
                                        <p:tgtEl>
                                          <p:spTgt spid="47926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6" presetClass="emph" presetSubtype="0" fill="hold" grpId="1" nodeType="clickEffect">
                                  <p:stCondLst>
                                    <p:cond delay="0"/>
                                  </p:stCondLst>
                                  <p:childTnLst>
                                    <p:animScale>
                                      <p:cBhvr>
                                        <p:cTn id="74" dur="2000" fill="hold"/>
                                        <p:tgtEl>
                                          <p:spTgt spid="479243"/>
                                        </p:tgtEl>
                                      </p:cBhvr>
                                      <p:by x="150000" y="150000"/>
                                    </p:animScale>
                                  </p:childTnLst>
                                </p:cTn>
                              </p:par>
                              <p:par>
                                <p:cTn id="75" presetID="9" presetClass="entr" presetSubtype="0" fill="hold" grpId="0" nodeType="withEffect">
                                  <p:stCondLst>
                                    <p:cond delay="0"/>
                                  </p:stCondLst>
                                  <p:childTnLst>
                                    <p:set>
                                      <p:cBhvr>
                                        <p:cTn id="76" dur="1" fill="hold">
                                          <p:stCondLst>
                                            <p:cond delay="0"/>
                                          </p:stCondLst>
                                        </p:cTn>
                                        <p:tgtEl>
                                          <p:spTgt spid="479264"/>
                                        </p:tgtEl>
                                        <p:attrNameLst>
                                          <p:attrName>style.visibility</p:attrName>
                                        </p:attrNameLst>
                                      </p:cBhvr>
                                      <p:to>
                                        <p:strVal val="visible"/>
                                      </p:to>
                                    </p:set>
                                    <p:animEffect transition="in" filter="dissolve">
                                      <p:cBhvr>
                                        <p:cTn id="77" dur="500"/>
                                        <p:tgtEl>
                                          <p:spTgt spid="47926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xit" presetSubtype="0" fill="hold" grpId="1" nodeType="clickEffect">
                                  <p:stCondLst>
                                    <p:cond delay="0"/>
                                  </p:stCondLst>
                                  <p:childTnLst>
                                    <p:animEffect transition="out" filter="dissolve">
                                      <p:cBhvr>
                                        <p:cTn id="81" dur="500"/>
                                        <p:tgtEl>
                                          <p:spTgt spid="479264"/>
                                        </p:tgtEl>
                                      </p:cBhvr>
                                    </p:animEffect>
                                    <p:set>
                                      <p:cBhvr>
                                        <p:cTn id="82" dur="1" fill="hold">
                                          <p:stCondLst>
                                            <p:cond delay="499"/>
                                          </p:stCondLst>
                                        </p:cTn>
                                        <p:tgtEl>
                                          <p:spTgt spid="479264"/>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500"/>
                                        <p:tgtEl>
                                          <p:spTgt spid="479262"/>
                                        </p:tgtEl>
                                      </p:cBhvr>
                                    </p:animEffect>
                                    <p:set>
                                      <p:cBhvr>
                                        <p:cTn id="85" dur="1" fill="hold">
                                          <p:stCondLst>
                                            <p:cond delay="499"/>
                                          </p:stCondLst>
                                        </p:cTn>
                                        <p:tgtEl>
                                          <p:spTgt spid="479262"/>
                                        </p:tgtEl>
                                        <p:attrNameLst>
                                          <p:attrName>style.visibility</p:attrName>
                                        </p:attrNameLst>
                                      </p:cBhvr>
                                      <p:to>
                                        <p:strVal val="hidden"/>
                                      </p:to>
                                    </p:set>
                                  </p:childTnLst>
                                </p:cTn>
                              </p:par>
                              <p:par>
                                <p:cTn id="86" presetID="9" presetClass="entr" presetSubtype="0" fill="hold" grpId="0" nodeType="withEffect">
                                  <p:stCondLst>
                                    <p:cond delay="0"/>
                                  </p:stCondLst>
                                  <p:childTnLst>
                                    <p:set>
                                      <p:cBhvr>
                                        <p:cTn id="87" dur="1" fill="hold">
                                          <p:stCondLst>
                                            <p:cond delay="0"/>
                                          </p:stCondLst>
                                        </p:cTn>
                                        <p:tgtEl>
                                          <p:spTgt spid="479265"/>
                                        </p:tgtEl>
                                        <p:attrNameLst>
                                          <p:attrName>style.visibility</p:attrName>
                                        </p:attrNameLst>
                                      </p:cBhvr>
                                      <p:to>
                                        <p:strVal val="visible"/>
                                      </p:to>
                                    </p:set>
                                    <p:animEffect transition="in" filter="dissolve">
                                      <p:cBhvr>
                                        <p:cTn id="88" dur="500"/>
                                        <p:tgtEl>
                                          <p:spTgt spid="479265"/>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479266"/>
                                        </p:tgtEl>
                                        <p:attrNameLst>
                                          <p:attrName>style.visibility</p:attrName>
                                        </p:attrNameLst>
                                      </p:cBhvr>
                                      <p:to>
                                        <p:strVal val="visible"/>
                                      </p:to>
                                    </p:set>
                                    <p:animEffect transition="in" filter="dissolve">
                                      <p:cBhvr>
                                        <p:cTn id="91" dur="500"/>
                                        <p:tgtEl>
                                          <p:spTgt spid="47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40" grpId="0" animBg="1"/>
      <p:bldP spid="479241" grpId="0" animBg="1"/>
      <p:bldP spid="479242" grpId="0" animBg="1"/>
      <p:bldP spid="479243" grpId="0" animBg="1"/>
      <p:bldP spid="479243" grpId="1" animBg="1"/>
      <p:bldP spid="479248" grpId="0" animBg="1"/>
      <p:bldP spid="479249" grpId="0" animBg="1"/>
      <p:bldP spid="479250" grpId="0" animBg="1"/>
      <p:bldP spid="479258" grpId="0"/>
      <p:bldP spid="479258" grpId="1"/>
      <p:bldP spid="479259" grpId="0"/>
      <p:bldP spid="479259" grpId="1"/>
      <p:bldP spid="479260" grpId="0"/>
      <p:bldP spid="479260" grpId="1"/>
      <p:bldP spid="479261" grpId="0"/>
      <p:bldP spid="479261" grpId="1"/>
      <p:bldP spid="479262" grpId="0" animBg="1"/>
      <p:bldP spid="479262" grpId="1" animBg="1"/>
      <p:bldP spid="479263" grpId="0"/>
      <p:bldP spid="479264" grpId="0"/>
      <p:bldP spid="479264" grpId="1"/>
      <p:bldP spid="479265" grpId="0" animBg="1"/>
      <p:bldP spid="4792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54166" y="1238027"/>
            <a:ext cx="4114800" cy="28117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2557465" y="1696026"/>
            <a:ext cx="3907631" cy="2350595"/>
          </a:xfrm>
          <a:custGeom>
            <a:avLst/>
            <a:gdLst>
              <a:gd name="connsiteX0" fmla="*/ 0 w 5210175"/>
              <a:gd name="connsiteY0" fmla="*/ 114701 h 3134126"/>
              <a:gd name="connsiteX1" fmla="*/ 1362075 w 5210175"/>
              <a:gd name="connsiteY1" fmla="*/ 401 h 3134126"/>
              <a:gd name="connsiteX2" fmla="*/ 2066925 w 5210175"/>
              <a:gd name="connsiteY2" fmla="*/ 86126 h 3134126"/>
              <a:gd name="connsiteX3" fmla="*/ 2676525 w 5210175"/>
              <a:gd name="connsiteY3" fmla="*/ 314726 h 3134126"/>
              <a:gd name="connsiteX4" fmla="*/ 3400425 w 5210175"/>
              <a:gd name="connsiteY4" fmla="*/ 829076 h 3134126"/>
              <a:gd name="connsiteX5" fmla="*/ 4410075 w 5210175"/>
              <a:gd name="connsiteY5" fmla="*/ 1981601 h 3134126"/>
              <a:gd name="connsiteX6" fmla="*/ 5210175 w 5210175"/>
              <a:gd name="connsiteY6" fmla="*/ 3134126 h 313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0175" h="3134126">
                <a:moveTo>
                  <a:pt x="0" y="114701"/>
                </a:moveTo>
                <a:cubicBezTo>
                  <a:pt x="508794" y="59932"/>
                  <a:pt x="1017588" y="5163"/>
                  <a:pt x="1362075" y="401"/>
                </a:cubicBezTo>
                <a:cubicBezTo>
                  <a:pt x="1706562" y="-4361"/>
                  <a:pt x="1847850" y="33739"/>
                  <a:pt x="2066925" y="86126"/>
                </a:cubicBezTo>
                <a:cubicBezTo>
                  <a:pt x="2286000" y="138513"/>
                  <a:pt x="2454275" y="190901"/>
                  <a:pt x="2676525" y="314726"/>
                </a:cubicBezTo>
                <a:cubicBezTo>
                  <a:pt x="2898775" y="438551"/>
                  <a:pt x="3111500" y="551264"/>
                  <a:pt x="3400425" y="829076"/>
                </a:cubicBezTo>
                <a:cubicBezTo>
                  <a:pt x="3689350" y="1106889"/>
                  <a:pt x="4108450" y="1597426"/>
                  <a:pt x="4410075" y="1981601"/>
                </a:cubicBezTo>
                <a:cubicBezTo>
                  <a:pt x="4711700" y="2365776"/>
                  <a:pt x="5043488" y="2896001"/>
                  <a:pt x="5210175" y="3134126"/>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2557463" y="2452147"/>
            <a:ext cx="3857625" cy="1287293"/>
          </a:xfrm>
          <a:custGeom>
            <a:avLst/>
            <a:gdLst>
              <a:gd name="connsiteX0" fmla="*/ 0 w 5143500"/>
              <a:gd name="connsiteY0" fmla="*/ 1727403 h 1727403"/>
              <a:gd name="connsiteX1" fmla="*/ 1152525 w 5143500"/>
              <a:gd name="connsiteY1" fmla="*/ 870153 h 1727403"/>
              <a:gd name="connsiteX2" fmla="*/ 2114550 w 5143500"/>
              <a:gd name="connsiteY2" fmla="*/ 184353 h 1727403"/>
              <a:gd name="connsiteX3" fmla="*/ 2714625 w 5143500"/>
              <a:gd name="connsiteY3" fmla="*/ 3378 h 1727403"/>
              <a:gd name="connsiteX4" fmla="*/ 3343275 w 5143500"/>
              <a:gd name="connsiteY4" fmla="*/ 79578 h 1727403"/>
              <a:gd name="connsiteX5" fmla="*/ 4048125 w 5143500"/>
              <a:gd name="connsiteY5" fmla="*/ 241503 h 1727403"/>
              <a:gd name="connsiteX6" fmla="*/ 4772025 w 5143500"/>
              <a:gd name="connsiteY6" fmla="*/ 555828 h 1727403"/>
              <a:gd name="connsiteX7" fmla="*/ 5143500 w 5143500"/>
              <a:gd name="connsiteY7" fmla="*/ 717753 h 1727403"/>
              <a:gd name="connsiteX0" fmla="*/ 0 w 5143500"/>
              <a:gd name="connsiteY0" fmla="*/ 1718313 h 1718313"/>
              <a:gd name="connsiteX1" fmla="*/ 1152525 w 5143500"/>
              <a:gd name="connsiteY1" fmla="*/ 861063 h 1718313"/>
              <a:gd name="connsiteX2" fmla="*/ 2114550 w 5143500"/>
              <a:gd name="connsiteY2" fmla="*/ 175263 h 1718313"/>
              <a:gd name="connsiteX3" fmla="*/ 2743200 w 5143500"/>
              <a:gd name="connsiteY3" fmla="*/ 3813 h 1718313"/>
              <a:gd name="connsiteX4" fmla="*/ 3343275 w 5143500"/>
              <a:gd name="connsiteY4" fmla="*/ 70488 h 1718313"/>
              <a:gd name="connsiteX5" fmla="*/ 4048125 w 5143500"/>
              <a:gd name="connsiteY5" fmla="*/ 232413 h 1718313"/>
              <a:gd name="connsiteX6" fmla="*/ 4772025 w 5143500"/>
              <a:gd name="connsiteY6" fmla="*/ 546738 h 1718313"/>
              <a:gd name="connsiteX7" fmla="*/ 5143500 w 5143500"/>
              <a:gd name="connsiteY7" fmla="*/ 708663 h 1718313"/>
              <a:gd name="connsiteX0" fmla="*/ 0 w 5143500"/>
              <a:gd name="connsiteY0" fmla="*/ 1723345 h 1723345"/>
              <a:gd name="connsiteX1" fmla="*/ 1152525 w 5143500"/>
              <a:gd name="connsiteY1" fmla="*/ 866095 h 1723345"/>
              <a:gd name="connsiteX2" fmla="*/ 2114550 w 5143500"/>
              <a:gd name="connsiteY2" fmla="*/ 180295 h 1723345"/>
              <a:gd name="connsiteX3" fmla="*/ 2743200 w 5143500"/>
              <a:gd name="connsiteY3" fmla="*/ 8845 h 1723345"/>
              <a:gd name="connsiteX4" fmla="*/ 3429000 w 5143500"/>
              <a:gd name="connsiteY4" fmla="*/ 46945 h 1723345"/>
              <a:gd name="connsiteX5" fmla="*/ 4048125 w 5143500"/>
              <a:gd name="connsiteY5" fmla="*/ 237445 h 1723345"/>
              <a:gd name="connsiteX6" fmla="*/ 4772025 w 5143500"/>
              <a:gd name="connsiteY6" fmla="*/ 551770 h 1723345"/>
              <a:gd name="connsiteX7" fmla="*/ 5143500 w 5143500"/>
              <a:gd name="connsiteY7" fmla="*/ 713695 h 1723345"/>
              <a:gd name="connsiteX0" fmla="*/ 0 w 5143500"/>
              <a:gd name="connsiteY0" fmla="*/ 1723886 h 1723886"/>
              <a:gd name="connsiteX1" fmla="*/ 1152525 w 5143500"/>
              <a:gd name="connsiteY1" fmla="*/ 866636 h 1723886"/>
              <a:gd name="connsiteX2" fmla="*/ 2114550 w 5143500"/>
              <a:gd name="connsiteY2" fmla="*/ 180836 h 1723886"/>
              <a:gd name="connsiteX3" fmla="*/ 2743200 w 5143500"/>
              <a:gd name="connsiteY3" fmla="*/ 9386 h 1723886"/>
              <a:gd name="connsiteX4" fmla="*/ 3429000 w 5143500"/>
              <a:gd name="connsiteY4" fmla="*/ 47486 h 1723886"/>
              <a:gd name="connsiteX5" fmla="*/ 4210050 w 5143500"/>
              <a:gd name="connsiteY5" fmla="*/ 257036 h 1723886"/>
              <a:gd name="connsiteX6" fmla="*/ 4772025 w 5143500"/>
              <a:gd name="connsiteY6" fmla="*/ 552311 h 1723886"/>
              <a:gd name="connsiteX7" fmla="*/ 5143500 w 5143500"/>
              <a:gd name="connsiteY7" fmla="*/ 714236 h 1723886"/>
              <a:gd name="connsiteX0" fmla="*/ 0 w 5143500"/>
              <a:gd name="connsiteY0" fmla="*/ 1723886 h 1723886"/>
              <a:gd name="connsiteX1" fmla="*/ 1152525 w 5143500"/>
              <a:gd name="connsiteY1" fmla="*/ 866636 h 1723886"/>
              <a:gd name="connsiteX2" fmla="*/ 2114550 w 5143500"/>
              <a:gd name="connsiteY2" fmla="*/ 180836 h 1723886"/>
              <a:gd name="connsiteX3" fmla="*/ 2743200 w 5143500"/>
              <a:gd name="connsiteY3" fmla="*/ 9386 h 1723886"/>
              <a:gd name="connsiteX4" fmla="*/ 3429000 w 5143500"/>
              <a:gd name="connsiteY4" fmla="*/ 47486 h 1723886"/>
              <a:gd name="connsiteX5" fmla="*/ 4210050 w 5143500"/>
              <a:gd name="connsiteY5" fmla="*/ 257036 h 1723886"/>
              <a:gd name="connsiteX6" fmla="*/ 4772025 w 5143500"/>
              <a:gd name="connsiteY6" fmla="*/ 504686 h 1723886"/>
              <a:gd name="connsiteX7" fmla="*/ 5143500 w 5143500"/>
              <a:gd name="connsiteY7" fmla="*/ 714236 h 1723886"/>
              <a:gd name="connsiteX0" fmla="*/ 0 w 5143500"/>
              <a:gd name="connsiteY0" fmla="*/ 1726675 h 1726675"/>
              <a:gd name="connsiteX1" fmla="*/ 1152525 w 5143500"/>
              <a:gd name="connsiteY1" fmla="*/ 869425 h 1726675"/>
              <a:gd name="connsiteX2" fmla="*/ 2085975 w 5143500"/>
              <a:gd name="connsiteY2" fmla="*/ 221725 h 1726675"/>
              <a:gd name="connsiteX3" fmla="*/ 2743200 w 5143500"/>
              <a:gd name="connsiteY3" fmla="*/ 12175 h 1726675"/>
              <a:gd name="connsiteX4" fmla="*/ 3429000 w 5143500"/>
              <a:gd name="connsiteY4" fmla="*/ 50275 h 1726675"/>
              <a:gd name="connsiteX5" fmla="*/ 4210050 w 5143500"/>
              <a:gd name="connsiteY5" fmla="*/ 259825 h 1726675"/>
              <a:gd name="connsiteX6" fmla="*/ 4772025 w 5143500"/>
              <a:gd name="connsiteY6" fmla="*/ 507475 h 1726675"/>
              <a:gd name="connsiteX7" fmla="*/ 5143500 w 5143500"/>
              <a:gd name="connsiteY7" fmla="*/ 717025 h 1726675"/>
              <a:gd name="connsiteX0" fmla="*/ 0 w 5143500"/>
              <a:gd name="connsiteY0" fmla="*/ 1756592 h 1756592"/>
              <a:gd name="connsiteX1" fmla="*/ 1152525 w 5143500"/>
              <a:gd name="connsiteY1" fmla="*/ 899342 h 1756592"/>
              <a:gd name="connsiteX2" fmla="*/ 2085975 w 5143500"/>
              <a:gd name="connsiteY2" fmla="*/ 251642 h 1756592"/>
              <a:gd name="connsiteX3" fmla="*/ 2743200 w 5143500"/>
              <a:gd name="connsiteY3" fmla="*/ 42092 h 1756592"/>
              <a:gd name="connsiteX4" fmla="*/ 3429000 w 5143500"/>
              <a:gd name="connsiteY4" fmla="*/ 21825 h 1756592"/>
              <a:gd name="connsiteX5" fmla="*/ 4210050 w 5143500"/>
              <a:gd name="connsiteY5" fmla="*/ 289742 h 1756592"/>
              <a:gd name="connsiteX6" fmla="*/ 4772025 w 5143500"/>
              <a:gd name="connsiteY6" fmla="*/ 537392 h 1756592"/>
              <a:gd name="connsiteX7" fmla="*/ 5143500 w 5143500"/>
              <a:gd name="connsiteY7" fmla="*/ 746942 h 1756592"/>
              <a:gd name="connsiteX0" fmla="*/ 0 w 5143500"/>
              <a:gd name="connsiteY0" fmla="*/ 1763000 h 1763000"/>
              <a:gd name="connsiteX1" fmla="*/ 1152525 w 5143500"/>
              <a:gd name="connsiteY1" fmla="*/ 905750 h 1763000"/>
              <a:gd name="connsiteX2" fmla="*/ 2085975 w 5143500"/>
              <a:gd name="connsiteY2" fmla="*/ 258050 h 1763000"/>
              <a:gd name="connsiteX3" fmla="*/ 2714625 w 5143500"/>
              <a:gd name="connsiteY3" fmla="*/ 33909 h 1763000"/>
              <a:gd name="connsiteX4" fmla="*/ 3429000 w 5143500"/>
              <a:gd name="connsiteY4" fmla="*/ 28233 h 1763000"/>
              <a:gd name="connsiteX5" fmla="*/ 4210050 w 5143500"/>
              <a:gd name="connsiteY5" fmla="*/ 296150 h 1763000"/>
              <a:gd name="connsiteX6" fmla="*/ 4772025 w 5143500"/>
              <a:gd name="connsiteY6" fmla="*/ 543800 h 1763000"/>
              <a:gd name="connsiteX7" fmla="*/ 5143500 w 5143500"/>
              <a:gd name="connsiteY7" fmla="*/ 753350 h 1763000"/>
              <a:gd name="connsiteX0" fmla="*/ 0 w 5143500"/>
              <a:gd name="connsiteY0" fmla="*/ 1739068 h 1739068"/>
              <a:gd name="connsiteX1" fmla="*/ 1152525 w 5143500"/>
              <a:gd name="connsiteY1" fmla="*/ 881818 h 1739068"/>
              <a:gd name="connsiteX2" fmla="*/ 2085975 w 5143500"/>
              <a:gd name="connsiteY2" fmla="*/ 234118 h 1739068"/>
              <a:gd name="connsiteX3" fmla="*/ 2714625 w 5143500"/>
              <a:gd name="connsiteY3" fmla="*/ 9977 h 1739068"/>
              <a:gd name="connsiteX4" fmla="*/ 3629025 w 5143500"/>
              <a:gd name="connsiteY4" fmla="*/ 62668 h 1739068"/>
              <a:gd name="connsiteX5" fmla="*/ 4210050 w 5143500"/>
              <a:gd name="connsiteY5" fmla="*/ 272218 h 1739068"/>
              <a:gd name="connsiteX6" fmla="*/ 4772025 w 5143500"/>
              <a:gd name="connsiteY6" fmla="*/ 519868 h 1739068"/>
              <a:gd name="connsiteX7" fmla="*/ 5143500 w 5143500"/>
              <a:gd name="connsiteY7" fmla="*/ 729418 h 1739068"/>
              <a:gd name="connsiteX0" fmla="*/ 0 w 5143500"/>
              <a:gd name="connsiteY0" fmla="*/ 1754592 h 1754592"/>
              <a:gd name="connsiteX1" fmla="*/ 1152525 w 5143500"/>
              <a:gd name="connsiteY1" fmla="*/ 897342 h 1754592"/>
              <a:gd name="connsiteX2" fmla="*/ 2085975 w 5143500"/>
              <a:gd name="connsiteY2" fmla="*/ 249642 h 1754592"/>
              <a:gd name="connsiteX3" fmla="*/ 2714625 w 5143500"/>
              <a:gd name="connsiteY3" fmla="*/ 25501 h 1754592"/>
              <a:gd name="connsiteX4" fmla="*/ 3529013 w 5143500"/>
              <a:gd name="connsiteY4" fmla="*/ 34417 h 1754592"/>
              <a:gd name="connsiteX5" fmla="*/ 4210050 w 5143500"/>
              <a:gd name="connsiteY5" fmla="*/ 287742 h 1754592"/>
              <a:gd name="connsiteX6" fmla="*/ 4772025 w 5143500"/>
              <a:gd name="connsiteY6" fmla="*/ 535392 h 1754592"/>
              <a:gd name="connsiteX7" fmla="*/ 5143500 w 5143500"/>
              <a:gd name="connsiteY7" fmla="*/ 744942 h 1754592"/>
              <a:gd name="connsiteX0" fmla="*/ 0 w 5143500"/>
              <a:gd name="connsiteY0" fmla="*/ 1790346 h 1790346"/>
              <a:gd name="connsiteX1" fmla="*/ 1152525 w 5143500"/>
              <a:gd name="connsiteY1" fmla="*/ 933096 h 1790346"/>
              <a:gd name="connsiteX2" fmla="*/ 2085975 w 5143500"/>
              <a:gd name="connsiteY2" fmla="*/ 285396 h 1790346"/>
              <a:gd name="connsiteX3" fmla="*/ 2714625 w 5143500"/>
              <a:gd name="connsiteY3" fmla="*/ 61255 h 1790346"/>
              <a:gd name="connsiteX4" fmla="*/ 3529013 w 5143500"/>
              <a:gd name="connsiteY4" fmla="*/ 70171 h 1790346"/>
              <a:gd name="connsiteX5" fmla="*/ 4210050 w 5143500"/>
              <a:gd name="connsiteY5" fmla="*/ 323496 h 1790346"/>
              <a:gd name="connsiteX6" fmla="*/ 4772025 w 5143500"/>
              <a:gd name="connsiteY6" fmla="*/ 571146 h 1790346"/>
              <a:gd name="connsiteX7" fmla="*/ 5143500 w 5143500"/>
              <a:gd name="connsiteY7" fmla="*/ 780696 h 1790346"/>
              <a:gd name="connsiteX0" fmla="*/ 0 w 5143500"/>
              <a:gd name="connsiteY0" fmla="*/ 1790346 h 1790346"/>
              <a:gd name="connsiteX1" fmla="*/ 1152525 w 5143500"/>
              <a:gd name="connsiteY1" fmla="*/ 933096 h 1790346"/>
              <a:gd name="connsiteX2" fmla="*/ 2085975 w 5143500"/>
              <a:gd name="connsiteY2" fmla="*/ 285396 h 1790346"/>
              <a:gd name="connsiteX3" fmla="*/ 2714625 w 5143500"/>
              <a:gd name="connsiteY3" fmla="*/ 61255 h 1790346"/>
              <a:gd name="connsiteX4" fmla="*/ 3529013 w 5143500"/>
              <a:gd name="connsiteY4" fmla="*/ 70171 h 1790346"/>
              <a:gd name="connsiteX5" fmla="*/ 4210050 w 5143500"/>
              <a:gd name="connsiteY5" fmla="*/ 323496 h 1790346"/>
              <a:gd name="connsiteX6" fmla="*/ 4772025 w 5143500"/>
              <a:gd name="connsiteY6" fmla="*/ 571146 h 1790346"/>
              <a:gd name="connsiteX7" fmla="*/ 5143500 w 5143500"/>
              <a:gd name="connsiteY7" fmla="*/ 780696 h 1790346"/>
              <a:gd name="connsiteX0" fmla="*/ 0 w 5143500"/>
              <a:gd name="connsiteY0" fmla="*/ 1752927 h 1752927"/>
              <a:gd name="connsiteX1" fmla="*/ 1152525 w 5143500"/>
              <a:gd name="connsiteY1" fmla="*/ 895677 h 1752927"/>
              <a:gd name="connsiteX2" fmla="*/ 2085975 w 5143500"/>
              <a:gd name="connsiteY2" fmla="*/ 247977 h 1752927"/>
              <a:gd name="connsiteX3" fmla="*/ 2714625 w 5143500"/>
              <a:gd name="connsiteY3" fmla="*/ 23836 h 1752927"/>
              <a:gd name="connsiteX4" fmla="*/ 3529013 w 5143500"/>
              <a:gd name="connsiteY4" fmla="*/ 32752 h 1752927"/>
              <a:gd name="connsiteX5" fmla="*/ 4195763 w 5143500"/>
              <a:gd name="connsiteY5" fmla="*/ 256893 h 1752927"/>
              <a:gd name="connsiteX6" fmla="*/ 4772025 w 5143500"/>
              <a:gd name="connsiteY6" fmla="*/ 533727 h 1752927"/>
              <a:gd name="connsiteX7" fmla="*/ 5143500 w 5143500"/>
              <a:gd name="connsiteY7" fmla="*/ 743277 h 1752927"/>
              <a:gd name="connsiteX0" fmla="*/ 0 w 5143500"/>
              <a:gd name="connsiteY0" fmla="*/ 1752927 h 1752927"/>
              <a:gd name="connsiteX1" fmla="*/ 1152525 w 5143500"/>
              <a:gd name="connsiteY1" fmla="*/ 895677 h 1752927"/>
              <a:gd name="connsiteX2" fmla="*/ 2085975 w 5143500"/>
              <a:gd name="connsiteY2" fmla="*/ 247977 h 1752927"/>
              <a:gd name="connsiteX3" fmla="*/ 2714625 w 5143500"/>
              <a:gd name="connsiteY3" fmla="*/ 23836 h 1752927"/>
              <a:gd name="connsiteX4" fmla="*/ 3529013 w 5143500"/>
              <a:gd name="connsiteY4" fmla="*/ 32752 h 1752927"/>
              <a:gd name="connsiteX5" fmla="*/ 4195763 w 5143500"/>
              <a:gd name="connsiteY5" fmla="*/ 256893 h 1752927"/>
              <a:gd name="connsiteX6" fmla="*/ 4735449 w 5143500"/>
              <a:gd name="connsiteY6" fmla="*/ 527502 h 1752927"/>
              <a:gd name="connsiteX7" fmla="*/ 5143500 w 5143500"/>
              <a:gd name="connsiteY7" fmla="*/ 743277 h 1752927"/>
              <a:gd name="connsiteX0" fmla="*/ 0 w 5143500"/>
              <a:gd name="connsiteY0" fmla="*/ 1752927 h 1752927"/>
              <a:gd name="connsiteX1" fmla="*/ 1152525 w 5143500"/>
              <a:gd name="connsiteY1" fmla="*/ 895677 h 1752927"/>
              <a:gd name="connsiteX2" fmla="*/ 2085975 w 5143500"/>
              <a:gd name="connsiteY2" fmla="*/ 247977 h 1752927"/>
              <a:gd name="connsiteX3" fmla="*/ 2714625 w 5143500"/>
              <a:gd name="connsiteY3" fmla="*/ 23836 h 1752927"/>
              <a:gd name="connsiteX4" fmla="*/ 3529013 w 5143500"/>
              <a:gd name="connsiteY4" fmla="*/ 32752 h 1752927"/>
              <a:gd name="connsiteX5" fmla="*/ 4195763 w 5143500"/>
              <a:gd name="connsiteY5" fmla="*/ 256893 h 1752927"/>
              <a:gd name="connsiteX6" fmla="*/ 4735449 w 5143500"/>
              <a:gd name="connsiteY6" fmla="*/ 527502 h 1752927"/>
              <a:gd name="connsiteX7" fmla="*/ 5143500 w 5143500"/>
              <a:gd name="connsiteY7" fmla="*/ 743277 h 175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0" h="1752927">
                <a:moveTo>
                  <a:pt x="0" y="1752927"/>
                </a:moveTo>
                <a:lnTo>
                  <a:pt x="1152525" y="895677"/>
                </a:lnTo>
                <a:cubicBezTo>
                  <a:pt x="1500188" y="644852"/>
                  <a:pt x="1825625" y="393284"/>
                  <a:pt x="2085975" y="247977"/>
                </a:cubicBezTo>
                <a:cubicBezTo>
                  <a:pt x="2346325" y="102670"/>
                  <a:pt x="2474119" y="59707"/>
                  <a:pt x="2714625" y="23836"/>
                </a:cubicBezTo>
                <a:cubicBezTo>
                  <a:pt x="2955131" y="-12035"/>
                  <a:pt x="3282157" y="-6091"/>
                  <a:pt x="3529013" y="32752"/>
                </a:cubicBezTo>
                <a:cubicBezTo>
                  <a:pt x="3775869" y="71595"/>
                  <a:pt x="3994690" y="174435"/>
                  <a:pt x="4195763" y="256893"/>
                </a:cubicBezTo>
                <a:cubicBezTo>
                  <a:pt x="4396836" y="339351"/>
                  <a:pt x="4555554" y="437299"/>
                  <a:pt x="4735449" y="527502"/>
                </a:cubicBezTo>
                <a:cubicBezTo>
                  <a:pt x="4891024" y="603702"/>
                  <a:pt x="4922139" y="627044"/>
                  <a:pt x="5143500" y="743277"/>
                </a:cubicBezTo>
              </a:path>
            </a:pathLst>
          </a:custGeom>
          <a:noFill/>
          <a:ln w="28575">
            <a:solidFill>
              <a:srgbClr val="0070C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554167" y="4049807"/>
            <a:ext cx="4179094"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Airflow</a:t>
            </a: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2207919" y="1238027"/>
            <a:ext cx="430887" cy="2811780"/>
          </a:xfrm>
          <a:prstGeom prst="rect">
            <a:avLst/>
          </a:prstGeom>
          <a:noFill/>
        </p:spPr>
        <p:txBody>
          <a:bodyPr vert="vert270" wrap="square" rtlCol="0">
            <a:spAutoFit/>
          </a:bodyPr>
          <a:lstStyle/>
          <a:p>
            <a:pPr algn="ctr"/>
            <a:r>
              <a:rPr lang="en-US" sz="1600" dirty="0" smtClean="0">
                <a:latin typeface="Arial" panose="020B0604020202020204" pitchFamily="34" charset="0"/>
                <a:cs typeface="Arial" panose="020B0604020202020204" pitchFamily="34" charset="0"/>
              </a:rPr>
              <a:t>Pressure</a:t>
            </a:r>
            <a:endParaRPr lang="en-US" sz="1600" dirty="0">
              <a:latin typeface="Arial" panose="020B0604020202020204" pitchFamily="34" charset="0"/>
              <a:cs typeface="Arial" panose="020B0604020202020204" pitchFamily="34" charset="0"/>
            </a:endParaRPr>
          </a:p>
        </p:txBody>
      </p:sp>
      <p:sp>
        <p:nvSpPr>
          <p:cNvPr id="13" name="TextBox 12"/>
          <p:cNvSpPr txBox="1"/>
          <p:nvPr/>
        </p:nvSpPr>
        <p:spPr>
          <a:xfrm>
            <a:off x="7015713" y="1283344"/>
            <a:ext cx="430887" cy="2811780"/>
          </a:xfrm>
          <a:prstGeom prst="rect">
            <a:avLst/>
          </a:prstGeom>
          <a:noFill/>
        </p:spPr>
        <p:txBody>
          <a:bodyPr vert="vert270" wrap="square" rtlCol="0">
            <a:spAutoFit/>
          </a:bodyPr>
          <a:lstStyle/>
          <a:p>
            <a:pPr algn="ctr"/>
            <a:r>
              <a:rPr lang="en-US" sz="1600" dirty="0" smtClean="0">
                <a:solidFill>
                  <a:srgbClr val="005A9C"/>
                </a:solidFill>
                <a:latin typeface="Arial" panose="020B0604020202020204" pitchFamily="34" charset="0"/>
                <a:cs typeface="Arial" panose="020B0604020202020204" pitchFamily="34" charset="0"/>
              </a:rPr>
              <a:t>Fan Efficiency Ratio - FEI</a:t>
            </a:r>
            <a:endParaRPr lang="en-US" sz="1600" dirty="0">
              <a:solidFill>
                <a:srgbClr val="005A9C"/>
              </a:solidFill>
              <a:latin typeface="Arial" panose="020B0604020202020204" pitchFamily="34" charset="0"/>
              <a:cs typeface="Arial" panose="020B0604020202020204" pitchFamily="34" charset="0"/>
            </a:endParaRPr>
          </a:p>
        </p:txBody>
      </p:sp>
      <p:sp>
        <p:nvSpPr>
          <p:cNvPr id="14" name="TextBox 13"/>
          <p:cNvSpPr txBox="1"/>
          <p:nvPr/>
        </p:nvSpPr>
        <p:spPr>
          <a:xfrm>
            <a:off x="6668966" y="3789445"/>
            <a:ext cx="231897" cy="338554"/>
          </a:xfrm>
          <a:prstGeom prst="rect">
            <a:avLst/>
          </a:prstGeom>
          <a:noFill/>
        </p:spPr>
        <p:txBody>
          <a:bodyPr wrap="square" rtlCol="0">
            <a:spAutoFit/>
          </a:bodyPr>
          <a:lstStyle/>
          <a:p>
            <a:r>
              <a:rPr lang="en-US" sz="1600" dirty="0" smtClean="0">
                <a:solidFill>
                  <a:srgbClr val="0070C0"/>
                </a:solidFill>
                <a:latin typeface="Arial" panose="020B0604020202020204" pitchFamily="34" charset="0"/>
                <a:cs typeface="Arial" panose="020B0604020202020204" pitchFamily="34" charset="0"/>
              </a:rPr>
              <a:t>0</a:t>
            </a:r>
            <a:endParaRPr lang="en-US" sz="1600" dirty="0">
              <a:solidFill>
                <a:srgbClr val="0070C0"/>
              </a:solidFill>
              <a:latin typeface="Arial" panose="020B0604020202020204" pitchFamily="34" charset="0"/>
              <a:cs typeface="Arial" panose="020B0604020202020204" pitchFamily="34" charset="0"/>
            </a:endParaRPr>
          </a:p>
        </p:txBody>
      </p:sp>
      <p:sp>
        <p:nvSpPr>
          <p:cNvPr id="15" name="TextBox 14"/>
          <p:cNvSpPr txBox="1"/>
          <p:nvPr/>
        </p:nvSpPr>
        <p:spPr>
          <a:xfrm>
            <a:off x="6668964" y="2471423"/>
            <a:ext cx="585677" cy="338554"/>
          </a:xfrm>
          <a:prstGeom prst="rect">
            <a:avLst/>
          </a:prstGeom>
          <a:noFill/>
        </p:spPr>
        <p:txBody>
          <a:bodyPr wrap="square" rtlCol="0">
            <a:spAutoFit/>
          </a:bodyPr>
          <a:lstStyle/>
          <a:p>
            <a:r>
              <a:rPr lang="en-US" sz="1600" dirty="0" smtClean="0">
                <a:solidFill>
                  <a:srgbClr val="005A9C"/>
                </a:solidFill>
                <a:latin typeface="Arial" panose="020B0604020202020204" pitchFamily="34" charset="0"/>
                <a:cs typeface="Arial" panose="020B0604020202020204" pitchFamily="34" charset="0"/>
              </a:rPr>
              <a:t>1.0</a:t>
            </a:r>
            <a:endParaRPr lang="en-US" sz="1600" dirty="0">
              <a:solidFill>
                <a:srgbClr val="005A9C"/>
              </a:solidFill>
              <a:latin typeface="Arial" panose="020B0604020202020204" pitchFamily="34" charset="0"/>
              <a:cs typeface="Arial" panose="020B0604020202020204" pitchFamily="34" charset="0"/>
            </a:endParaRPr>
          </a:p>
        </p:txBody>
      </p:sp>
      <p:sp>
        <p:nvSpPr>
          <p:cNvPr id="16" name="TextBox 15"/>
          <p:cNvSpPr txBox="1"/>
          <p:nvPr/>
        </p:nvSpPr>
        <p:spPr>
          <a:xfrm>
            <a:off x="6668967" y="1241599"/>
            <a:ext cx="585674" cy="338554"/>
          </a:xfrm>
          <a:prstGeom prst="rect">
            <a:avLst/>
          </a:prstGeom>
          <a:noFill/>
        </p:spPr>
        <p:txBody>
          <a:bodyPr wrap="square" rtlCol="0">
            <a:spAutoFit/>
          </a:bodyPr>
          <a:lstStyle/>
          <a:p>
            <a:r>
              <a:rPr lang="en-US" sz="1600" dirty="0" smtClean="0">
                <a:solidFill>
                  <a:srgbClr val="0070C0"/>
                </a:solidFill>
                <a:latin typeface="Arial" panose="020B0604020202020204" pitchFamily="34" charset="0"/>
                <a:cs typeface="Arial" panose="020B0604020202020204" pitchFamily="34" charset="0"/>
              </a:rPr>
              <a:t>2.0</a:t>
            </a:r>
            <a:endParaRPr lang="en-US" sz="1600" dirty="0">
              <a:solidFill>
                <a:srgbClr val="0070C0"/>
              </a:solidFill>
              <a:latin typeface="Arial" panose="020B0604020202020204" pitchFamily="34" charset="0"/>
              <a:cs typeface="Arial" panose="020B0604020202020204" pitchFamily="34" charset="0"/>
            </a:endParaRPr>
          </a:p>
        </p:txBody>
      </p:sp>
      <p:cxnSp>
        <p:nvCxnSpPr>
          <p:cNvPr id="18" name="Straight Connector 17"/>
          <p:cNvCxnSpPr>
            <a:stCxn id="7" idx="1"/>
          </p:cNvCxnSpPr>
          <p:nvPr/>
        </p:nvCxnSpPr>
        <p:spPr>
          <a:xfrm>
            <a:off x="2554166" y="2643917"/>
            <a:ext cx="4114800" cy="0"/>
          </a:xfrm>
          <a:prstGeom prst="line">
            <a:avLst/>
          </a:prstGeom>
          <a:ln w="28575">
            <a:solidFill>
              <a:srgbClr val="0070C0"/>
            </a:solidFill>
            <a:prstDash val="sysDot"/>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4093371" y="1753478"/>
            <a:ext cx="1607344" cy="1221581"/>
          </a:xfrm>
          <a:custGeom>
            <a:avLst/>
            <a:gdLst>
              <a:gd name="connsiteX0" fmla="*/ 0 w 2143125"/>
              <a:gd name="connsiteY0" fmla="*/ 0 h 1628775"/>
              <a:gd name="connsiteX1" fmla="*/ 428625 w 2143125"/>
              <a:gd name="connsiteY1" fmla="*/ 133350 h 1628775"/>
              <a:gd name="connsiteX2" fmla="*/ 971550 w 2143125"/>
              <a:gd name="connsiteY2" fmla="*/ 447675 h 1628775"/>
              <a:gd name="connsiteX3" fmla="*/ 1524000 w 2143125"/>
              <a:gd name="connsiteY3" fmla="*/ 933450 h 1628775"/>
              <a:gd name="connsiteX4" fmla="*/ 2143125 w 2143125"/>
              <a:gd name="connsiteY4" fmla="*/ 1628775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25" h="1628775">
                <a:moveTo>
                  <a:pt x="0" y="0"/>
                </a:moveTo>
                <a:cubicBezTo>
                  <a:pt x="133350" y="29369"/>
                  <a:pt x="266700" y="58738"/>
                  <a:pt x="428625" y="133350"/>
                </a:cubicBezTo>
                <a:cubicBezTo>
                  <a:pt x="590550" y="207963"/>
                  <a:pt x="788988" y="314325"/>
                  <a:pt x="971550" y="447675"/>
                </a:cubicBezTo>
                <a:cubicBezTo>
                  <a:pt x="1154113" y="581025"/>
                  <a:pt x="1328738" y="736600"/>
                  <a:pt x="1524000" y="933450"/>
                </a:cubicBezTo>
                <a:cubicBezTo>
                  <a:pt x="1719262" y="1130300"/>
                  <a:pt x="1993900" y="1455738"/>
                  <a:pt x="2143125" y="1628775"/>
                </a:cubicBezTo>
              </a:path>
            </a:pathLst>
          </a:cu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777843" y="2958542"/>
            <a:ext cx="475975" cy="307777"/>
          </a:xfrm>
          <a:prstGeom prst="rect">
            <a:avLst/>
          </a:prstGeom>
          <a:noFill/>
        </p:spPr>
        <p:txBody>
          <a:bodyPr wrap="square" rtlCol="0">
            <a:spAutoFit/>
          </a:bodyPr>
          <a:lstStyle/>
          <a:p>
            <a:r>
              <a:rPr lang="en-US" sz="1400" dirty="0" smtClean="0">
                <a:solidFill>
                  <a:srgbClr val="0070C0"/>
                </a:solidFill>
                <a:latin typeface="Arial" panose="020B0604020202020204" pitchFamily="34" charset="0"/>
                <a:cs typeface="Arial" panose="020B0604020202020204" pitchFamily="34" charset="0"/>
              </a:rPr>
              <a:t>FEI</a:t>
            </a:r>
            <a:endParaRPr lang="en-US" sz="1400"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2784434" y="1377808"/>
            <a:ext cx="1057824"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Pressure</a:t>
            </a:r>
            <a:endParaRPr lang="en-US" sz="1600" dirty="0">
              <a:latin typeface="Arial" panose="020B0604020202020204" pitchFamily="34" charset="0"/>
              <a:cs typeface="Arial" panose="020B0604020202020204" pitchFamily="34" charset="0"/>
            </a:endParaRPr>
          </a:p>
        </p:txBody>
      </p:sp>
      <p:cxnSp>
        <p:nvCxnSpPr>
          <p:cNvPr id="26" name="Straight Connector 25"/>
          <p:cNvCxnSpPr>
            <a:stCxn id="10" idx="5"/>
          </p:cNvCxnSpPr>
          <p:nvPr/>
        </p:nvCxnSpPr>
        <p:spPr>
          <a:xfrm flipH="1">
            <a:off x="5700713" y="2640801"/>
            <a:ext cx="3572" cy="501491"/>
          </a:xfrm>
          <a:prstGeom prst="line">
            <a:avLst/>
          </a:prstGeom>
          <a:ln w="6350">
            <a:solidFill>
              <a:srgbClr val="0070C0"/>
            </a:solidFill>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093369" y="1489159"/>
            <a:ext cx="0" cy="1173073"/>
          </a:xfrm>
          <a:prstGeom prst="line">
            <a:avLst/>
          </a:prstGeom>
          <a:ln w="6350">
            <a:solidFill>
              <a:srgbClr val="0070C0"/>
            </a:solidFill>
            <a:prstDash val="sysDot"/>
          </a:ln>
        </p:spPr>
        <p:style>
          <a:lnRef idx="2">
            <a:schemeClr val="accent1"/>
          </a:lnRef>
          <a:fillRef idx="0">
            <a:schemeClr val="accent1"/>
          </a:fillRef>
          <a:effectRef idx="1">
            <a:schemeClr val="accent1"/>
          </a:effectRef>
          <a:fontRef idx="minor">
            <a:schemeClr val="tx1"/>
          </a:fontRef>
        </p:style>
      </p:cxnSp>
      <p:sp>
        <p:nvSpPr>
          <p:cNvPr id="27" name="Title 1"/>
          <p:cNvSpPr>
            <a:spLocks noGrp="1"/>
          </p:cNvSpPr>
          <p:nvPr>
            <p:ph type="title"/>
          </p:nvPr>
        </p:nvSpPr>
        <p:spPr>
          <a:xfrm>
            <a:off x="1485900" y="133350"/>
            <a:ext cx="6172200" cy="457200"/>
          </a:xfrm>
        </p:spPr>
        <p:txBody>
          <a:bodyPr>
            <a:noAutofit/>
          </a:bodyPr>
          <a:lstStyle/>
          <a:p>
            <a:r>
              <a:rPr lang="en-US" altLang="en-US" sz="2800" dirty="0">
                <a:cs typeface="Arial" pitchFamily="34" charset="0"/>
              </a:rPr>
              <a:t>Fan Efficiency Index (FEI)  </a:t>
            </a:r>
            <a:endParaRPr lang="en-US" sz="2800" dirty="0"/>
          </a:p>
        </p:txBody>
      </p:sp>
      <p:sp>
        <p:nvSpPr>
          <p:cNvPr id="29" name="TextBox 28"/>
          <p:cNvSpPr txBox="1"/>
          <p:nvPr/>
        </p:nvSpPr>
        <p:spPr>
          <a:xfrm>
            <a:off x="2554168" y="895351"/>
            <a:ext cx="4114799"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FEI varies along the fan curve</a:t>
            </a:r>
          </a:p>
        </p:txBody>
      </p:sp>
    </p:spTree>
    <p:extLst>
      <p:ext uri="{BB962C8B-B14F-4D97-AF65-F5344CB8AC3E}">
        <p14:creationId xmlns:p14="http://schemas.microsoft.com/office/powerpoint/2010/main" val="96065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5" grpId="0"/>
      <p:bldP spid="16" grpId="0"/>
      <p:bldP spid="22"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171450"/>
            <a:ext cx="8229600" cy="891779"/>
          </a:xfrm>
        </p:spPr>
        <p:txBody>
          <a:bodyPr>
            <a:normAutofit/>
          </a:bodyPr>
          <a:lstStyle/>
          <a:p>
            <a:r>
              <a:rPr lang="en-US" sz="3600" b="1" dirty="0"/>
              <a:t>Fan </a:t>
            </a:r>
            <a:r>
              <a:rPr lang="en-US" sz="3600" b="1" dirty="0" smtClean="0"/>
              <a:t>Selections</a:t>
            </a:r>
            <a:endParaRPr lang="en-US" sz="2000" b="1" dirty="0"/>
          </a:p>
        </p:txBody>
      </p:sp>
      <p:pic>
        <p:nvPicPr>
          <p:cNvPr id="123910"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948928"/>
            <a:ext cx="5799138" cy="3394472"/>
          </a:xfrm>
          <a:noFill/>
          <a:ln/>
          <a:extLst>
            <a:ext uri="{909E8E84-426E-40DD-AFC4-6F175D3DCCD1}">
              <a14:hiddenFill xmlns:a14="http://schemas.microsoft.com/office/drawing/2010/main">
                <a:solidFill>
                  <a:srgbClr val="FF0000"/>
                </a:solidFill>
              </a14:hiddenFill>
            </a:ext>
          </a:extLst>
        </p:spPr>
      </p:pic>
      <p:sp>
        <p:nvSpPr>
          <p:cNvPr id="123912" name="Freeform 8"/>
          <p:cNvSpPr>
            <a:spLocks/>
          </p:cNvSpPr>
          <p:nvPr/>
        </p:nvSpPr>
        <p:spPr bwMode="auto">
          <a:xfrm>
            <a:off x="3886200" y="2400300"/>
            <a:ext cx="1187450" cy="795338"/>
          </a:xfrm>
          <a:custGeom>
            <a:avLst/>
            <a:gdLst>
              <a:gd name="T0" fmla="*/ 720 w 748"/>
              <a:gd name="T1" fmla="*/ 605 h 668"/>
              <a:gd name="T2" fmla="*/ 561 w 748"/>
              <a:gd name="T3" fmla="*/ 400 h 668"/>
              <a:gd name="T4" fmla="*/ 366 w 748"/>
              <a:gd name="T5" fmla="*/ 211 h 668"/>
              <a:gd name="T6" fmla="*/ 174 w 748"/>
              <a:gd name="T7" fmla="*/ 67 h 668"/>
              <a:gd name="T8" fmla="*/ 51 w 748"/>
              <a:gd name="T9" fmla="*/ 7 h 668"/>
              <a:gd name="T10" fmla="*/ 3 w 748"/>
              <a:gd name="T11" fmla="*/ 22 h 668"/>
              <a:gd name="T12" fmla="*/ 36 w 748"/>
              <a:gd name="T13" fmla="*/ 67 h 668"/>
              <a:gd name="T14" fmla="*/ 144 w 748"/>
              <a:gd name="T15" fmla="*/ 127 h 668"/>
              <a:gd name="T16" fmla="*/ 309 w 748"/>
              <a:gd name="T17" fmla="*/ 262 h 668"/>
              <a:gd name="T18" fmla="*/ 465 w 748"/>
              <a:gd name="T19" fmla="*/ 409 h 668"/>
              <a:gd name="T20" fmla="*/ 660 w 748"/>
              <a:gd name="T21" fmla="*/ 625 h 668"/>
              <a:gd name="T22" fmla="*/ 728 w 748"/>
              <a:gd name="T23" fmla="*/ 665 h 668"/>
              <a:gd name="T24" fmla="*/ 720 w 748"/>
              <a:gd name="T25" fmla="*/ 605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8" h="668">
                <a:moveTo>
                  <a:pt x="720" y="605"/>
                </a:moveTo>
                <a:cubicBezTo>
                  <a:pt x="692" y="561"/>
                  <a:pt x="620" y="466"/>
                  <a:pt x="561" y="400"/>
                </a:cubicBezTo>
                <a:cubicBezTo>
                  <a:pt x="502" y="334"/>
                  <a:pt x="430" y="266"/>
                  <a:pt x="366" y="211"/>
                </a:cubicBezTo>
                <a:cubicBezTo>
                  <a:pt x="302" y="156"/>
                  <a:pt x="226" y="101"/>
                  <a:pt x="174" y="67"/>
                </a:cubicBezTo>
                <a:cubicBezTo>
                  <a:pt x="122" y="33"/>
                  <a:pt x="79" y="14"/>
                  <a:pt x="51" y="7"/>
                </a:cubicBezTo>
                <a:cubicBezTo>
                  <a:pt x="23" y="0"/>
                  <a:pt x="6" y="12"/>
                  <a:pt x="3" y="22"/>
                </a:cubicBezTo>
                <a:cubicBezTo>
                  <a:pt x="0" y="32"/>
                  <a:pt x="13" y="50"/>
                  <a:pt x="36" y="67"/>
                </a:cubicBezTo>
                <a:cubicBezTo>
                  <a:pt x="59" y="84"/>
                  <a:pt x="98" y="95"/>
                  <a:pt x="144" y="127"/>
                </a:cubicBezTo>
                <a:cubicBezTo>
                  <a:pt x="190" y="159"/>
                  <a:pt x="256" y="215"/>
                  <a:pt x="309" y="262"/>
                </a:cubicBezTo>
                <a:cubicBezTo>
                  <a:pt x="362" y="309"/>
                  <a:pt x="406" y="349"/>
                  <a:pt x="465" y="409"/>
                </a:cubicBezTo>
                <a:cubicBezTo>
                  <a:pt x="524" y="469"/>
                  <a:pt x="616" y="582"/>
                  <a:pt x="660" y="625"/>
                </a:cubicBezTo>
                <a:cubicBezTo>
                  <a:pt x="704" y="668"/>
                  <a:pt x="718" y="668"/>
                  <a:pt x="728" y="665"/>
                </a:cubicBezTo>
                <a:cubicBezTo>
                  <a:pt x="738" y="662"/>
                  <a:pt x="748" y="649"/>
                  <a:pt x="720" y="605"/>
                </a:cubicBezTo>
                <a:close/>
              </a:path>
            </a:pathLst>
          </a:custGeom>
          <a:noFill/>
          <a:ln w="127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13" name="Freeform 9"/>
          <p:cNvSpPr>
            <a:spLocks/>
          </p:cNvSpPr>
          <p:nvPr/>
        </p:nvSpPr>
        <p:spPr bwMode="auto">
          <a:xfrm>
            <a:off x="2998916" y="3622781"/>
            <a:ext cx="781050" cy="286941"/>
          </a:xfrm>
          <a:custGeom>
            <a:avLst/>
            <a:gdLst>
              <a:gd name="T0" fmla="*/ 472 w 492"/>
              <a:gd name="T1" fmla="*/ 206 h 241"/>
              <a:gd name="T2" fmla="*/ 358 w 492"/>
              <a:gd name="T3" fmla="*/ 122 h 241"/>
              <a:gd name="T4" fmla="*/ 244 w 492"/>
              <a:gd name="T5" fmla="*/ 59 h 241"/>
              <a:gd name="T6" fmla="*/ 115 w 492"/>
              <a:gd name="T7" fmla="*/ 14 h 241"/>
              <a:gd name="T8" fmla="*/ 25 w 492"/>
              <a:gd name="T9" fmla="*/ 2 h 241"/>
              <a:gd name="T10" fmla="*/ 4 w 492"/>
              <a:gd name="T11" fmla="*/ 26 h 241"/>
              <a:gd name="T12" fmla="*/ 49 w 492"/>
              <a:gd name="T13" fmla="*/ 47 h 241"/>
              <a:gd name="T14" fmla="*/ 160 w 492"/>
              <a:gd name="T15" fmla="*/ 86 h 241"/>
              <a:gd name="T16" fmla="*/ 283 w 492"/>
              <a:gd name="T17" fmla="*/ 143 h 241"/>
              <a:gd name="T18" fmla="*/ 403 w 492"/>
              <a:gd name="T19" fmla="*/ 215 h 241"/>
              <a:gd name="T20" fmla="*/ 454 w 492"/>
              <a:gd name="T21" fmla="*/ 239 h 241"/>
              <a:gd name="T22" fmla="*/ 478 w 492"/>
              <a:gd name="T23" fmla="*/ 230 h 241"/>
              <a:gd name="T24" fmla="*/ 472 w 492"/>
              <a:gd name="T25" fmla="*/ 20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241">
                <a:moveTo>
                  <a:pt x="472" y="206"/>
                </a:moveTo>
                <a:cubicBezTo>
                  <a:pt x="452" y="188"/>
                  <a:pt x="396" y="146"/>
                  <a:pt x="358" y="122"/>
                </a:cubicBezTo>
                <a:cubicBezTo>
                  <a:pt x="320" y="98"/>
                  <a:pt x="285" y="77"/>
                  <a:pt x="244" y="59"/>
                </a:cubicBezTo>
                <a:cubicBezTo>
                  <a:pt x="203" y="41"/>
                  <a:pt x="151" y="23"/>
                  <a:pt x="115" y="14"/>
                </a:cubicBezTo>
                <a:cubicBezTo>
                  <a:pt x="79" y="5"/>
                  <a:pt x="43" y="0"/>
                  <a:pt x="25" y="2"/>
                </a:cubicBezTo>
                <a:cubicBezTo>
                  <a:pt x="7" y="4"/>
                  <a:pt x="0" y="19"/>
                  <a:pt x="4" y="26"/>
                </a:cubicBezTo>
                <a:cubicBezTo>
                  <a:pt x="8" y="33"/>
                  <a:pt x="23" y="37"/>
                  <a:pt x="49" y="47"/>
                </a:cubicBezTo>
                <a:cubicBezTo>
                  <a:pt x="75" y="57"/>
                  <a:pt x="121" y="70"/>
                  <a:pt x="160" y="86"/>
                </a:cubicBezTo>
                <a:cubicBezTo>
                  <a:pt x="199" y="102"/>
                  <a:pt x="242" y="122"/>
                  <a:pt x="283" y="143"/>
                </a:cubicBezTo>
                <a:cubicBezTo>
                  <a:pt x="324" y="164"/>
                  <a:pt x="375" y="199"/>
                  <a:pt x="403" y="215"/>
                </a:cubicBezTo>
                <a:cubicBezTo>
                  <a:pt x="431" y="231"/>
                  <a:pt x="442" y="237"/>
                  <a:pt x="454" y="239"/>
                </a:cubicBezTo>
                <a:cubicBezTo>
                  <a:pt x="466" y="241"/>
                  <a:pt x="475" y="235"/>
                  <a:pt x="478" y="230"/>
                </a:cubicBezTo>
                <a:cubicBezTo>
                  <a:pt x="481" y="225"/>
                  <a:pt x="492" y="224"/>
                  <a:pt x="472" y="206"/>
                </a:cubicBezTo>
                <a:close/>
              </a:path>
            </a:pathLst>
          </a:custGeom>
          <a:noFill/>
          <a:ln w="127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14" name="Freeform 10"/>
          <p:cNvSpPr>
            <a:spLocks/>
          </p:cNvSpPr>
          <p:nvPr/>
        </p:nvSpPr>
        <p:spPr bwMode="auto">
          <a:xfrm>
            <a:off x="5257801" y="1628775"/>
            <a:ext cx="481013" cy="428625"/>
          </a:xfrm>
          <a:custGeom>
            <a:avLst/>
            <a:gdLst>
              <a:gd name="T0" fmla="*/ 334 w 336"/>
              <a:gd name="T1" fmla="*/ 351 h 408"/>
              <a:gd name="T2" fmla="*/ 286 w 336"/>
              <a:gd name="T3" fmla="*/ 285 h 408"/>
              <a:gd name="T4" fmla="*/ 232 w 336"/>
              <a:gd name="T5" fmla="*/ 216 h 408"/>
              <a:gd name="T6" fmla="*/ 91 w 336"/>
              <a:gd name="T7" fmla="*/ 45 h 408"/>
              <a:gd name="T8" fmla="*/ 28 w 336"/>
              <a:gd name="T9" fmla="*/ 0 h 408"/>
              <a:gd name="T10" fmla="*/ 1 w 336"/>
              <a:gd name="T11" fmla="*/ 45 h 408"/>
              <a:gd name="T12" fmla="*/ 37 w 336"/>
              <a:gd name="T13" fmla="*/ 96 h 408"/>
              <a:gd name="T14" fmla="*/ 118 w 336"/>
              <a:gd name="T15" fmla="*/ 201 h 408"/>
              <a:gd name="T16" fmla="*/ 220 w 336"/>
              <a:gd name="T17" fmla="*/ 345 h 408"/>
              <a:gd name="T18" fmla="*/ 277 w 336"/>
              <a:gd name="T19" fmla="*/ 399 h 408"/>
              <a:gd name="T20" fmla="*/ 322 w 336"/>
              <a:gd name="T21" fmla="*/ 399 h 408"/>
              <a:gd name="T22" fmla="*/ 334 w 336"/>
              <a:gd name="T23"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408">
                <a:moveTo>
                  <a:pt x="334" y="351"/>
                </a:moveTo>
                <a:lnTo>
                  <a:pt x="286" y="285"/>
                </a:lnTo>
                <a:cubicBezTo>
                  <a:pt x="269" y="263"/>
                  <a:pt x="264" y="256"/>
                  <a:pt x="232" y="216"/>
                </a:cubicBezTo>
                <a:cubicBezTo>
                  <a:pt x="200" y="176"/>
                  <a:pt x="125" y="81"/>
                  <a:pt x="91" y="45"/>
                </a:cubicBezTo>
                <a:cubicBezTo>
                  <a:pt x="57" y="9"/>
                  <a:pt x="43" y="0"/>
                  <a:pt x="28" y="0"/>
                </a:cubicBezTo>
                <a:cubicBezTo>
                  <a:pt x="13" y="0"/>
                  <a:pt x="0" y="29"/>
                  <a:pt x="1" y="45"/>
                </a:cubicBezTo>
                <a:cubicBezTo>
                  <a:pt x="2" y="61"/>
                  <a:pt x="17" y="70"/>
                  <a:pt x="37" y="96"/>
                </a:cubicBezTo>
                <a:cubicBezTo>
                  <a:pt x="57" y="122"/>
                  <a:pt x="88" y="160"/>
                  <a:pt x="118" y="201"/>
                </a:cubicBezTo>
                <a:cubicBezTo>
                  <a:pt x="148" y="242"/>
                  <a:pt x="193" y="312"/>
                  <a:pt x="220" y="345"/>
                </a:cubicBezTo>
                <a:cubicBezTo>
                  <a:pt x="247" y="378"/>
                  <a:pt x="260" y="390"/>
                  <a:pt x="277" y="399"/>
                </a:cubicBezTo>
                <a:cubicBezTo>
                  <a:pt x="294" y="408"/>
                  <a:pt x="312" y="405"/>
                  <a:pt x="322" y="399"/>
                </a:cubicBezTo>
                <a:cubicBezTo>
                  <a:pt x="332" y="393"/>
                  <a:pt x="336" y="378"/>
                  <a:pt x="334" y="351"/>
                </a:cubicBezTo>
                <a:close/>
              </a:path>
            </a:pathLst>
          </a:custGeom>
          <a:noFill/>
          <a:ln w="127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15" name="AutoShape 11"/>
          <p:cNvSpPr>
            <a:spLocks noChangeArrowheads="1"/>
          </p:cNvSpPr>
          <p:nvPr/>
        </p:nvSpPr>
        <p:spPr bwMode="auto">
          <a:xfrm>
            <a:off x="337751" y="3105150"/>
            <a:ext cx="2405449" cy="712098"/>
          </a:xfrm>
          <a:prstGeom prst="wedgeRoundRectCallout">
            <a:avLst>
              <a:gd name="adj1" fmla="val 60662"/>
              <a:gd name="adj2" fmla="val 27686"/>
              <a:gd name="adj3" fmla="val 16667"/>
            </a:avLst>
          </a:prstGeom>
          <a:solidFill>
            <a:schemeClr val="bg1"/>
          </a:solidFill>
          <a:ln w="9525" algn="ctr">
            <a:solidFill>
              <a:srgbClr val="FF0000"/>
            </a:solidFill>
            <a:miter lim="800000"/>
            <a:headEnd/>
            <a:tailEnd/>
          </a:ln>
          <a:effectLst>
            <a:outerShdw dist="35921" dir="2700000" algn="ctr" rotWithShape="0">
              <a:schemeClr val="bg2"/>
            </a:outerShdw>
          </a:effectLst>
          <a:extLst/>
        </p:spPr>
        <p:txBody>
          <a:bodyPr/>
          <a:lstStyle/>
          <a:p>
            <a:r>
              <a:rPr lang="en-US" dirty="0"/>
              <a:t>Wide selection range at low CFM and Ps</a:t>
            </a:r>
          </a:p>
        </p:txBody>
      </p:sp>
      <p:sp>
        <p:nvSpPr>
          <p:cNvPr id="123916" name="AutoShape 12"/>
          <p:cNvSpPr>
            <a:spLocks noChangeArrowheads="1"/>
          </p:cNvSpPr>
          <p:nvPr/>
        </p:nvSpPr>
        <p:spPr bwMode="auto">
          <a:xfrm>
            <a:off x="6019800" y="1800225"/>
            <a:ext cx="2667000" cy="965001"/>
          </a:xfrm>
          <a:prstGeom prst="wedgeRoundRectCallout">
            <a:avLst>
              <a:gd name="adj1" fmla="val -61963"/>
              <a:gd name="adj2" fmla="val -25000"/>
              <a:gd name="adj3" fmla="val 16667"/>
            </a:avLst>
          </a:prstGeom>
          <a:solidFill>
            <a:schemeClr val="bg1"/>
          </a:solidFill>
          <a:ln w="9525" algn="ctr">
            <a:solidFill>
              <a:srgbClr val="FF0000"/>
            </a:solidFill>
            <a:miter lim="800000"/>
            <a:headEnd/>
            <a:tailEnd/>
          </a:ln>
          <a:effectLst>
            <a:outerShdw dist="35921" dir="2700000" algn="ctr" rotWithShape="0">
              <a:schemeClr val="bg2"/>
            </a:outerShdw>
          </a:effectLst>
          <a:extLst/>
        </p:spPr>
        <p:txBody>
          <a:bodyPr/>
          <a:lstStyle/>
          <a:p>
            <a:r>
              <a:rPr lang="en-US" dirty="0"/>
              <a:t>Narrow selection range around peak </a:t>
            </a:r>
            <a:r>
              <a:rPr lang="en-US" dirty="0" smtClean="0"/>
              <a:t>efficiency </a:t>
            </a:r>
            <a:r>
              <a:rPr lang="en-US" dirty="0"/>
              <a:t>at high CFM and Ps</a:t>
            </a:r>
          </a:p>
        </p:txBody>
      </p:sp>
      <p:sp>
        <p:nvSpPr>
          <p:cNvPr id="123918" name="Freeform 14"/>
          <p:cNvSpPr>
            <a:spLocks/>
          </p:cNvSpPr>
          <p:nvPr/>
        </p:nvSpPr>
        <p:spPr bwMode="auto">
          <a:xfrm>
            <a:off x="2286001" y="1600200"/>
            <a:ext cx="3452813" cy="2330053"/>
          </a:xfrm>
          <a:custGeom>
            <a:avLst/>
            <a:gdLst>
              <a:gd name="T0" fmla="*/ 2 w 2175"/>
              <a:gd name="T1" fmla="*/ 1957 h 1957"/>
              <a:gd name="T2" fmla="*/ 507 w 2175"/>
              <a:gd name="T3" fmla="*/ 1949 h 1957"/>
              <a:gd name="T4" fmla="*/ 811 w 2175"/>
              <a:gd name="T5" fmla="*/ 1922 h 1957"/>
              <a:gd name="T6" fmla="*/ 1300 w 2175"/>
              <a:gd name="T7" fmla="*/ 1749 h 1957"/>
              <a:gd name="T8" fmla="*/ 1752 w 2175"/>
              <a:gd name="T9" fmla="*/ 1349 h 1957"/>
              <a:gd name="T10" fmla="*/ 2004 w 2175"/>
              <a:gd name="T11" fmla="*/ 925 h 1957"/>
              <a:gd name="T12" fmla="*/ 2156 w 2175"/>
              <a:gd name="T13" fmla="*/ 433 h 1957"/>
              <a:gd name="T14" fmla="*/ 2116 w 2175"/>
              <a:gd name="T15" fmla="*/ 61 h 1957"/>
              <a:gd name="T16" fmla="*/ 1824 w 2175"/>
              <a:gd name="T17" fmla="*/ 65 h 1957"/>
              <a:gd name="T18" fmla="*/ 1408 w 2175"/>
              <a:gd name="T19" fmla="*/ 337 h 1957"/>
              <a:gd name="T20" fmla="*/ 956 w 2175"/>
              <a:gd name="T21" fmla="*/ 733 h 1957"/>
              <a:gd name="T22" fmla="*/ 584 w 2175"/>
              <a:gd name="T23" fmla="*/ 1213 h 1957"/>
              <a:gd name="T24" fmla="*/ 316 w 2175"/>
              <a:gd name="T25" fmla="*/ 1673 h 1957"/>
              <a:gd name="T26" fmla="*/ 172 w 2175"/>
              <a:gd name="T27" fmla="*/ 1849 h 1957"/>
              <a:gd name="T28" fmla="*/ 0 w 2175"/>
              <a:gd name="T29" fmla="*/ 1955 h 1957"/>
              <a:gd name="T30" fmla="*/ 2 w 2175"/>
              <a:gd name="T31" fmla="*/ 1957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5" h="1957">
                <a:moveTo>
                  <a:pt x="2" y="1957"/>
                </a:moveTo>
                <a:cubicBezTo>
                  <a:pt x="86" y="1956"/>
                  <a:pt x="372" y="1955"/>
                  <a:pt x="507" y="1949"/>
                </a:cubicBezTo>
                <a:cubicBezTo>
                  <a:pt x="642" y="1943"/>
                  <a:pt x="679" y="1955"/>
                  <a:pt x="811" y="1922"/>
                </a:cubicBezTo>
                <a:cubicBezTo>
                  <a:pt x="943" y="1889"/>
                  <a:pt x="1143" y="1844"/>
                  <a:pt x="1300" y="1749"/>
                </a:cubicBezTo>
                <a:cubicBezTo>
                  <a:pt x="1457" y="1654"/>
                  <a:pt x="1635" y="1486"/>
                  <a:pt x="1752" y="1349"/>
                </a:cubicBezTo>
                <a:cubicBezTo>
                  <a:pt x="1869" y="1212"/>
                  <a:pt x="1937" y="1078"/>
                  <a:pt x="2004" y="925"/>
                </a:cubicBezTo>
                <a:cubicBezTo>
                  <a:pt x="2071" y="772"/>
                  <a:pt x="2137" y="577"/>
                  <a:pt x="2156" y="433"/>
                </a:cubicBezTo>
                <a:cubicBezTo>
                  <a:pt x="2175" y="289"/>
                  <a:pt x="2171" y="122"/>
                  <a:pt x="2116" y="61"/>
                </a:cubicBezTo>
                <a:cubicBezTo>
                  <a:pt x="2061" y="0"/>
                  <a:pt x="1942" y="19"/>
                  <a:pt x="1824" y="65"/>
                </a:cubicBezTo>
                <a:cubicBezTo>
                  <a:pt x="1706" y="111"/>
                  <a:pt x="1553" y="226"/>
                  <a:pt x="1408" y="337"/>
                </a:cubicBezTo>
                <a:cubicBezTo>
                  <a:pt x="1263" y="448"/>
                  <a:pt x="1093" y="587"/>
                  <a:pt x="956" y="733"/>
                </a:cubicBezTo>
                <a:cubicBezTo>
                  <a:pt x="819" y="879"/>
                  <a:pt x="691" y="1056"/>
                  <a:pt x="584" y="1213"/>
                </a:cubicBezTo>
                <a:cubicBezTo>
                  <a:pt x="477" y="1370"/>
                  <a:pt x="385" y="1567"/>
                  <a:pt x="316" y="1673"/>
                </a:cubicBezTo>
                <a:cubicBezTo>
                  <a:pt x="247" y="1779"/>
                  <a:pt x="225" y="1802"/>
                  <a:pt x="172" y="1849"/>
                </a:cubicBezTo>
                <a:cubicBezTo>
                  <a:pt x="119" y="1896"/>
                  <a:pt x="36" y="1933"/>
                  <a:pt x="0" y="1955"/>
                </a:cubicBezTo>
                <a:cubicBezTo>
                  <a:pt x="0" y="1955"/>
                  <a:pt x="2" y="1957"/>
                  <a:pt x="2" y="1957"/>
                </a:cubicBezTo>
                <a:close/>
              </a:path>
            </a:pathLst>
          </a:custGeom>
          <a:solidFill>
            <a:srgbClr val="FF0000">
              <a:alpha val="9804"/>
            </a:srgbClr>
          </a:solidFill>
          <a:ln w="28575" cap="flat" cmpd="sng">
            <a:solidFill>
              <a:srgbClr val="FF0000"/>
            </a:solidFill>
            <a:prstDash val="solid"/>
            <a:round/>
            <a:headEnd type="none" w="med" len="med"/>
            <a:tailEnd type="none" w="med" len="med"/>
          </a:ln>
          <a:effectLst/>
          <a:extLst/>
        </p:spPr>
        <p:txBody>
          <a:bodyPr/>
          <a:lstStyle/>
          <a:p>
            <a:endParaRPr lang="en-US"/>
          </a:p>
        </p:txBody>
      </p:sp>
      <p:sp>
        <p:nvSpPr>
          <p:cNvPr id="4" name="Rounded Rectangle 3"/>
          <p:cNvSpPr/>
          <p:nvPr/>
        </p:nvSpPr>
        <p:spPr bwMode="auto">
          <a:xfrm>
            <a:off x="5335588" y="2952750"/>
            <a:ext cx="1368425" cy="508449"/>
          </a:xfrm>
          <a:prstGeom prst="roundRect">
            <a:avLst/>
          </a:prstGeom>
          <a:solidFill>
            <a:srgbClr val="FFD5D5"/>
          </a:solid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Allowable</a:t>
            </a:r>
          </a:p>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Selection</a:t>
            </a:r>
            <a:r>
              <a:rPr kumimoji="0" lang="en-US" sz="1200" b="1" i="0" u="none" strike="noStrike" cap="none" normalizeH="0" dirty="0" smtClean="0">
                <a:ln>
                  <a:noFill/>
                </a:ln>
                <a:solidFill>
                  <a:schemeClr val="tx1"/>
                </a:solidFill>
                <a:effectLst/>
                <a:latin typeface="Arial" charset="0"/>
              </a:rPr>
              <a:t> Range</a:t>
            </a:r>
            <a:endParaRPr kumimoji="0" lang="en-US"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177524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083851" y="4138196"/>
            <a:ext cx="869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600" b="1" dirty="0"/>
              <a:t>% CFM</a:t>
            </a:r>
          </a:p>
        </p:txBody>
      </p:sp>
      <p:sp>
        <p:nvSpPr>
          <p:cNvPr id="15363" name="Rectangle 3"/>
          <p:cNvSpPr>
            <a:spLocks noGrp="1" noChangeArrowheads="1"/>
          </p:cNvSpPr>
          <p:nvPr>
            <p:ph type="title" idx="4294967295"/>
          </p:nvPr>
        </p:nvSpPr>
        <p:spPr>
          <a:xfrm>
            <a:off x="0" y="171450"/>
            <a:ext cx="8229600" cy="457200"/>
          </a:xfrm>
        </p:spPr>
        <p:txBody>
          <a:bodyPr>
            <a:normAutofit fontScale="90000"/>
          </a:bodyPr>
          <a:lstStyle/>
          <a:p>
            <a:pPr eaLnBrk="1" hangingPunct="1"/>
            <a:r>
              <a:rPr lang="en-US" altLang="en-US" dirty="0" smtClean="0"/>
              <a:t>Fan Performance vs. Fan Application</a:t>
            </a:r>
          </a:p>
        </p:txBody>
      </p:sp>
      <p:sp>
        <p:nvSpPr>
          <p:cNvPr id="15364" name="Line 4"/>
          <p:cNvSpPr>
            <a:spLocks noChangeShapeType="1"/>
          </p:cNvSpPr>
          <p:nvPr/>
        </p:nvSpPr>
        <p:spPr bwMode="auto">
          <a:xfrm>
            <a:off x="1138238" y="797719"/>
            <a:ext cx="0" cy="337423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5" name="Text Box 7"/>
          <p:cNvSpPr txBox="1">
            <a:spLocks noChangeArrowheads="1"/>
          </p:cNvSpPr>
          <p:nvPr/>
        </p:nvSpPr>
        <p:spPr bwMode="auto">
          <a:xfrm>
            <a:off x="0" y="1959769"/>
            <a:ext cx="1062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1600" b="1" dirty="0"/>
              <a:t>% Ps</a:t>
            </a:r>
          </a:p>
        </p:txBody>
      </p:sp>
      <p:sp>
        <p:nvSpPr>
          <p:cNvPr id="15366" name="Line 8"/>
          <p:cNvSpPr>
            <a:spLocks noChangeShapeType="1"/>
          </p:cNvSpPr>
          <p:nvPr/>
        </p:nvSpPr>
        <p:spPr bwMode="auto">
          <a:xfrm flipH="1">
            <a:off x="5294313" y="3729037"/>
            <a:ext cx="1738312" cy="277416"/>
          </a:xfrm>
          <a:prstGeom prst="line">
            <a:avLst/>
          </a:prstGeom>
          <a:noFill/>
          <a:ln w="19050">
            <a:solidFill>
              <a:srgbClr val="FFFFFF"/>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367" name="Freeform 9"/>
          <p:cNvSpPr>
            <a:spLocks/>
          </p:cNvSpPr>
          <p:nvPr/>
        </p:nvSpPr>
        <p:spPr bwMode="auto">
          <a:xfrm>
            <a:off x="1143000" y="857250"/>
            <a:ext cx="2971800" cy="3305175"/>
          </a:xfrm>
          <a:custGeom>
            <a:avLst/>
            <a:gdLst>
              <a:gd name="T0" fmla="*/ 0 w 2160"/>
              <a:gd name="T1" fmla="*/ 2147483647 h 2496"/>
              <a:gd name="T2" fmla="*/ 1069498538 w 2160"/>
              <a:gd name="T3" fmla="*/ 2147483647 h 2496"/>
              <a:gd name="T4" fmla="*/ 2147483647 w 2160"/>
              <a:gd name="T5" fmla="*/ 2147483647 h 2496"/>
              <a:gd name="T6" fmla="*/ 2147483647 w 2160"/>
              <a:gd name="T7" fmla="*/ 2147483647 h 2496"/>
              <a:gd name="T8" fmla="*/ 2147483647 w 2160"/>
              <a:gd name="T9" fmla="*/ 0 h 2496"/>
              <a:gd name="T10" fmla="*/ 0 60000 65536"/>
              <a:gd name="T11" fmla="*/ 0 60000 65536"/>
              <a:gd name="T12" fmla="*/ 0 60000 65536"/>
              <a:gd name="T13" fmla="*/ 0 60000 65536"/>
              <a:gd name="T14" fmla="*/ 0 60000 65536"/>
              <a:gd name="T15" fmla="*/ 0 w 2160"/>
              <a:gd name="T16" fmla="*/ 0 h 2496"/>
              <a:gd name="T17" fmla="*/ 2160 w 2160"/>
              <a:gd name="T18" fmla="*/ 2496 h 2496"/>
            </a:gdLst>
            <a:ahLst/>
            <a:cxnLst>
              <a:cxn ang="T10">
                <a:pos x="T0" y="T1"/>
              </a:cxn>
              <a:cxn ang="T11">
                <a:pos x="T2" y="T3"/>
              </a:cxn>
              <a:cxn ang="T12">
                <a:pos x="T4" y="T5"/>
              </a:cxn>
              <a:cxn ang="T13">
                <a:pos x="T6" y="T7"/>
              </a:cxn>
              <a:cxn ang="T14">
                <a:pos x="T8" y="T9"/>
              </a:cxn>
            </a:cxnLst>
            <a:rect l="T15" t="T16" r="T17" b="T18"/>
            <a:pathLst>
              <a:path w="2160" h="2496">
                <a:moveTo>
                  <a:pt x="0" y="2496"/>
                </a:moveTo>
                <a:cubicBezTo>
                  <a:pt x="94" y="2480"/>
                  <a:pt x="368" y="2489"/>
                  <a:pt x="565" y="2401"/>
                </a:cubicBezTo>
                <a:cubicBezTo>
                  <a:pt x="762" y="2313"/>
                  <a:pt x="984" y="2194"/>
                  <a:pt x="1181" y="1967"/>
                </a:cubicBezTo>
                <a:cubicBezTo>
                  <a:pt x="1378" y="1740"/>
                  <a:pt x="1586" y="1364"/>
                  <a:pt x="1749" y="1036"/>
                </a:cubicBezTo>
                <a:cubicBezTo>
                  <a:pt x="1912" y="708"/>
                  <a:pt x="2075" y="216"/>
                  <a:pt x="2160" y="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5514" name="Freeform 10"/>
          <p:cNvSpPr>
            <a:spLocks/>
          </p:cNvSpPr>
          <p:nvPr/>
        </p:nvSpPr>
        <p:spPr bwMode="auto">
          <a:xfrm>
            <a:off x="1143000" y="1649016"/>
            <a:ext cx="6650038" cy="2522934"/>
          </a:xfrm>
          <a:custGeom>
            <a:avLst/>
            <a:gdLst>
              <a:gd name="T0" fmla="*/ 0 w 4189"/>
              <a:gd name="T1" fmla="*/ 2147483647 h 2119"/>
              <a:gd name="T2" fmla="*/ 2147483647 w 4189"/>
              <a:gd name="T3" fmla="*/ 2147483647 h 2119"/>
              <a:gd name="T4" fmla="*/ 2147483647 w 4189"/>
              <a:gd name="T5" fmla="*/ 796369257 h 2119"/>
              <a:gd name="T6" fmla="*/ 2147483647 w 4189"/>
              <a:gd name="T7" fmla="*/ 37801544 h 2119"/>
              <a:gd name="T8" fmla="*/ 2147483647 w 4189"/>
              <a:gd name="T9" fmla="*/ 574595540 h 2119"/>
              <a:gd name="T10" fmla="*/ 2147483647 w 4189"/>
              <a:gd name="T11" fmla="*/ 2137092182 h 2119"/>
              <a:gd name="T12" fmla="*/ 2147483647 w 4189"/>
              <a:gd name="T13" fmla="*/ 2147483647 h 2119"/>
              <a:gd name="T14" fmla="*/ 2147483647 w 4189"/>
              <a:gd name="T15" fmla="*/ 2147483647 h 2119"/>
              <a:gd name="T16" fmla="*/ 0 60000 65536"/>
              <a:gd name="T17" fmla="*/ 0 60000 65536"/>
              <a:gd name="T18" fmla="*/ 0 60000 65536"/>
              <a:gd name="T19" fmla="*/ 0 60000 65536"/>
              <a:gd name="T20" fmla="*/ 0 60000 65536"/>
              <a:gd name="T21" fmla="*/ 0 60000 65536"/>
              <a:gd name="T22" fmla="*/ 0 60000 65536"/>
              <a:gd name="T23" fmla="*/ 0 60000 65536"/>
              <a:gd name="T24" fmla="*/ 0 w 4189"/>
              <a:gd name="T25" fmla="*/ 0 h 2119"/>
              <a:gd name="T26" fmla="*/ 4189 w 4189"/>
              <a:gd name="T27" fmla="*/ 2119 h 2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89" h="2119">
                <a:moveTo>
                  <a:pt x="0" y="2119"/>
                </a:moveTo>
                <a:cubicBezTo>
                  <a:pt x="146" y="1963"/>
                  <a:pt x="580" y="1485"/>
                  <a:pt x="875" y="1185"/>
                </a:cubicBezTo>
                <a:cubicBezTo>
                  <a:pt x="1170" y="885"/>
                  <a:pt x="1520" y="511"/>
                  <a:pt x="1770" y="316"/>
                </a:cubicBezTo>
                <a:cubicBezTo>
                  <a:pt x="2020" y="121"/>
                  <a:pt x="2181" y="30"/>
                  <a:pt x="2373" y="15"/>
                </a:cubicBezTo>
                <a:cubicBezTo>
                  <a:pt x="2565" y="0"/>
                  <a:pt x="2739" y="89"/>
                  <a:pt x="2922" y="228"/>
                </a:cubicBezTo>
                <a:cubicBezTo>
                  <a:pt x="3105" y="367"/>
                  <a:pt x="3320" y="652"/>
                  <a:pt x="3472" y="848"/>
                </a:cubicBezTo>
                <a:cubicBezTo>
                  <a:pt x="3624" y="1044"/>
                  <a:pt x="3716" y="1195"/>
                  <a:pt x="3835" y="1406"/>
                </a:cubicBezTo>
                <a:cubicBezTo>
                  <a:pt x="3954" y="1617"/>
                  <a:pt x="4115" y="1967"/>
                  <a:pt x="4189" y="2115"/>
                </a:cubicBezTo>
              </a:path>
            </a:pathLst>
          </a:custGeom>
          <a:noFill/>
          <a:ln w="28575" cap="flat" cmpd="sng">
            <a:solidFill>
              <a:schemeClr val="tx1"/>
            </a:solidFill>
            <a:prstDash val="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515" name="Line 11"/>
          <p:cNvSpPr>
            <a:spLocks noChangeShapeType="1"/>
          </p:cNvSpPr>
          <p:nvPr/>
        </p:nvSpPr>
        <p:spPr bwMode="auto">
          <a:xfrm>
            <a:off x="5029200" y="1485900"/>
            <a:ext cx="0" cy="2800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5516" name="Rectangle 12"/>
          <p:cNvSpPr>
            <a:spLocks noChangeArrowheads="1"/>
          </p:cNvSpPr>
          <p:nvPr/>
        </p:nvSpPr>
        <p:spPr bwMode="auto">
          <a:xfrm>
            <a:off x="6219228" y="1943040"/>
            <a:ext cx="19898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000" dirty="0"/>
              <a:t>Static Efficiency</a:t>
            </a:r>
          </a:p>
        </p:txBody>
      </p:sp>
      <p:sp>
        <p:nvSpPr>
          <p:cNvPr id="405518" name="Text Box 14"/>
          <p:cNvSpPr txBox="1">
            <a:spLocks noChangeArrowheads="1"/>
          </p:cNvSpPr>
          <p:nvPr/>
        </p:nvSpPr>
        <p:spPr bwMode="auto">
          <a:xfrm rot="-5400000">
            <a:off x="4179957" y="2103507"/>
            <a:ext cx="114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2000" dirty="0"/>
              <a:t>Peak SE</a:t>
            </a:r>
          </a:p>
        </p:txBody>
      </p:sp>
      <p:sp>
        <p:nvSpPr>
          <p:cNvPr id="405519" name="Freeform 15"/>
          <p:cNvSpPr>
            <a:spLocks/>
          </p:cNvSpPr>
          <p:nvPr/>
        </p:nvSpPr>
        <p:spPr bwMode="auto">
          <a:xfrm>
            <a:off x="3886199" y="1200149"/>
            <a:ext cx="2074863" cy="1421607"/>
          </a:xfrm>
          <a:custGeom>
            <a:avLst/>
            <a:gdLst>
              <a:gd name="T0" fmla="*/ 350302614 w 1087"/>
              <a:gd name="T1" fmla="*/ 0 h 1068"/>
              <a:gd name="T2" fmla="*/ 229335079 w 1087"/>
              <a:gd name="T3" fmla="*/ 15120938 h 1068"/>
              <a:gd name="T4" fmla="*/ 138609428 w 1087"/>
              <a:gd name="T5" fmla="*/ 75604688 h 1068"/>
              <a:gd name="T6" fmla="*/ 93246602 w 1087"/>
              <a:gd name="T7" fmla="*/ 90725625 h 1068"/>
              <a:gd name="T8" fmla="*/ 183972253 w 1087"/>
              <a:gd name="T9" fmla="*/ 468749063 h 1068"/>
              <a:gd name="T10" fmla="*/ 289818846 w 1087"/>
              <a:gd name="T11" fmla="*/ 589716563 h 1068"/>
              <a:gd name="T12" fmla="*/ 365423556 w 1087"/>
              <a:gd name="T13" fmla="*/ 650200313 h 1068"/>
              <a:gd name="T14" fmla="*/ 395665440 w 1087"/>
              <a:gd name="T15" fmla="*/ 695563125 h 1068"/>
              <a:gd name="T16" fmla="*/ 441028265 w 1087"/>
              <a:gd name="T17" fmla="*/ 725805000 h 1068"/>
              <a:gd name="T18" fmla="*/ 667842394 w 1087"/>
              <a:gd name="T19" fmla="*/ 937498125 h 1068"/>
              <a:gd name="T20" fmla="*/ 803930870 w 1087"/>
              <a:gd name="T21" fmla="*/ 1028223750 h 1068"/>
              <a:gd name="T22" fmla="*/ 849293696 w 1087"/>
              <a:gd name="T23" fmla="*/ 1058465625 h 1068"/>
              <a:gd name="T24" fmla="*/ 970261231 w 1087"/>
              <a:gd name="T25" fmla="*/ 1179433125 h 1068"/>
              <a:gd name="T26" fmla="*/ 1091228766 w 1087"/>
              <a:gd name="T27" fmla="*/ 1300400625 h 1068"/>
              <a:gd name="T28" fmla="*/ 1242438185 w 1087"/>
              <a:gd name="T29" fmla="*/ 1481851875 h 1068"/>
              <a:gd name="T30" fmla="*/ 1408768546 w 1087"/>
              <a:gd name="T31" fmla="*/ 1678424063 h 1068"/>
              <a:gd name="T32" fmla="*/ 1544857023 w 1087"/>
              <a:gd name="T33" fmla="*/ 1829633438 h 1068"/>
              <a:gd name="T34" fmla="*/ 1756550209 w 1087"/>
              <a:gd name="T35" fmla="*/ 2132052188 h 1068"/>
              <a:gd name="T36" fmla="*/ 1968243395 w 1087"/>
              <a:gd name="T37" fmla="*/ 2147483647 h 1068"/>
              <a:gd name="T38" fmla="*/ 1998485279 w 1087"/>
              <a:gd name="T39" fmla="*/ 2147483647 h 1068"/>
              <a:gd name="T40" fmla="*/ 2089210930 w 1087"/>
              <a:gd name="T41" fmla="*/ 2147483647 h 1068"/>
              <a:gd name="T42" fmla="*/ 2104331872 w 1087"/>
              <a:gd name="T43" fmla="*/ 2147483647 h 1068"/>
              <a:gd name="T44" fmla="*/ 2147483647 w 1087"/>
              <a:gd name="T45" fmla="*/ 2147483647 h 1068"/>
              <a:gd name="T46" fmla="*/ 2147483647 w 1087"/>
              <a:gd name="T47" fmla="*/ 2147483647 h 1068"/>
              <a:gd name="T48" fmla="*/ 2147483647 w 1087"/>
              <a:gd name="T49" fmla="*/ 2147483647 h 1068"/>
              <a:gd name="T50" fmla="*/ 2147483647 w 1087"/>
              <a:gd name="T51" fmla="*/ 2147483647 h 1068"/>
              <a:gd name="T52" fmla="*/ 2147483647 w 1087"/>
              <a:gd name="T53" fmla="*/ 2147173125 h 1068"/>
              <a:gd name="T54" fmla="*/ 2147483647 w 1087"/>
              <a:gd name="T55" fmla="*/ 1965721875 h 1068"/>
              <a:gd name="T56" fmla="*/ 2147483647 w 1087"/>
              <a:gd name="T57" fmla="*/ 1633061250 h 1068"/>
              <a:gd name="T58" fmla="*/ 2147483647 w 1087"/>
              <a:gd name="T59" fmla="*/ 1421368125 h 1068"/>
              <a:gd name="T60" fmla="*/ 1892638686 w 1087"/>
              <a:gd name="T61" fmla="*/ 1103828438 h 1068"/>
              <a:gd name="T62" fmla="*/ 1786792093 w 1087"/>
              <a:gd name="T63" fmla="*/ 982860938 h 1068"/>
              <a:gd name="T64" fmla="*/ 1378526662 w 1087"/>
              <a:gd name="T65" fmla="*/ 559474688 h 1068"/>
              <a:gd name="T66" fmla="*/ 1227317243 w 1087"/>
              <a:gd name="T67" fmla="*/ 423386250 h 1068"/>
              <a:gd name="T68" fmla="*/ 1030744999 w 1087"/>
              <a:gd name="T69" fmla="*/ 302418750 h 1068"/>
              <a:gd name="T70" fmla="*/ 819051812 w 1087"/>
              <a:gd name="T71" fmla="*/ 181451250 h 1068"/>
              <a:gd name="T72" fmla="*/ 773688987 w 1087"/>
              <a:gd name="T73" fmla="*/ 151209375 h 1068"/>
              <a:gd name="T74" fmla="*/ 471270149 w 1087"/>
              <a:gd name="T75" fmla="*/ 0 h 1068"/>
              <a:gd name="T76" fmla="*/ 350302614 w 1087"/>
              <a:gd name="T77" fmla="*/ 0 h 10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7"/>
              <a:gd name="T118" fmla="*/ 0 h 1068"/>
              <a:gd name="T119" fmla="*/ 1087 w 1087"/>
              <a:gd name="T120" fmla="*/ 1068 h 10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7" h="1068">
                <a:moveTo>
                  <a:pt x="139" y="0"/>
                </a:moveTo>
                <a:cubicBezTo>
                  <a:pt x="123" y="2"/>
                  <a:pt x="106" y="1"/>
                  <a:pt x="91" y="6"/>
                </a:cubicBezTo>
                <a:cubicBezTo>
                  <a:pt x="77" y="11"/>
                  <a:pt x="69" y="25"/>
                  <a:pt x="55" y="30"/>
                </a:cubicBezTo>
                <a:cubicBezTo>
                  <a:pt x="49" y="32"/>
                  <a:pt x="43" y="34"/>
                  <a:pt x="37" y="36"/>
                </a:cubicBezTo>
                <a:cubicBezTo>
                  <a:pt x="0" y="91"/>
                  <a:pt x="25" y="154"/>
                  <a:pt x="73" y="186"/>
                </a:cubicBezTo>
                <a:cubicBezTo>
                  <a:pt x="101" y="228"/>
                  <a:pt x="85" y="214"/>
                  <a:pt x="115" y="234"/>
                </a:cubicBezTo>
                <a:cubicBezTo>
                  <a:pt x="149" y="286"/>
                  <a:pt x="104" y="225"/>
                  <a:pt x="145" y="258"/>
                </a:cubicBezTo>
                <a:cubicBezTo>
                  <a:pt x="151" y="263"/>
                  <a:pt x="152" y="271"/>
                  <a:pt x="157" y="276"/>
                </a:cubicBezTo>
                <a:cubicBezTo>
                  <a:pt x="162" y="281"/>
                  <a:pt x="169" y="284"/>
                  <a:pt x="175" y="288"/>
                </a:cubicBezTo>
                <a:cubicBezTo>
                  <a:pt x="197" y="322"/>
                  <a:pt x="232" y="349"/>
                  <a:pt x="265" y="372"/>
                </a:cubicBezTo>
                <a:cubicBezTo>
                  <a:pt x="283" y="384"/>
                  <a:pt x="301" y="396"/>
                  <a:pt x="319" y="408"/>
                </a:cubicBezTo>
                <a:cubicBezTo>
                  <a:pt x="325" y="412"/>
                  <a:pt x="337" y="420"/>
                  <a:pt x="337" y="420"/>
                </a:cubicBezTo>
                <a:cubicBezTo>
                  <a:pt x="351" y="441"/>
                  <a:pt x="369" y="449"/>
                  <a:pt x="385" y="468"/>
                </a:cubicBezTo>
                <a:cubicBezTo>
                  <a:pt x="401" y="487"/>
                  <a:pt x="412" y="502"/>
                  <a:pt x="433" y="516"/>
                </a:cubicBezTo>
                <a:cubicBezTo>
                  <a:pt x="442" y="544"/>
                  <a:pt x="473" y="565"/>
                  <a:pt x="493" y="588"/>
                </a:cubicBezTo>
                <a:cubicBezTo>
                  <a:pt x="515" y="614"/>
                  <a:pt x="534" y="641"/>
                  <a:pt x="559" y="666"/>
                </a:cubicBezTo>
                <a:cubicBezTo>
                  <a:pt x="567" y="690"/>
                  <a:pt x="592" y="712"/>
                  <a:pt x="613" y="726"/>
                </a:cubicBezTo>
                <a:cubicBezTo>
                  <a:pt x="626" y="764"/>
                  <a:pt x="672" y="811"/>
                  <a:pt x="697" y="846"/>
                </a:cubicBezTo>
                <a:cubicBezTo>
                  <a:pt x="725" y="886"/>
                  <a:pt x="739" y="938"/>
                  <a:pt x="781" y="966"/>
                </a:cubicBezTo>
                <a:cubicBezTo>
                  <a:pt x="785" y="972"/>
                  <a:pt x="788" y="979"/>
                  <a:pt x="793" y="984"/>
                </a:cubicBezTo>
                <a:cubicBezTo>
                  <a:pt x="804" y="993"/>
                  <a:pt x="829" y="1008"/>
                  <a:pt x="829" y="1008"/>
                </a:cubicBezTo>
                <a:cubicBezTo>
                  <a:pt x="831" y="1014"/>
                  <a:pt x="831" y="1022"/>
                  <a:pt x="835" y="1026"/>
                </a:cubicBezTo>
                <a:cubicBezTo>
                  <a:pt x="839" y="1030"/>
                  <a:pt x="847" y="1029"/>
                  <a:pt x="853" y="1032"/>
                </a:cubicBezTo>
                <a:cubicBezTo>
                  <a:pt x="877" y="1044"/>
                  <a:pt x="899" y="1059"/>
                  <a:pt x="925" y="1068"/>
                </a:cubicBezTo>
                <a:cubicBezTo>
                  <a:pt x="961" y="1066"/>
                  <a:pt x="997" y="1067"/>
                  <a:pt x="1033" y="1062"/>
                </a:cubicBezTo>
                <a:cubicBezTo>
                  <a:pt x="1057" y="1059"/>
                  <a:pt x="1087" y="1014"/>
                  <a:pt x="1087" y="1014"/>
                </a:cubicBezTo>
                <a:cubicBezTo>
                  <a:pt x="1083" y="960"/>
                  <a:pt x="1086" y="893"/>
                  <a:pt x="1045" y="852"/>
                </a:cubicBezTo>
                <a:cubicBezTo>
                  <a:pt x="1036" y="825"/>
                  <a:pt x="1023" y="800"/>
                  <a:pt x="1003" y="780"/>
                </a:cubicBezTo>
                <a:cubicBezTo>
                  <a:pt x="990" y="740"/>
                  <a:pt x="950" y="679"/>
                  <a:pt x="919" y="648"/>
                </a:cubicBezTo>
                <a:cubicBezTo>
                  <a:pt x="908" y="615"/>
                  <a:pt x="882" y="583"/>
                  <a:pt x="853" y="564"/>
                </a:cubicBezTo>
                <a:cubicBezTo>
                  <a:pt x="821" y="515"/>
                  <a:pt x="793" y="480"/>
                  <a:pt x="751" y="438"/>
                </a:cubicBezTo>
                <a:cubicBezTo>
                  <a:pt x="681" y="368"/>
                  <a:pt x="760" y="424"/>
                  <a:pt x="709" y="390"/>
                </a:cubicBezTo>
                <a:cubicBezTo>
                  <a:pt x="666" y="326"/>
                  <a:pt x="612" y="265"/>
                  <a:pt x="547" y="222"/>
                </a:cubicBezTo>
                <a:cubicBezTo>
                  <a:pt x="533" y="201"/>
                  <a:pt x="511" y="176"/>
                  <a:pt x="487" y="168"/>
                </a:cubicBezTo>
                <a:cubicBezTo>
                  <a:pt x="462" y="149"/>
                  <a:pt x="439" y="130"/>
                  <a:pt x="409" y="120"/>
                </a:cubicBezTo>
                <a:cubicBezTo>
                  <a:pt x="388" y="88"/>
                  <a:pt x="360" y="84"/>
                  <a:pt x="325" y="72"/>
                </a:cubicBezTo>
                <a:cubicBezTo>
                  <a:pt x="318" y="70"/>
                  <a:pt x="314" y="63"/>
                  <a:pt x="307" y="60"/>
                </a:cubicBezTo>
                <a:cubicBezTo>
                  <a:pt x="265" y="41"/>
                  <a:pt x="221" y="34"/>
                  <a:pt x="187" y="0"/>
                </a:cubicBezTo>
                <a:lnTo>
                  <a:pt x="139" y="0"/>
                </a:lnTo>
                <a:close/>
              </a:path>
            </a:pathLst>
          </a:custGeom>
          <a:noFill/>
          <a:ln w="19050" cap="flat" cmpd="sng">
            <a:solidFill>
              <a:srgbClr val="009B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520" name="Text Box 16"/>
          <p:cNvSpPr txBox="1">
            <a:spLocks noChangeArrowheads="1"/>
          </p:cNvSpPr>
          <p:nvPr/>
        </p:nvSpPr>
        <p:spPr bwMode="auto">
          <a:xfrm>
            <a:off x="5989638" y="971551"/>
            <a:ext cx="2011362" cy="70788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2000" dirty="0">
                <a:solidFill>
                  <a:srgbClr val="009B00"/>
                </a:solidFill>
              </a:rPr>
              <a:t>High Efficiency, Low Sound</a:t>
            </a:r>
          </a:p>
        </p:txBody>
      </p:sp>
      <p:sp>
        <p:nvSpPr>
          <p:cNvPr id="24590" name="Rectangle 14"/>
          <p:cNvSpPr>
            <a:spLocks noChangeArrowheads="1"/>
          </p:cNvSpPr>
          <p:nvPr/>
        </p:nvSpPr>
        <p:spPr bwMode="auto">
          <a:xfrm>
            <a:off x="5842001" y="2621757"/>
            <a:ext cx="238125" cy="1541860"/>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1" name="Rectangle 15"/>
          <p:cNvSpPr>
            <a:spLocks noChangeArrowheads="1"/>
          </p:cNvSpPr>
          <p:nvPr/>
        </p:nvSpPr>
        <p:spPr bwMode="auto">
          <a:xfrm>
            <a:off x="5613400" y="2667000"/>
            <a:ext cx="228600" cy="1503760"/>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2" name="Rectangle 16"/>
          <p:cNvSpPr>
            <a:spLocks noChangeArrowheads="1"/>
          </p:cNvSpPr>
          <p:nvPr/>
        </p:nvSpPr>
        <p:spPr bwMode="auto">
          <a:xfrm>
            <a:off x="5384800" y="2917032"/>
            <a:ext cx="228600" cy="1250156"/>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3" name="Rectangle 17"/>
          <p:cNvSpPr>
            <a:spLocks noChangeArrowheads="1"/>
          </p:cNvSpPr>
          <p:nvPr/>
        </p:nvSpPr>
        <p:spPr bwMode="auto">
          <a:xfrm>
            <a:off x="5156200" y="3156348"/>
            <a:ext cx="228600" cy="1007269"/>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4" name="Rectangle 18"/>
          <p:cNvSpPr>
            <a:spLocks noChangeArrowheads="1"/>
          </p:cNvSpPr>
          <p:nvPr/>
        </p:nvSpPr>
        <p:spPr bwMode="auto">
          <a:xfrm>
            <a:off x="4927600" y="3570685"/>
            <a:ext cx="228600" cy="592931"/>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5" name="Rectangle 19"/>
          <p:cNvSpPr>
            <a:spLocks noChangeArrowheads="1"/>
          </p:cNvSpPr>
          <p:nvPr/>
        </p:nvSpPr>
        <p:spPr bwMode="auto">
          <a:xfrm>
            <a:off x="4694238" y="3874294"/>
            <a:ext cx="228600" cy="292894"/>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6" name="Rectangle 20"/>
          <p:cNvSpPr>
            <a:spLocks noChangeArrowheads="1"/>
          </p:cNvSpPr>
          <p:nvPr/>
        </p:nvSpPr>
        <p:spPr bwMode="auto">
          <a:xfrm>
            <a:off x="4465638" y="4042173"/>
            <a:ext cx="228600" cy="125015"/>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7" name="Rectangle 21"/>
          <p:cNvSpPr>
            <a:spLocks noChangeArrowheads="1"/>
          </p:cNvSpPr>
          <p:nvPr/>
        </p:nvSpPr>
        <p:spPr bwMode="auto">
          <a:xfrm>
            <a:off x="4237038" y="4099323"/>
            <a:ext cx="228600" cy="67865"/>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8" name="Rectangle 22"/>
          <p:cNvSpPr>
            <a:spLocks noChangeArrowheads="1"/>
          </p:cNvSpPr>
          <p:nvPr/>
        </p:nvSpPr>
        <p:spPr bwMode="auto">
          <a:xfrm>
            <a:off x="6080125" y="2641998"/>
            <a:ext cx="228600" cy="1521619"/>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99" name="Rectangle 23"/>
          <p:cNvSpPr>
            <a:spLocks noChangeArrowheads="1"/>
          </p:cNvSpPr>
          <p:nvPr/>
        </p:nvSpPr>
        <p:spPr bwMode="auto">
          <a:xfrm>
            <a:off x="6308725" y="2838450"/>
            <a:ext cx="228600" cy="1328738"/>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600" name="Rectangle 24"/>
          <p:cNvSpPr>
            <a:spLocks noChangeArrowheads="1"/>
          </p:cNvSpPr>
          <p:nvPr/>
        </p:nvSpPr>
        <p:spPr bwMode="auto">
          <a:xfrm>
            <a:off x="6537325" y="3113485"/>
            <a:ext cx="228600" cy="1053703"/>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601" name="Rectangle 25"/>
          <p:cNvSpPr>
            <a:spLocks noChangeArrowheads="1"/>
          </p:cNvSpPr>
          <p:nvPr/>
        </p:nvSpPr>
        <p:spPr bwMode="auto">
          <a:xfrm>
            <a:off x="6765925" y="3484960"/>
            <a:ext cx="228600" cy="682228"/>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602" name="Rectangle 26"/>
          <p:cNvSpPr>
            <a:spLocks noChangeArrowheads="1"/>
          </p:cNvSpPr>
          <p:nvPr/>
        </p:nvSpPr>
        <p:spPr bwMode="auto">
          <a:xfrm>
            <a:off x="6994525" y="3811191"/>
            <a:ext cx="228600" cy="355997"/>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603" name="Rectangle 27"/>
          <p:cNvSpPr>
            <a:spLocks noChangeArrowheads="1"/>
          </p:cNvSpPr>
          <p:nvPr/>
        </p:nvSpPr>
        <p:spPr bwMode="auto">
          <a:xfrm>
            <a:off x="7223125" y="4020741"/>
            <a:ext cx="228600" cy="146447"/>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604" name="Rectangle 28"/>
          <p:cNvSpPr>
            <a:spLocks noChangeArrowheads="1"/>
          </p:cNvSpPr>
          <p:nvPr/>
        </p:nvSpPr>
        <p:spPr bwMode="auto">
          <a:xfrm>
            <a:off x="7451725" y="4099323"/>
            <a:ext cx="228600" cy="67865"/>
          </a:xfrm>
          <a:prstGeom prst="rect">
            <a:avLst/>
          </a:prstGeom>
          <a:solidFill>
            <a:srgbClr val="FFFF99">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389" name="Freeform 6"/>
          <p:cNvSpPr>
            <a:spLocks/>
          </p:cNvSpPr>
          <p:nvPr/>
        </p:nvSpPr>
        <p:spPr bwMode="auto">
          <a:xfrm>
            <a:off x="1138238" y="945357"/>
            <a:ext cx="6634162" cy="3226594"/>
          </a:xfrm>
          <a:custGeom>
            <a:avLst/>
            <a:gdLst>
              <a:gd name="T0" fmla="*/ 0 w 2880"/>
              <a:gd name="T1" fmla="*/ 491035329 h 2800"/>
              <a:gd name="T2" fmla="*/ 2147483647 w 2880"/>
              <a:gd name="T3" fmla="*/ 944299536 h 2800"/>
              <a:gd name="T4" fmla="*/ 2147483647 w 2880"/>
              <a:gd name="T5" fmla="*/ 944299536 h 2800"/>
              <a:gd name="T6" fmla="*/ 2147483647 w 2880"/>
              <a:gd name="T7" fmla="*/ 2147483647 h 2800"/>
              <a:gd name="T8" fmla="*/ 0 60000 65536"/>
              <a:gd name="T9" fmla="*/ 0 60000 65536"/>
              <a:gd name="T10" fmla="*/ 0 60000 65536"/>
              <a:gd name="T11" fmla="*/ 0 60000 65536"/>
              <a:gd name="T12" fmla="*/ 0 w 2880"/>
              <a:gd name="T13" fmla="*/ 0 h 2800"/>
              <a:gd name="T14" fmla="*/ 2880 w 2880"/>
              <a:gd name="T15" fmla="*/ 2800 h 2800"/>
            </a:gdLst>
            <a:ahLst/>
            <a:cxnLst>
              <a:cxn ang="T8">
                <a:pos x="T0" y="T1"/>
              </a:cxn>
              <a:cxn ang="T9">
                <a:pos x="T2" y="T3"/>
              </a:cxn>
              <a:cxn ang="T10">
                <a:pos x="T4" y="T5"/>
              </a:cxn>
              <a:cxn ang="T11">
                <a:pos x="T6" y="T7"/>
              </a:cxn>
            </a:cxnLst>
            <a:rect l="T12" t="T13" r="T14" b="T15"/>
            <a:pathLst>
              <a:path w="2880" h="2800">
                <a:moveTo>
                  <a:pt x="0" y="208"/>
                </a:moveTo>
                <a:cubicBezTo>
                  <a:pt x="312" y="288"/>
                  <a:pt x="624" y="368"/>
                  <a:pt x="864" y="400"/>
                </a:cubicBezTo>
                <a:cubicBezTo>
                  <a:pt x="1104" y="432"/>
                  <a:pt x="1104" y="0"/>
                  <a:pt x="1440" y="400"/>
                </a:cubicBezTo>
                <a:cubicBezTo>
                  <a:pt x="1776" y="800"/>
                  <a:pt x="2328" y="1800"/>
                  <a:pt x="2880" y="2800"/>
                </a:cubicBezTo>
              </a:path>
            </a:pathLst>
          </a:cu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5517" name="Freeform 13" descr="Dark vertical"/>
          <p:cNvSpPr>
            <a:spLocks/>
          </p:cNvSpPr>
          <p:nvPr/>
        </p:nvSpPr>
        <p:spPr bwMode="auto">
          <a:xfrm>
            <a:off x="4022726" y="2578894"/>
            <a:ext cx="3656013" cy="1582341"/>
          </a:xfrm>
          <a:custGeom>
            <a:avLst/>
            <a:gdLst>
              <a:gd name="T0" fmla="*/ 0 w 2208"/>
              <a:gd name="T1" fmla="*/ 2147483647 h 1329"/>
              <a:gd name="T2" fmla="*/ 893719663 w 2208"/>
              <a:gd name="T3" fmla="*/ 2147483647 h 1329"/>
              <a:gd name="T4" fmla="*/ 1503551904 w 2208"/>
              <a:gd name="T5" fmla="*/ 2147483647 h 1329"/>
              <a:gd name="T6" fmla="*/ 1968811019 w 2208"/>
              <a:gd name="T7" fmla="*/ 1197073709 h 1329"/>
              <a:gd name="T8" fmla="*/ 2147483647 w 2208"/>
              <a:gd name="T9" fmla="*/ 171370666 h 1329"/>
              <a:gd name="T10" fmla="*/ 2147483647 w 2208"/>
              <a:gd name="T11" fmla="*/ 171370666 h 1329"/>
              <a:gd name="T12" fmla="*/ 2147483647 w 2208"/>
              <a:gd name="T13" fmla="*/ 1063506190 h 1329"/>
              <a:gd name="T14" fmla="*/ 2147483647 w 2208"/>
              <a:gd name="T15" fmla="*/ 2139612370 h 1329"/>
              <a:gd name="T16" fmla="*/ 2147483647 w 2208"/>
              <a:gd name="T17" fmla="*/ 2147483647 h 1329"/>
              <a:gd name="T18" fmla="*/ 2147483647 w 2208"/>
              <a:gd name="T19" fmla="*/ 2147483647 h 1329"/>
              <a:gd name="T20" fmla="*/ 0 w 2208"/>
              <a:gd name="T21" fmla="*/ 2147483647 h 13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8"/>
              <a:gd name="T34" fmla="*/ 0 h 1329"/>
              <a:gd name="T35" fmla="*/ 2208 w 2208"/>
              <a:gd name="T36" fmla="*/ 1329 h 13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8" h="1329">
                <a:moveTo>
                  <a:pt x="0" y="1329"/>
                </a:moveTo>
                <a:cubicBezTo>
                  <a:pt x="123" y="1313"/>
                  <a:pt x="245" y="1303"/>
                  <a:pt x="340" y="1233"/>
                </a:cubicBezTo>
                <a:cubicBezTo>
                  <a:pt x="435" y="1163"/>
                  <a:pt x="504" y="1036"/>
                  <a:pt x="572" y="910"/>
                </a:cubicBezTo>
                <a:cubicBezTo>
                  <a:pt x="640" y="784"/>
                  <a:pt x="674" y="615"/>
                  <a:pt x="749" y="475"/>
                </a:cubicBezTo>
                <a:cubicBezTo>
                  <a:pt x="824" y="335"/>
                  <a:pt x="928" y="136"/>
                  <a:pt x="1024" y="68"/>
                </a:cubicBezTo>
                <a:cubicBezTo>
                  <a:pt x="1120" y="0"/>
                  <a:pt x="1234" y="9"/>
                  <a:pt x="1325" y="68"/>
                </a:cubicBezTo>
                <a:cubicBezTo>
                  <a:pt x="1416" y="127"/>
                  <a:pt x="1501" y="292"/>
                  <a:pt x="1573" y="422"/>
                </a:cubicBezTo>
                <a:cubicBezTo>
                  <a:pt x="1645" y="552"/>
                  <a:pt x="1687" y="722"/>
                  <a:pt x="1755" y="849"/>
                </a:cubicBezTo>
                <a:cubicBezTo>
                  <a:pt x="1823" y="976"/>
                  <a:pt x="1905" y="1104"/>
                  <a:pt x="1981" y="1184"/>
                </a:cubicBezTo>
                <a:cubicBezTo>
                  <a:pt x="2057" y="1264"/>
                  <a:pt x="2161" y="1299"/>
                  <a:pt x="2208" y="1329"/>
                </a:cubicBezTo>
                <a:cubicBezTo>
                  <a:pt x="2208" y="1329"/>
                  <a:pt x="0" y="1329"/>
                  <a:pt x="0" y="1329"/>
                </a:cubicBezTo>
                <a:close/>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txBody>
          <a:bodyPr/>
          <a:lstStyle/>
          <a:p>
            <a:endParaRPr lang="en-US"/>
          </a:p>
        </p:txBody>
      </p:sp>
      <p:sp>
        <p:nvSpPr>
          <p:cNvPr id="15391" name="Line 5"/>
          <p:cNvSpPr>
            <a:spLocks noChangeShapeType="1"/>
          </p:cNvSpPr>
          <p:nvPr/>
        </p:nvSpPr>
        <p:spPr bwMode="auto">
          <a:xfrm>
            <a:off x="1138238" y="4171950"/>
            <a:ext cx="68008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5521" name="Rectangle 17"/>
          <p:cNvSpPr>
            <a:spLocks noChangeArrowheads="1"/>
          </p:cNvSpPr>
          <p:nvPr/>
        </p:nvSpPr>
        <p:spPr bwMode="auto">
          <a:xfrm>
            <a:off x="3336925" y="3181350"/>
            <a:ext cx="1539875" cy="707886"/>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ltLang="en-US" sz="2000" dirty="0"/>
              <a:t>Actual</a:t>
            </a:r>
          </a:p>
          <a:p>
            <a:pPr algn="r"/>
            <a:r>
              <a:rPr lang="en-US" altLang="en-US" sz="2000" dirty="0"/>
              <a:t>Selections</a:t>
            </a:r>
          </a:p>
        </p:txBody>
      </p:sp>
      <p:sp>
        <p:nvSpPr>
          <p:cNvPr id="33" name="Freeform 14"/>
          <p:cNvSpPr>
            <a:spLocks/>
          </p:cNvSpPr>
          <p:nvPr/>
        </p:nvSpPr>
        <p:spPr bwMode="auto">
          <a:xfrm>
            <a:off x="1553173" y="1123950"/>
            <a:ext cx="4526952" cy="3043239"/>
          </a:xfrm>
          <a:custGeom>
            <a:avLst/>
            <a:gdLst>
              <a:gd name="T0" fmla="*/ 2 w 2175"/>
              <a:gd name="T1" fmla="*/ 1957 h 1957"/>
              <a:gd name="T2" fmla="*/ 507 w 2175"/>
              <a:gd name="T3" fmla="*/ 1949 h 1957"/>
              <a:gd name="T4" fmla="*/ 811 w 2175"/>
              <a:gd name="T5" fmla="*/ 1922 h 1957"/>
              <a:gd name="T6" fmla="*/ 1300 w 2175"/>
              <a:gd name="T7" fmla="*/ 1749 h 1957"/>
              <a:gd name="T8" fmla="*/ 1752 w 2175"/>
              <a:gd name="T9" fmla="*/ 1349 h 1957"/>
              <a:gd name="T10" fmla="*/ 2004 w 2175"/>
              <a:gd name="T11" fmla="*/ 925 h 1957"/>
              <a:gd name="T12" fmla="*/ 2156 w 2175"/>
              <a:gd name="T13" fmla="*/ 433 h 1957"/>
              <a:gd name="T14" fmla="*/ 2116 w 2175"/>
              <a:gd name="T15" fmla="*/ 61 h 1957"/>
              <a:gd name="T16" fmla="*/ 1824 w 2175"/>
              <a:gd name="T17" fmla="*/ 65 h 1957"/>
              <a:gd name="T18" fmla="*/ 1408 w 2175"/>
              <a:gd name="T19" fmla="*/ 337 h 1957"/>
              <a:gd name="T20" fmla="*/ 956 w 2175"/>
              <a:gd name="T21" fmla="*/ 733 h 1957"/>
              <a:gd name="T22" fmla="*/ 584 w 2175"/>
              <a:gd name="T23" fmla="*/ 1213 h 1957"/>
              <a:gd name="T24" fmla="*/ 316 w 2175"/>
              <a:gd name="T25" fmla="*/ 1673 h 1957"/>
              <a:gd name="T26" fmla="*/ 172 w 2175"/>
              <a:gd name="T27" fmla="*/ 1849 h 1957"/>
              <a:gd name="T28" fmla="*/ 0 w 2175"/>
              <a:gd name="T29" fmla="*/ 1955 h 1957"/>
              <a:gd name="T30" fmla="*/ 2 w 2175"/>
              <a:gd name="T31" fmla="*/ 1957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5" h="1957">
                <a:moveTo>
                  <a:pt x="2" y="1957"/>
                </a:moveTo>
                <a:cubicBezTo>
                  <a:pt x="86" y="1956"/>
                  <a:pt x="372" y="1955"/>
                  <a:pt x="507" y="1949"/>
                </a:cubicBezTo>
                <a:cubicBezTo>
                  <a:pt x="642" y="1943"/>
                  <a:pt x="679" y="1955"/>
                  <a:pt x="811" y="1922"/>
                </a:cubicBezTo>
                <a:cubicBezTo>
                  <a:pt x="943" y="1889"/>
                  <a:pt x="1143" y="1844"/>
                  <a:pt x="1300" y="1749"/>
                </a:cubicBezTo>
                <a:cubicBezTo>
                  <a:pt x="1457" y="1654"/>
                  <a:pt x="1635" y="1486"/>
                  <a:pt x="1752" y="1349"/>
                </a:cubicBezTo>
                <a:cubicBezTo>
                  <a:pt x="1869" y="1212"/>
                  <a:pt x="1937" y="1078"/>
                  <a:pt x="2004" y="925"/>
                </a:cubicBezTo>
                <a:cubicBezTo>
                  <a:pt x="2071" y="772"/>
                  <a:pt x="2137" y="577"/>
                  <a:pt x="2156" y="433"/>
                </a:cubicBezTo>
                <a:cubicBezTo>
                  <a:pt x="2175" y="289"/>
                  <a:pt x="2171" y="122"/>
                  <a:pt x="2116" y="61"/>
                </a:cubicBezTo>
                <a:cubicBezTo>
                  <a:pt x="2061" y="0"/>
                  <a:pt x="1942" y="19"/>
                  <a:pt x="1824" y="65"/>
                </a:cubicBezTo>
                <a:cubicBezTo>
                  <a:pt x="1706" y="111"/>
                  <a:pt x="1553" y="226"/>
                  <a:pt x="1408" y="337"/>
                </a:cubicBezTo>
                <a:cubicBezTo>
                  <a:pt x="1263" y="448"/>
                  <a:pt x="1093" y="587"/>
                  <a:pt x="956" y="733"/>
                </a:cubicBezTo>
                <a:cubicBezTo>
                  <a:pt x="819" y="879"/>
                  <a:pt x="691" y="1056"/>
                  <a:pt x="584" y="1213"/>
                </a:cubicBezTo>
                <a:cubicBezTo>
                  <a:pt x="477" y="1370"/>
                  <a:pt x="385" y="1567"/>
                  <a:pt x="316" y="1673"/>
                </a:cubicBezTo>
                <a:cubicBezTo>
                  <a:pt x="247" y="1779"/>
                  <a:pt x="225" y="1802"/>
                  <a:pt x="172" y="1849"/>
                </a:cubicBezTo>
                <a:cubicBezTo>
                  <a:pt x="119" y="1896"/>
                  <a:pt x="36" y="1933"/>
                  <a:pt x="0" y="1955"/>
                </a:cubicBezTo>
                <a:cubicBezTo>
                  <a:pt x="0" y="1955"/>
                  <a:pt x="2" y="1957"/>
                  <a:pt x="2" y="1957"/>
                </a:cubicBezTo>
                <a:close/>
              </a:path>
            </a:pathLst>
          </a:custGeom>
          <a:solidFill>
            <a:srgbClr val="FF0000">
              <a:alpha val="9804"/>
            </a:srgbClr>
          </a:solidFill>
          <a:ln w="28575" cap="flat" cmpd="sng">
            <a:solidFill>
              <a:srgbClr val="FF0000"/>
            </a:solidFill>
            <a:prstDash val="solid"/>
            <a:round/>
            <a:headEnd type="none" w="med" len="med"/>
            <a:tailEnd type="none" w="med" len="med"/>
          </a:ln>
          <a:effectLst/>
          <a:extLst/>
        </p:spPr>
        <p:txBody>
          <a:bodyPr/>
          <a:lstStyle/>
          <a:p>
            <a:endParaRPr lang="en-US"/>
          </a:p>
        </p:txBody>
      </p:sp>
    </p:spTree>
    <p:extLst>
      <p:ext uri="{BB962C8B-B14F-4D97-AF65-F5344CB8AC3E}">
        <p14:creationId xmlns:p14="http://schemas.microsoft.com/office/powerpoint/2010/main" val="2208986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a:latin typeface="Arial" panose="020B0604020202020204" pitchFamily="34" charset="0"/>
                <a:cs typeface="Arial" panose="020B0604020202020204" pitchFamily="34" charset="0"/>
              </a:rPr>
              <a:t>What does this mean to Fan Selections?</a:t>
            </a:r>
          </a:p>
        </p:txBody>
      </p:sp>
      <p:grpSp>
        <p:nvGrpSpPr>
          <p:cNvPr id="36" name="Group 35"/>
          <p:cNvGrpSpPr>
            <a:grpSpLocks noChangeAspect="1"/>
          </p:cNvGrpSpPr>
          <p:nvPr/>
        </p:nvGrpSpPr>
        <p:grpSpPr>
          <a:xfrm>
            <a:off x="1600201" y="1114919"/>
            <a:ext cx="4790774" cy="3895231"/>
            <a:chOff x="2229299" y="1746571"/>
            <a:chExt cx="5028565" cy="4089086"/>
          </a:xfrm>
        </p:grpSpPr>
        <p:grpSp>
          <p:nvGrpSpPr>
            <p:cNvPr id="7" name="Group 6"/>
            <p:cNvGrpSpPr>
              <a:grpSpLocks noChangeAspect="1"/>
            </p:cNvGrpSpPr>
            <p:nvPr/>
          </p:nvGrpSpPr>
          <p:grpSpPr>
            <a:xfrm>
              <a:off x="2229299" y="1746571"/>
              <a:ext cx="5028565" cy="4089086"/>
              <a:chOff x="-1" y="-279877"/>
              <a:chExt cx="6101988" cy="4964371"/>
            </a:xfrm>
          </p:grpSpPr>
          <p:sp>
            <p:nvSpPr>
              <p:cNvPr id="8" name="Freeform 7"/>
              <p:cNvSpPr/>
              <p:nvPr/>
            </p:nvSpPr>
            <p:spPr>
              <a:xfrm>
                <a:off x="4278901" y="2825412"/>
                <a:ext cx="962025" cy="1485899"/>
              </a:xfrm>
              <a:custGeom>
                <a:avLst/>
                <a:gdLst>
                  <a:gd name="connsiteX0" fmla="*/ 0 w 1744550"/>
                  <a:gd name="connsiteY0" fmla="*/ 2057400 h 2057400"/>
                  <a:gd name="connsiteX1" fmla="*/ 466725 w 1744550"/>
                  <a:gd name="connsiteY1" fmla="*/ 1476375 h 2057400"/>
                  <a:gd name="connsiteX2" fmla="*/ 962025 w 1744550"/>
                  <a:gd name="connsiteY2" fmla="*/ 571500 h 2057400"/>
                  <a:gd name="connsiteX3" fmla="*/ 1133475 w 1744550"/>
                  <a:gd name="connsiteY3" fmla="*/ 0 h 2057400"/>
                  <a:gd name="connsiteX0" fmla="*/ 0 w 962025"/>
                  <a:gd name="connsiteY0" fmla="*/ 1485900 h 1485900"/>
                  <a:gd name="connsiteX1" fmla="*/ 466725 w 962025"/>
                  <a:gd name="connsiteY1" fmla="*/ 904875 h 1485900"/>
                  <a:gd name="connsiteX2" fmla="*/ 962025 w 962025"/>
                  <a:gd name="connsiteY2" fmla="*/ 0 h 1485900"/>
                </a:gdLst>
                <a:ahLst/>
                <a:cxnLst>
                  <a:cxn ang="0">
                    <a:pos x="connsiteX0" y="connsiteY0"/>
                  </a:cxn>
                  <a:cxn ang="0">
                    <a:pos x="connsiteX1" y="connsiteY1"/>
                  </a:cxn>
                  <a:cxn ang="0">
                    <a:pos x="connsiteX2" y="connsiteY2"/>
                  </a:cxn>
                </a:cxnLst>
                <a:rect l="l" t="t" r="r" b="b"/>
                <a:pathLst>
                  <a:path w="962025" h="1485900">
                    <a:moveTo>
                      <a:pt x="0" y="1485900"/>
                    </a:moveTo>
                    <a:cubicBezTo>
                      <a:pt x="153193" y="1319212"/>
                      <a:pt x="306387" y="1152525"/>
                      <a:pt x="466725" y="904875"/>
                    </a:cubicBezTo>
                    <a:cubicBezTo>
                      <a:pt x="627063" y="657225"/>
                      <a:pt x="850900" y="246062"/>
                      <a:pt x="962025" y="0"/>
                    </a:cubicBezTo>
                  </a:path>
                </a:pathLst>
              </a:custGeom>
              <a:noFill/>
              <a:ln w="12700" cap="flat" cmpd="sng" algn="ctr">
                <a:solidFill>
                  <a:srgbClr val="00B05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Bef>
                    <a:spcPts val="0"/>
                  </a:spcBef>
                  <a:spcAft>
                    <a:spcPts val="750"/>
                  </a:spcAft>
                </a:pPr>
                <a:r>
                  <a:rPr lang="en-US" sz="825">
                    <a:solidFill>
                      <a:srgbClr val="000000"/>
                    </a:solidFill>
                    <a:latin typeface="Arial" panose="020B0604020202020204" pitchFamily="34" charset="0"/>
                    <a:ea typeface="Times New Roman"/>
                    <a:cs typeface="Arial" panose="020B0604020202020204" pitchFamily="34" charset="0"/>
                  </a:rPr>
                  <a:t> </a:t>
                </a:r>
                <a:endParaRPr lang="en-US" sz="825">
                  <a:solidFill>
                    <a:srgbClr val="000000"/>
                  </a:solidFill>
                  <a:latin typeface="Arial" panose="020B0604020202020204" pitchFamily="34" charset="0"/>
                  <a:ea typeface="Calibri"/>
                  <a:cs typeface="Arial" panose="020B0604020202020204" pitchFamily="34" charset="0"/>
                </a:endParaRPr>
              </a:p>
            </p:txBody>
          </p:sp>
          <p:sp>
            <p:nvSpPr>
              <p:cNvPr id="9" name="Freeform 8"/>
              <p:cNvSpPr/>
              <p:nvPr/>
            </p:nvSpPr>
            <p:spPr>
              <a:xfrm>
                <a:off x="3450228" y="2168187"/>
                <a:ext cx="1371600" cy="2162175"/>
              </a:xfrm>
              <a:custGeom>
                <a:avLst/>
                <a:gdLst>
                  <a:gd name="connsiteX0" fmla="*/ 0 w 1476375"/>
                  <a:gd name="connsiteY0" fmla="*/ 2152650 h 2152650"/>
                  <a:gd name="connsiteX1" fmla="*/ 495300 w 1476375"/>
                  <a:gd name="connsiteY1" fmla="*/ 1781175 h 2152650"/>
                  <a:gd name="connsiteX2" fmla="*/ 1028700 w 1476375"/>
                  <a:gd name="connsiteY2" fmla="*/ 1085850 h 2152650"/>
                  <a:gd name="connsiteX3" fmla="*/ 1476375 w 1476375"/>
                  <a:gd name="connsiteY3" fmla="*/ 0 h 2152650"/>
                  <a:gd name="connsiteX0" fmla="*/ 0 w 1371600"/>
                  <a:gd name="connsiteY0" fmla="*/ 2162175 h 2162175"/>
                  <a:gd name="connsiteX1" fmla="*/ 390525 w 1371600"/>
                  <a:gd name="connsiteY1" fmla="*/ 1781175 h 2162175"/>
                  <a:gd name="connsiteX2" fmla="*/ 923925 w 1371600"/>
                  <a:gd name="connsiteY2" fmla="*/ 1085850 h 2162175"/>
                  <a:gd name="connsiteX3" fmla="*/ 1371600 w 1371600"/>
                  <a:gd name="connsiteY3" fmla="*/ 0 h 2162175"/>
                  <a:gd name="connsiteX0" fmla="*/ 0 w 1371600"/>
                  <a:gd name="connsiteY0" fmla="*/ 2162175 h 2162175"/>
                  <a:gd name="connsiteX1" fmla="*/ 390525 w 1371600"/>
                  <a:gd name="connsiteY1" fmla="*/ 1781175 h 2162175"/>
                  <a:gd name="connsiteX2" fmla="*/ 923925 w 1371600"/>
                  <a:gd name="connsiteY2" fmla="*/ 1085850 h 2162175"/>
                  <a:gd name="connsiteX3" fmla="*/ 1371600 w 1371600"/>
                  <a:gd name="connsiteY3" fmla="*/ 0 h 2162175"/>
                  <a:gd name="connsiteX0" fmla="*/ 0 w 1371600"/>
                  <a:gd name="connsiteY0" fmla="*/ 2162175 h 2162175"/>
                  <a:gd name="connsiteX1" fmla="*/ 533400 w 1371600"/>
                  <a:gd name="connsiteY1" fmla="*/ 1666875 h 2162175"/>
                  <a:gd name="connsiteX2" fmla="*/ 923925 w 1371600"/>
                  <a:gd name="connsiteY2" fmla="*/ 1085850 h 2162175"/>
                  <a:gd name="connsiteX3" fmla="*/ 1371600 w 1371600"/>
                  <a:gd name="connsiteY3" fmla="*/ 0 h 2162175"/>
                  <a:gd name="connsiteX0" fmla="*/ 0 w 1371600"/>
                  <a:gd name="connsiteY0" fmla="*/ 2162175 h 2162175"/>
                  <a:gd name="connsiteX1" fmla="*/ 533400 w 1371600"/>
                  <a:gd name="connsiteY1" fmla="*/ 1666875 h 2162175"/>
                  <a:gd name="connsiteX2" fmla="*/ 1028700 w 1371600"/>
                  <a:gd name="connsiteY2" fmla="*/ 933450 h 2162175"/>
                  <a:gd name="connsiteX3" fmla="*/ 1371600 w 1371600"/>
                  <a:gd name="connsiteY3" fmla="*/ 0 h 2162175"/>
                </a:gdLst>
                <a:ahLst/>
                <a:cxnLst>
                  <a:cxn ang="0">
                    <a:pos x="connsiteX0" y="connsiteY0"/>
                  </a:cxn>
                  <a:cxn ang="0">
                    <a:pos x="connsiteX1" y="connsiteY1"/>
                  </a:cxn>
                  <a:cxn ang="0">
                    <a:pos x="connsiteX2" y="connsiteY2"/>
                  </a:cxn>
                  <a:cxn ang="0">
                    <a:pos x="connsiteX3" y="connsiteY3"/>
                  </a:cxn>
                </a:cxnLst>
                <a:rect l="l" t="t" r="r" b="b"/>
                <a:pathLst>
                  <a:path w="1371600" h="2162175">
                    <a:moveTo>
                      <a:pt x="0" y="2162175"/>
                    </a:moveTo>
                    <a:cubicBezTo>
                      <a:pt x="200025" y="1989137"/>
                      <a:pt x="361950" y="1871663"/>
                      <a:pt x="533400" y="1666875"/>
                    </a:cubicBezTo>
                    <a:cubicBezTo>
                      <a:pt x="704850" y="1462088"/>
                      <a:pt x="889000" y="1211262"/>
                      <a:pt x="1028700" y="933450"/>
                    </a:cubicBezTo>
                    <a:cubicBezTo>
                      <a:pt x="1168400" y="655638"/>
                      <a:pt x="1279525" y="290512"/>
                      <a:pt x="1371600" y="0"/>
                    </a:cubicBezTo>
                  </a:path>
                </a:pathLst>
              </a:custGeom>
              <a:noFill/>
              <a:ln w="12700" cap="flat" cmpd="sng" algn="ctr">
                <a:solidFill>
                  <a:srgbClr val="00B05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Bef>
                    <a:spcPts val="0"/>
                  </a:spcBef>
                  <a:spcAft>
                    <a:spcPts val="750"/>
                  </a:spcAft>
                </a:pPr>
                <a:r>
                  <a:rPr lang="en-US" sz="825">
                    <a:solidFill>
                      <a:srgbClr val="000000"/>
                    </a:solidFill>
                    <a:latin typeface="Arial" panose="020B0604020202020204" pitchFamily="34" charset="0"/>
                    <a:ea typeface="Times New Roman"/>
                    <a:cs typeface="Arial" panose="020B0604020202020204" pitchFamily="34" charset="0"/>
                  </a:rPr>
                  <a:t> </a:t>
                </a:r>
                <a:endParaRPr lang="en-US" sz="825">
                  <a:solidFill>
                    <a:srgbClr val="000000"/>
                  </a:solidFill>
                  <a:latin typeface="Arial" panose="020B0604020202020204" pitchFamily="34" charset="0"/>
                  <a:ea typeface="Calibri"/>
                  <a:cs typeface="Arial" panose="020B0604020202020204" pitchFamily="34" charset="0"/>
                </a:endParaRPr>
              </a:p>
            </p:txBody>
          </p:sp>
          <p:sp>
            <p:nvSpPr>
              <p:cNvPr id="10" name="Freeform 9"/>
              <p:cNvSpPr/>
              <p:nvPr/>
            </p:nvSpPr>
            <p:spPr>
              <a:xfrm>
                <a:off x="2659651" y="1391816"/>
                <a:ext cx="1465664" cy="2929020"/>
              </a:xfrm>
              <a:custGeom>
                <a:avLst/>
                <a:gdLst>
                  <a:gd name="connsiteX0" fmla="*/ 0 w 1728833"/>
                  <a:gd name="connsiteY0" fmla="*/ 2908692 h 2908692"/>
                  <a:gd name="connsiteX1" fmla="*/ 876300 w 1728833"/>
                  <a:gd name="connsiteY1" fmla="*/ 2280042 h 2908692"/>
                  <a:gd name="connsiteX2" fmla="*/ 1647825 w 1728833"/>
                  <a:gd name="connsiteY2" fmla="*/ 1013217 h 2908692"/>
                  <a:gd name="connsiteX3" fmla="*/ 1666875 w 1728833"/>
                  <a:gd name="connsiteY3" fmla="*/ 365517 h 2908692"/>
                  <a:gd name="connsiteX4" fmla="*/ 1304925 w 1728833"/>
                  <a:gd name="connsiteY4" fmla="*/ 3567 h 2908692"/>
                  <a:gd name="connsiteX5" fmla="*/ 552450 w 1728833"/>
                  <a:gd name="connsiteY5" fmla="*/ 184542 h 2908692"/>
                  <a:gd name="connsiteX6" fmla="*/ 352425 w 1728833"/>
                  <a:gd name="connsiteY6" fmla="*/ 251217 h 2908692"/>
                  <a:gd name="connsiteX0" fmla="*/ 0 w 1481183"/>
                  <a:gd name="connsiteY0" fmla="*/ 2918217 h 2918217"/>
                  <a:gd name="connsiteX1" fmla="*/ 628650 w 1481183"/>
                  <a:gd name="connsiteY1" fmla="*/ 2280042 h 2918217"/>
                  <a:gd name="connsiteX2" fmla="*/ 1400175 w 1481183"/>
                  <a:gd name="connsiteY2" fmla="*/ 1013217 h 2918217"/>
                  <a:gd name="connsiteX3" fmla="*/ 1419225 w 1481183"/>
                  <a:gd name="connsiteY3" fmla="*/ 365517 h 2918217"/>
                  <a:gd name="connsiteX4" fmla="*/ 1057275 w 1481183"/>
                  <a:gd name="connsiteY4" fmla="*/ 3567 h 2918217"/>
                  <a:gd name="connsiteX5" fmla="*/ 304800 w 1481183"/>
                  <a:gd name="connsiteY5" fmla="*/ 184542 h 2918217"/>
                  <a:gd name="connsiteX6" fmla="*/ 104775 w 1481183"/>
                  <a:gd name="connsiteY6" fmla="*/ 251217 h 2918217"/>
                  <a:gd name="connsiteX0" fmla="*/ 0 w 1481183"/>
                  <a:gd name="connsiteY0" fmla="*/ 2918217 h 2918217"/>
                  <a:gd name="connsiteX1" fmla="*/ 628650 w 1481183"/>
                  <a:gd name="connsiteY1" fmla="*/ 2280042 h 2918217"/>
                  <a:gd name="connsiteX2" fmla="*/ 1400175 w 1481183"/>
                  <a:gd name="connsiteY2" fmla="*/ 1013217 h 2918217"/>
                  <a:gd name="connsiteX3" fmla="*/ 1419225 w 1481183"/>
                  <a:gd name="connsiteY3" fmla="*/ 365517 h 2918217"/>
                  <a:gd name="connsiteX4" fmla="*/ 1057275 w 1481183"/>
                  <a:gd name="connsiteY4" fmla="*/ 3567 h 2918217"/>
                  <a:gd name="connsiteX5" fmla="*/ 304800 w 1481183"/>
                  <a:gd name="connsiteY5" fmla="*/ 184542 h 2918217"/>
                  <a:gd name="connsiteX6" fmla="*/ 104775 w 1481183"/>
                  <a:gd name="connsiteY6" fmla="*/ 251217 h 2918217"/>
                  <a:gd name="connsiteX0" fmla="*/ 0 w 1468046"/>
                  <a:gd name="connsiteY0" fmla="*/ 2918217 h 2918217"/>
                  <a:gd name="connsiteX1" fmla="*/ 828675 w 1468046"/>
                  <a:gd name="connsiteY1" fmla="*/ 2013342 h 2918217"/>
                  <a:gd name="connsiteX2" fmla="*/ 1400175 w 1468046"/>
                  <a:gd name="connsiteY2" fmla="*/ 1013217 h 2918217"/>
                  <a:gd name="connsiteX3" fmla="*/ 1419225 w 1468046"/>
                  <a:gd name="connsiteY3" fmla="*/ 365517 h 2918217"/>
                  <a:gd name="connsiteX4" fmla="*/ 1057275 w 1468046"/>
                  <a:gd name="connsiteY4" fmla="*/ 3567 h 2918217"/>
                  <a:gd name="connsiteX5" fmla="*/ 304800 w 1468046"/>
                  <a:gd name="connsiteY5" fmla="*/ 184542 h 2918217"/>
                  <a:gd name="connsiteX6" fmla="*/ 104775 w 1468046"/>
                  <a:gd name="connsiteY6" fmla="*/ 251217 h 2918217"/>
                  <a:gd name="connsiteX0" fmla="*/ 0 w 1468046"/>
                  <a:gd name="connsiteY0" fmla="*/ 2929021 h 2929021"/>
                  <a:gd name="connsiteX1" fmla="*/ 828675 w 1468046"/>
                  <a:gd name="connsiteY1" fmla="*/ 2024146 h 2929021"/>
                  <a:gd name="connsiteX2" fmla="*/ 1400175 w 1468046"/>
                  <a:gd name="connsiteY2" fmla="*/ 1024021 h 2929021"/>
                  <a:gd name="connsiteX3" fmla="*/ 1419225 w 1468046"/>
                  <a:gd name="connsiteY3" fmla="*/ 376321 h 2929021"/>
                  <a:gd name="connsiteX4" fmla="*/ 1057275 w 1468046"/>
                  <a:gd name="connsiteY4" fmla="*/ 14371 h 2929021"/>
                  <a:gd name="connsiteX5" fmla="*/ 514350 w 1468046"/>
                  <a:gd name="connsiteY5" fmla="*/ 90571 h 2929021"/>
                  <a:gd name="connsiteX6" fmla="*/ 104775 w 1468046"/>
                  <a:gd name="connsiteY6" fmla="*/ 262021 h 2929021"/>
                  <a:gd name="connsiteX0" fmla="*/ 0 w 1465665"/>
                  <a:gd name="connsiteY0" fmla="*/ 2929021 h 2929021"/>
                  <a:gd name="connsiteX1" fmla="*/ 866775 w 1465665"/>
                  <a:gd name="connsiteY1" fmla="*/ 2024146 h 2929021"/>
                  <a:gd name="connsiteX2" fmla="*/ 1400175 w 1465665"/>
                  <a:gd name="connsiteY2" fmla="*/ 1024021 h 2929021"/>
                  <a:gd name="connsiteX3" fmla="*/ 1419225 w 1465665"/>
                  <a:gd name="connsiteY3" fmla="*/ 376321 h 2929021"/>
                  <a:gd name="connsiteX4" fmla="*/ 1057275 w 1465665"/>
                  <a:gd name="connsiteY4" fmla="*/ 14371 h 2929021"/>
                  <a:gd name="connsiteX5" fmla="*/ 514350 w 1465665"/>
                  <a:gd name="connsiteY5" fmla="*/ 90571 h 2929021"/>
                  <a:gd name="connsiteX6" fmla="*/ 104775 w 1465665"/>
                  <a:gd name="connsiteY6" fmla="*/ 262021 h 292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5665" h="2929021">
                    <a:moveTo>
                      <a:pt x="0" y="2929021"/>
                    </a:moveTo>
                    <a:cubicBezTo>
                      <a:pt x="338931" y="2658352"/>
                      <a:pt x="633413" y="2341646"/>
                      <a:pt x="866775" y="2024146"/>
                    </a:cubicBezTo>
                    <a:cubicBezTo>
                      <a:pt x="1100137" y="1706646"/>
                      <a:pt x="1308100" y="1298658"/>
                      <a:pt x="1400175" y="1024021"/>
                    </a:cubicBezTo>
                    <a:cubicBezTo>
                      <a:pt x="1492250" y="749384"/>
                      <a:pt x="1476375" y="544596"/>
                      <a:pt x="1419225" y="376321"/>
                    </a:cubicBezTo>
                    <a:cubicBezTo>
                      <a:pt x="1362075" y="208046"/>
                      <a:pt x="1208087" y="61996"/>
                      <a:pt x="1057275" y="14371"/>
                    </a:cubicBezTo>
                    <a:cubicBezTo>
                      <a:pt x="906463" y="-33254"/>
                      <a:pt x="673100" y="49296"/>
                      <a:pt x="514350" y="90571"/>
                    </a:cubicBezTo>
                    <a:cubicBezTo>
                      <a:pt x="355600" y="131846"/>
                      <a:pt x="104775" y="262021"/>
                      <a:pt x="104775" y="262021"/>
                    </a:cubicBezTo>
                  </a:path>
                </a:pathLst>
              </a:custGeom>
              <a:noFill/>
              <a:ln w="12700" cap="flat" cmpd="sng" algn="ctr">
                <a:solidFill>
                  <a:srgbClr val="00B05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Bef>
                    <a:spcPts val="0"/>
                  </a:spcBef>
                  <a:spcAft>
                    <a:spcPts val="750"/>
                  </a:spcAft>
                </a:pPr>
                <a:r>
                  <a:rPr lang="en-US" sz="825">
                    <a:solidFill>
                      <a:srgbClr val="000000"/>
                    </a:solidFill>
                    <a:latin typeface="Arial" panose="020B0604020202020204" pitchFamily="34" charset="0"/>
                    <a:ea typeface="Times New Roman"/>
                    <a:cs typeface="Arial" panose="020B0604020202020204" pitchFamily="34" charset="0"/>
                  </a:rPr>
                  <a:t> </a:t>
                </a:r>
                <a:endParaRPr lang="en-US" sz="825">
                  <a:solidFill>
                    <a:srgbClr val="000000"/>
                  </a:solidFill>
                  <a:latin typeface="Arial" panose="020B0604020202020204" pitchFamily="34" charset="0"/>
                  <a:ea typeface="Calibri"/>
                  <a:cs typeface="Arial" panose="020B0604020202020204" pitchFamily="34" charset="0"/>
                </a:endParaRPr>
              </a:p>
            </p:txBody>
          </p:sp>
          <p:sp>
            <p:nvSpPr>
              <p:cNvPr id="11" name="Freeform 10"/>
              <p:cNvSpPr/>
              <p:nvPr/>
            </p:nvSpPr>
            <p:spPr>
              <a:xfrm>
                <a:off x="1783352" y="2477352"/>
                <a:ext cx="1491629" cy="1843483"/>
              </a:xfrm>
              <a:custGeom>
                <a:avLst/>
                <a:gdLst>
                  <a:gd name="connsiteX0" fmla="*/ 333375 w 1501979"/>
                  <a:gd name="connsiteY0" fmla="*/ 1806941 h 1806941"/>
                  <a:gd name="connsiteX1" fmla="*/ 1009650 w 1501979"/>
                  <a:gd name="connsiteY1" fmla="*/ 1178291 h 1806941"/>
                  <a:gd name="connsiteX2" fmla="*/ 1457325 w 1501979"/>
                  <a:gd name="connsiteY2" fmla="*/ 321041 h 1806941"/>
                  <a:gd name="connsiteX3" fmla="*/ 1419225 w 1501979"/>
                  <a:gd name="connsiteY3" fmla="*/ 6716 h 1806941"/>
                  <a:gd name="connsiteX4" fmla="*/ 866775 w 1501979"/>
                  <a:gd name="connsiteY4" fmla="*/ 140066 h 1806941"/>
                  <a:gd name="connsiteX5" fmla="*/ 352425 w 1501979"/>
                  <a:gd name="connsiteY5" fmla="*/ 530591 h 1806941"/>
                  <a:gd name="connsiteX6" fmla="*/ 0 w 1501979"/>
                  <a:gd name="connsiteY6" fmla="*/ 892541 h 1806941"/>
                  <a:gd name="connsiteX0" fmla="*/ 333375 w 1503311"/>
                  <a:gd name="connsiteY0" fmla="*/ 1806941 h 1806941"/>
                  <a:gd name="connsiteX1" fmla="*/ 990600 w 1503311"/>
                  <a:gd name="connsiteY1" fmla="*/ 1149716 h 1806941"/>
                  <a:gd name="connsiteX2" fmla="*/ 1457325 w 1503311"/>
                  <a:gd name="connsiteY2" fmla="*/ 321041 h 1806941"/>
                  <a:gd name="connsiteX3" fmla="*/ 1419225 w 1503311"/>
                  <a:gd name="connsiteY3" fmla="*/ 6716 h 1806941"/>
                  <a:gd name="connsiteX4" fmla="*/ 866775 w 1503311"/>
                  <a:gd name="connsiteY4" fmla="*/ 140066 h 1806941"/>
                  <a:gd name="connsiteX5" fmla="*/ 352425 w 1503311"/>
                  <a:gd name="connsiteY5" fmla="*/ 530591 h 1806941"/>
                  <a:gd name="connsiteX6" fmla="*/ 0 w 1503311"/>
                  <a:gd name="connsiteY6" fmla="*/ 892541 h 1806941"/>
                  <a:gd name="connsiteX0" fmla="*/ 333375 w 1491629"/>
                  <a:gd name="connsiteY0" fmla="*/ 1843484 h 1843484"/>
                  <a:gd name="connsiteX1" fmla="*/ 990600 w 1491629"/>
                  <a:gd name="connsiteY1" fmla="*/ 1186259 h 1843484"/>
                  <a:gd name="connsiteX2" fmla="*/ 1457325 w 1491629"/>
                  <a:gd name="connsiteY2" fmla="*/ 357584 h 1843484"/>
                  <a:gd name="connsiteX3" fmla="*/ 1390650 w 1491629"/>
                  <a:gd name="connsiteY3" fmla="*/ 5159 h 1843484"/>
                  <a:gd name="connsiteX4" fmla="*/ 866775 w 1491629"/>
                  <a:gd name="connsiteY4" fmla="*/ 176609 h 1843484"/>
                  <a:gd name="connsiteX5" fmla="*/ 352425 w 1491629"/>
                  <a:gd name="connsiteY5" fmla="*/ 567134 h 1843484"/>
                  <a:gd name="connsiteX6" fmla="*/ 0 w 1491629"/>
                  <a:gd name="connsiteY6" fmla="*/ 929084 h 18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629" h="1843484">
                    <a:moveTo>
                      <a:pt x="333375" y="1843484"/>
                    </a:moveTo>
                    <a:cubicBezTo>
                      <a:pt x="577850" y="1652984"/>
                      <a:pt x="803275" y="1433909"/>
                      <a:pt x="990600" y="1186259"/>
                    </a:cubicBezTo>
                    <a:cubicBezTo>
                      <a:pt x="1177925" y="938609"/>
                      <a:pt x="1390650" y="554434"/>
                      <a:pt x="1457325" y="357584"/>
                    </a:cubicBezTo>
                    <a:cubicBezTo>
                      <a:pt x="1524000" y="160734"/>
                      <a:pt x="1489075" y="35322"/>
                      <a:pt x="1390650" y="5159"/>
                    </a:cubicBezTo>
                    <a:cubicBezTo>
                      <a:pt x="1292225" y="-25004"/>
                      <a:pt x="1039813" y="82947"/>
                      <a:pt x="866775" y="176609"/>
                    </a:cubicBezTo>
                    <a:cubicBezTo>
                      <a:pt x="693738" y="270272"/>
                      <a:pt x="496888" y="441721"/>
                      <a:pt x="352425" y="567134"/>
                    </a:cubicBezTo>
                    <a:cubicBezTo>
                      <a:pt x="207962" y="692546"/>
                      <a:pt x="0" y="929084"/>
                      <a:pt x="0" y="929084"/>
                    </a:cubicBezTo>
                  </a:path>
                </a:pathLst>
              </a:custGeom>
              <a:noFill/>
              <a:ln w="12700" cap="flat" cmpd="sng" algn="ctr">
                <a:solidFill>
                  <a:srgbClr val="00B05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Bef>
                    <a:spcPts val="0"/>
                  </a:spcBef>
                  <a:spcAft>
                    <a:spcPts val="750"/>
                  </a:spcAft>
                </a:pPr>
                <a:r>
                  <a:rPr lang="en-US" sz="825">
                    <a:solidFill>
                      <a:srgbClr val="000000"/>
                    </a:solidFill>
                    <a:latin typeface="Arial" panose="020B0604020202020204" pitchFamily="34" charset="0"/>
                    <a:ea typeface="Times New Roman"/>
                    <a:cs typeface="Arial" panose="020B0604020202020204" pitchFamily="34" charset="0"/>
                  </a:rPr>
                  <a:t> </a:t>
                </a:r>
                <a:endParaRPr lang="en-US" sz="825">
                  <a:solidFill>
                    <a:srgbClr val="000000"/>
                  </a:solidFill>
                  <a:latin typeface="Arial" panose="020B0604020202020204" pitchFamily="34" charset="0"/>
                  <a:ea typeface="Calibri"/>
                  <a:cs typeface="Arial" panose="020B0604020202020204" pitchFamily="34" charset="0"/>
                </a:endParaRPr>
              </a:p>
            </p:txBody>
          </p:sp>
          <p:sp>
            <p:nvSpPr>
              <p:cNvPr id="12" name="Rectangle 11"/>
              <p:cNvSpPr/>
              <p:nvPr/>
            </p:nvSpPr>
            <p:spPr>
              <a:xfrm>
                <a:off x="463188" y="358436"/>
                <a:ext cx="5638799" cy="3962399"/>
              </a:xfrm>
              <a:prstGeom prst="rect">
                <a:avLst/>
              </a:prstGeom>
              <a:noFill/>
              <a:ln w="25400"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Bef>
                    <a:spcPts val="0"/>
                  </a:spcBef>
                  <a:spcAft>
                    <a:spcPts val="750"/>
                  </a:spcAft>
                </a:pPr>
                <a:r>
                  <a:rPr lang="en-US" sz="825">
                    <a:solidFill>
                      <a:srgbClr val="000000"/>
                    </a:solidFill>
                    <a:latin typeface="Arial" panose="020B0604020202020204" pitchFamily="34" charset="0"/>
                    <a:ea typeface="Times New Roman"/>
                    <a:cs typeface="Arial" panose="020B0604020202020204" pitchFamily="34" charset="0"/>
                  </a:rPr>
                  <a:t> </a:t>
                </a:r>
                <a:endParaRPr lang="en-US" sz="825">
                  <a:solidFill>
                    <a:srgbClr val="000000"/>
                  </a:solidFill>
                  <a:latin typeface="Arial" panose="020B0604020202020204" pitchFamily="34" charset="0"/>
                  <a:ea typeface="Calibri"/>
                  <a:cs typeface="Arial" panose="020B0604020202020204" pitchFamily="34" charset="0"/>
                </a:endParaRPr>
              </a:p>
            </p:txBody>
          </p:sp>
          <p:sp>
            <p:nvSpPr>
              <p:cNvPr id="13" name="Freeform 12"/>
              <p:cNvSpPr/>
              <p:nvPr/>
            </p:nvSpPr>
            <p:spPr>
              <a:xfrm>
                <a:off x="455568" y="529886"/>
                <a:ext cx="2718561" cy="3783331"/>
              </a:xfrm>
              <a:custGeom>
                <a:avLst/>
                <a:gdLst>
                  <a:gd name="connsiteX0" fmla="*/ 0 w 5402580"/>
                  <a:gd name="connsiteY0" fmla="*/ 2781300 h 2781300"/>
                  <a:gd name="connsiteX1" fmla="*/ 929640 w 5402580"/>
                  <a:gd name="connsiteY1" fmla="*/ 2689860 h 2781300"/>
                  <a:gd name="connsiteX2" fmla="*/ 1882140 w 5402580"/>
                  <a:gd name="connsiteY2" fmla="*/ 2430780 h 2781300"/>
                  <a:gd name="connsiteX3" fmla="*/ 2819400 w 5402580"/>
                  <a:gd name="connsiteY3" fmla="*/ 1996440 h 2781300"/>
                  <a:gd name="connsiteX4" fmla="*/ 3764280 w 5402580"/>
                  <a:gd name="connsiteY4" fmla="*/ 1432560 h 2781300"/>
                  <a:gd name="connsiteX5" fmla="*/ 4716780 w 5402580"/>
                  <a:gd name="connsiteY5" fmla="*/ 678180 h 2781300"/>
                  <a:gd name="connsiteX6" fmla="*/ 5402580 w 5402580"/>
                  <a:gd name="connsiteY6" fmla="*/ 0 h 2781300"/>
                  <a:gd name="connsiteX0" fmla="*/ 0 w 5402580"/>
                  <a:gd name="connsiteY0" fmla="*/ 2781300 h 2781300"/>
                  <a:gd name="connsiteX1" fmla="*/ 929640 w 5402580"/>
                  <a:gd name="connsiteY1" fmla="*/ 2689860 h 2781300"/>
                  <a:gd name="connsiteX2" fmla="*/ 1882140 w 5402580"/>
                  <a:gd name="connsiteY2" fmla="*/ 2430780 h 2781300"/>
                  <a:gd name="connsiteX3" fmla="*/ 2819400 w 5402580"/>
                  <a:gd name="connsiteY3" fmla="*/ 2011680 h 2781300"/>
                  <a:gd name="connsiteX4" fmla="*/ 3764280 w 5402580"/>
                  <a:gd name="connsiteY4" fmla="*/ 1432560 h 2781300"/>
                  <a:gd name="connsiteX5" fmla="*/ 4716780 w 5402580"/>
                  <a:gd name="connsiteY5" fmla="*/ 678180 h 2781300"/>
                  <a:gd name="connsiteX6" fmla="*/ 5402580 w 5402580"/>
                  <a:gd name="connsiteY6"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80" h="2781300">
                    <a:moveTo>
                      <a:pt x="0" y="2781300"/>
                    </a:moveTo>
                    <a:cubicBezTo>
                      <a:pt x="307975" y="2764790"/>
                      <a:pt x="615950" y="2748280"/>
                      <a:pt x="929640" y="2689860"/>
                    </a:cubicBezTo>
                    <a:cubicBezTo>
                      <a:pt x="1243330" y="2631440"/>
                      <a:pt x="1567180" y="2543810"/>
                      <a:pt x="1882140" y="2430780"/>
                    </a:cubicBezTo>
                    <a:cubicBezTo>
                      <a:pt x="2197100" y="2317750"/>
                      <a:pt x="2505710" y="2178050"/>
                      <a:pt x="2819400" y="2011680"/>
                    </a:cubicBezTo>
                    <a:cubicBezTo>
                      <a:pt x="3133090" y="1845310"/>
                      <a:pt x="3448050" y="1654810"/>
                      <a:pt x="3764280" y="1432560"/>
                    </a:cubicBezTo>
                    <a:cubicBezTo>
                      <a:pt x="4080510" y="1210310"/>
                      <a:pt x="4443730" y="916940"/>
                      <a:pt x="4716780" y="678180"/>
                    </a:cubicBezTo>
                    <a:cubicBezTo>
                      <a:pt x="4989830" y="439420"/>
                      <a:pt x="5207000" y="224790"/>
                      <a:pt x="5402580" y="0"/>
                    </a:cubicBezTo>
                  </a:path>
                </a:pathLst>
              </a:custGeom>
              <a:noFill/>
              <a:ln w="6350"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Bef>
                    <a:spcPts val="0"/>
                  </a:spcBef>
                  <a:spcAft>
                    <a:spcPts val="750"/>
                  </a:spcAft>
                </a:pPr>
                <a:r>
                  <a:rPr lang="en-US" sz="825">
                    <a:solidFill>
                      <a:srgbClr val="000000"/>
                    </a:solidFill>
                    <a:latin typeface="Arial" panose="020B0604020202020204" pitchFamily="34" charset="0"/>
                    <a:ea typeface="Times New Roman"/>
                    <a:cs typeface="Arial" panose="020B0604020202020204" pitchFamily="34" charset="0"/>
                  </a:rPr>
                  <a:t> </a:t>
                </a:r>
                <a:endParaRPr lang="en-US" sz="825">
                  <a:solidFill>
                    <a:srgbClr val="000000"/>
                  </a:solidFill>
                  <a:latin typeface="Arial" panose="020B0604020202020204" pitchFamily="34" charset="0"/>
                  <a:ea typeface="Calibri"/>
                  <a:cs typeface="Arial" panose="020B0604020202020204" pitchFamily="34" charset="0"/>
                </a:endParaRPr>
              </a:p>
            </p:txBody>
          </p:sp>
          <p:sp>
            <p:nvSpPr>
              <p:cNvPr id="14" name="TextBox 19"/>
              <p:cNvSpPr txBox="1"/>
              <p:nvPr/>
            </p:nvSpPr>
            <p:spPr>
              <a:xfrm>
                <a:off x="2570015" y="4253016"/>
                <a:ext cx="1499328" cy="431478"/>
              </a:xfrm>
              <a:prstGeom prst="rect">
                <a:avLst/>
              </a:prstGeom>
              <a:noFill/>
            </p:spPr>
            <p:txBody>
              <a:bodyPr wrap="square" rtlCol="0">
                <a:spAutoFit/>
              </a:bodyPr>
              <a:lstStyle/>
              <a:p>
                <a:pPr algn="ctr">
                  <a:spcBef>
                    <a:spcPts val="0"/>
                  </a:spcBef>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Airflow</a:t>
                </a:r>
                <a:endParaRPr lang="en-US" sz="1600" dirty="0">
                  <a:solidFill>
                    <a:srgbClr val="000000"/>
                  </a:solidFill>
                  <a:latin typeface="Arial" panose="020B0604020202020204" pitchFamily="34" charset="0"/>
                  <a:ea typeface="Times New Roman"/>
                  <a:cs typeface="Arial" panose="020B0604020202020204" pitchFamily="34" charset="0"/>
                </a:endParaRPr>
              </a:p>
            </p:txBody>
          </p:sp>
          <p:sp>
            <p:nvSpPr>
              <p:cNvPr id="15" name="TextBox 22"/>
              <p:cNvSpPr txBox="1"/>
              <p:nvPr/>
            </p:nvSpPr>
            <p:spPr>
              <a:xfrm>
                <a:off x="-1" y="565819"/>
                <a:ext cx="548819" cy="3523848"/>
              </a:xfrm>
              <a:prstGeom prst="rect">
                <a:avLst/>
              </a:prstGeom>
              <a:noFill/>
            </p:spPr>
            <p:txBody>
              <a:bodyPr vert="vert270" wrap="square" rtlCol="0">
                <a:spAutoFit/>
              </a:bodyPr>
              <a:lstStyle/>
              <a:p>
                <a:pPr algn="ctr">
                  <a:spcBef>
                    <a:spcPts val="0"/>
                  </a:spcBef>
                  <a:spcAft>
                    <a:spcPts val="0"/>
                  </a:spcAft>
                </a:pPr>
                <a:r>
                  <a:rPr lang="en-US" sz="1600" kern="1200" dirty="0">
                    <a:solidFill>
                      <a:srgbClr val="000000"/>
                    </a:solidFill>
                    <a:effectLst/>
                    <a:latin typeface="Arial" panose="020B0604020202020204" pitchFamily="34" charset="0"/>
                    <a:ea typeface="Times New Roman"/>
                    <a:cs typeface="Arial" panose="020B0604020202020204" pitchFamily="34" charset="0"/>
                  </a:rPr>
                  <a:t>Static Pressure</a:t>
                </a:r>
                <a:endParaRPr lang="en-US" sz="1600" dirty="0">
                  <a:solidFill>
                    <a:srgbClr val="000000"/>
                  </a:solidFill>
                  <a:latin typeface="Arial" panose="020B0604020202020204" pitchFamily="34" charset="0"/>
                  <a:ea typeface="Times New Roman"/>
                  <a:cs typeface="Arial" panose="020B0604020202020204" pitchFamily="34" charset="0"/>
                </a:endParaRPr>
              </a:p>
            </p:txBody>
          </p:sp>
          <p:sp>
            <p:nvSpPr>
              <p:cNvPr id="16" name="TextBox 32"/>
              <p:cNvSpPr txBox="1"/>
              <p:nvPr/>
            </p:nvSpPr>
            <p:spPr>
              <a:xfrm>
                <a:off x="3775503" y="2264258"/>
                <a:ext cx="466913" cy="147095"/>
              </a:xfrm>
              <a:prstGeom prst="rect">
                <a:avLst/>
              </a:prstGeom>
              <a:solidFill>
                <a:sysClr val="window" lastClr="FFFFFF"/>
              </a:solidFill>
            </p:spPr>
            <p:txBody>
              <a:bodyPr wrap="square" lIns="0" tIns="0" rIns="0" bIns="0" rtlCol="0">
                <a:spAutoFit/>
              </a:bodyPr>
              <a:lstStyle/>
              <a:p>
                <a:pPr algn="ctr">
                  <a:spcBef>
                    <a:spcPts val="0"/>
                  </a:spcBef>
                  <a:spcAft>
                    <a:spcPts val="0"/>
                  </a:spcAft>
                </a:pPr>
                <a:r>
                  <a:rPr lang="en-US" sz="750" dirty="0">
                    <a:solidFill>
                      <a:srgbClr val="000000"/>
                    </a:solidFill>
                    <a:latin typeface="Arial" panose="020B0604020202020204" pitchFamily="34" charset="0"/>
                    <a:ea typeface="Times New Roman"/>
                    <a:cs typeface="Arial" panose="020B0604020202020204" pitchFamily="34" charset="0"/>
                  </a:rPr>
                  <a:t>FEI 1.1</a:t>
                </a:r>
                <a:endParaRPr lang="en-US" sz="900" dirty="0">
                  <a:solidFill>
                    <a:srgbClr val="000000"/>
                  </a:solidFill>
                  <a:latin typeface="Arial" panose="020B0604020202020204" pitchFamily="34" charset="0"/>
                  <a:ea typeface="Times New Roman"/>
                  <a:cs typeface="Arial" panose="020B0604020202020204" pitchFamily="34" charset="0"/>
                </a:endParaRPr>
              </a:p>
            </p:txBody>
          </p:sp>
          <p:sp>
            <p:nvSpPr>
              <p:cNvPr id="17" name="TextBox 33"/>
              <p:cNvSpPr txBox="1"/>
              <p:nvPr/>
            </p:nvSpPr>
            <p:spPr>
              <a:xfrm>
                <a:off x="4303278" y="2876272"/>
                <a:ext cx="466157" cy="147095"/>
              </a:xfrm>
              <a:prstGeom prst="rect">
                <a:avLst/>
              </a:prstGeom>
              <a:solidFill>
                <a:sysClr val="window" lastClr="FFFFFF"/>
              </a:solidFill>
            </p:spPr>
            <p:txBody>
              <a:bodyPr wrap="square" lIns="0" tIns="0" rIns="0" bIns="0" rtlCol="0">
                <a:spAutoFit/>
              </a:bodyPr>
              <a:lstStyle/>
              <a:p>
                <a:pPr algn="ctr">
                  <a:spcBef>
                    <a:spcPts val="0"/>
                  </a:spcBef>
                  <a:spcAft>
                    <a:spcPts val="0"/>
                  </a:spcAft>
                </a:pPr>
                <a:r>
                  <a:rPr lang="en-US" sz="750" dirty="0">
                    <a:solidFill>
                      <a:srgbClr val="000000"/>
                    </a:solidFill>
                    <a:latin typeface="Arial" panose="020B0604020202020204" pitchFamily="34" charset="0"/>
                    <a:ea typeface="Times New Roman"/>
                    <a:cs typeface="Arial" panose="020B0604020202020204" pitchFamily="34" charset="0"/>
                  </a:rPr>
                  <a:t>FEI 1.0</a:t>
                </a:r>
                <a:endParaRPr lang="en-US" sz="900" dirty="0">
                  <a:solidFill>
                    <a:srgbClr val="000000"/>
                  </a:solidFill>
                  <a:latin typeface="Arial" panose="020B0604020202020204" pitchFamily="34" charset="0"/>
                  <a:ea typeface="Times New Roman"/>
                  <a:cs typeface="Arial" panose="020B0604020202020204" pitchFamily="34" charset="0"/>
                </a:endParaRPr>
              </a:p>
            </p:txBody>
          </p:sp>
          <p:sp>
            <p:nvSpPr>
              <p:cNvPr id="18" name="TextBox 34"/>
              <p:cNvSpPr txBox="1"/>
              <p:nvPr/>
            </p:nvSpPr>
            <p:spPr>
              <a:xfrm>
                <a:off x="2896225" y="2883407"/>
                <a:ext cx="466157" cy="147095"/>
              </a:xfrm>
              <a:prstGeom prst="rect">
                <a:avLst/>
              </a:prstGeom>
              <a:solidFill>
                <a:sysClr val="window" lastClr="FFFFFF"/>
              </a:solidFill>
            </p:spPr>
            <p:txBody>
              <a:bodyPr wrap="square" lIns="0" tIns="0" rIns="0" bIns="0" rtlCol="0">
                <a:spAutoFit/>
              </a:bodyPr>
              <a:lstStyle/>
              <a:p>
                <a:pPr algn="ctr">
                  <a:spcBef>
                    <a:spcPts val="0"/>
                  </a:spcBef>
                  <a:spcAft>
                    <a:spcPts val="0"/>
                  </a:spcAft>
                </a:pPr>
                <a:r>
                  <a:rPr lang="en-US" sz="750" dirty="0">
                    <a:solidFill>
                      <a:srgbClr val="000000"/>
                    </a:solidFill>
                    <a:latin typeface="Arial" panose="020B0604020202020204" pitchFamily="34" charset="0"/>
                    <a:ea typeface="Times New Roman"/>
                    <a:cs typeface="Arial" panose="020B0604020202020204" pitchFamily="34" charset="0"/>
                  </a:rPr>
                  <a:t>FEI 1.2</a:t>
                </a:r>
                <a:endParaRPr lang="en-US" sz="900" dirty="0">
                  <a:solidFill>
                    <a:srgbClr val="000000"/>
                  </a:solidFill>
                  <a:latin typeface="Arial" panose="020B0604020202020204" pitchFamily="34" charset="0"/>
                  <a:ea typeface="Times New Roman"/>
                  <a:cs typeface="Arial" panose="020B0604020202020204" pitchFamily="34" charset="0"/>
                </a:endParaRPr>
              </a:p>
            </p:txBody>
          </p:sp>
          <p:sp>
            <p:nvSpPr>
              <p:cNvPr id="19" name="TextBox 35"/>
              <p:cNvSpPr txBox="1"/>
              <p:nvPr/>
            </p:nvSpPr>
            <p:spPr>
              <a:xfrm>
                <a:off x="449598" y="-279877"/>
                <a:ext cx="5649835" cy="627606"/>
              </a:xfrm>
              <a:prstGeom prst="rect">
                <a:avLst/>
              </a:prstGeom>
              <a:noFill/>
            </p:spPr>
            <p:txBody>
              <a:bodyPr wrap="square" rtlCol="0">
                <a:spAutoFit/>
              </a:bodyPr>
              <a:lstStyle/>
              <a:p>
                <a:pPr algn="ctr">
                  <a:spcBef>
                    <a:spcPts val="0"/>
                  </a:spcBef>
                  <a:spcAft>
                    <a:spcPts val="0"/>
                  </a:spcAft>
                </a:pPr>
                <a:r>
                  <a:rPr lang="en-US" sz="1400" dirty="0">
                    <a:solidFill>
                      <a:srgbClr val="000000"/>
                    </a:solidFill>
                    <a:latin typeface="Arial" panose="020B0604020202020204" pitchFamily="34" charset="0"/>
                    <a:ea typeface="Times New Roman"/>
                    <a:cs typeface="Arial" panose="020B0604020202020204" pitchFamily="34" charset="0"/>
                  </a:rPr>
                  <a:t>Multiple Speed Fan Performance Curves </a:t>
                </a:r>
                <a:endParaRPr lang="en-US" sz="1400" dirty="0">
                  <a:solidFill>
                    <a:srgbClr val="000000"/>
                  </a:solidFill>
                  <a:effectLst/>
                  <a:latin typeface="Arial" panose="020B0604020202020204" pitchFamily="34" charset="0"/>
                  <a:ea typeface="Times New Roman"/>
                  <a:cs typeface="Arial" panose="020B0604020202020204" pitchFamily="34" charset="0"/>
                </a:endParaRPr>
              </a:p>
              <a:p>
                <a:pPr algn="ctr">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“Relatively </a:t>
                </a:r>
                <a:r>
                  <a:rPr lang="en-US" sz="1200" u="sng" dirty="0">
                    <a:solidFill>
                      <a:srgbClr val="000000"/>
                    </a:solidFill>
                    <a:uFill>
                      <a:solidFill>
                        <a:srgbClr val="00B050"/>
                      </a:solidFill>
                    </a:uFill>
                    <a:latin typeface="Arial" panose="020B0604020202020204" pitchFamily="34" charset="0"/>
                    <a:ea typeface="Times New Roman"/>
                    <a:cs typeface="Arial" panose="020B0604020202020204" pitchFamily="34" charset="0"/>
                  </a:rPr>
                  <a:t>High Efficiency</a:t>
                </a:r>
                <a:r>
                  <a:rPr lang="en-US" sz="1200" dirty="0">
                    <a:solidFill>
                      <a:srgbClr val="000000"/>
                    </a:solidFill>
                    <a:uFill>
                      <a:solidFill>
                        <a:srgbClr val="00B050"/>
                      </a:solidFill>
                    </a:uFill>
                    <a:latin typeface="Arial" panose="020B0604020202020204" pitchFamily="34" charset="0"/>
                    <a:ea typeface="Times New Roman"/>
                    <a:cs typeface="Arial" panose="020B0604020202020204" pitchFamily="34" charset="0"/>
                  </a:rPr>
                  <a:t> </a:t>
                </a:r>
                <a:r>
                  <a:rPr lang="en-US" sz="1200" dirty="0">
                    <a:solidFill>
                      <a:srgbClr val="000000"/>
                    </a:solidFill>
                    <a:latin typeface="Arial" panose="020B0604020202020204" pitchFamily="34" charset="0"/>
                    <a:ea typeface="Times New Roman"/>
                    <a:cs typeface="Arial" panose="020B0604020202020204" pitchFamily="34" charset="0"/>
                  </a:rPr>
                  <a:t>Fan” – Large selection area</a:t>
                </a:r>
                <a:endParaRPr lang="en-US" dirty="0">
                  <a:solidFill>
                    <a:srgbClr val="000000"/>
                  </a:solidFill>
                  <a:effectLst/>
                  <a:latin typeface="Arial" panose="020B0604020202020204" pitchFamily="34" charset="0"/>
                  <a:ea typeface="Times New Roman"/>
                  <a:cs typeface="Arial" panose="020B0604020202020204" pitchFamily="34" charset="0"/>
                </a:endParaRPr>
              </a:p>
            </p:txBody>
          </p:sp>
          <p:sp>
            <p:nvSpPr>
              <p:cNvPr id="20" name="Freeform 19"/>
              <p:cNvSpPr/>
              <p:nvPr/>
            </p:nvSpPr>
            <p:spPr>
              <a:xfrm>
                <a:off x="449980" y="566459"/>
                <a:ext cx="5448299" cy="3744851"/>
              </a:xfrm>
              <a:custGeom>
                <a:avLst/>
                <a:gdLst>
                  <a:gd name="connsiteX0" fmla="*/ 0 w 5448300"/>
                  <a:gd name="connsiteY0" fmla="*/ 124471 h 3734446"/>
                  <a:gd name="connsiteX1" fmla="*/ 2066925 w 5448300"/>
                  <a:gd name="connsiteY1" fmla="*/ 646 h 3734446"/>
                  <a:gd name="connsiteX2" fmla="*/ 2705100 w 5448300"/>
                  <a:gd name="connsiteY2" fmla="*/ 86371 h 3734446"/>
                  <a:gd name="connsiteX3" fmla="*/ 3124200 w 5448300"/>
                  <a:gd name="connsiteY3" fmla="*/ 305446 h 3734446"/>
                  <a:gd name="connsiteX4" fmla="*/ 4076700 w 5448300"/>
                  <a:gd name="connsiteY4" fmla="*/ 1115071 h 3734446"/>
                  <a:gd name="connsiteX5" fmla="*/ 4886325 w 5448300"/>
                  <a:gd name="connsiteY5" fmla="*/ 2210446 h 3734446"/>
                  <a:gd name="connsiteX6" fmla="*/ 5448300 w 5448300"/>
                  <a:gd name="connsiteY6" fmla="*/ 3734446 h 3734446"/>
                  <a:gd name="connsiteX0" fmla="*/ 0 w 5448300"/>
                  <a:gd name="connsiteY0" fmla="*/ 124471 h 3734446"/>
                  <a:gd name="connsiteX1" fmla="*/ 1704975 w 5448300"/>
                  <a:gd name="connsiteY1" fmla="*/ 646 h 3734446"/>
                  <a:gd name="connsiteX2" fmla="*/ 2705100 w 5448300"/>
                  <a:gd name="connsiteY2" fmla="*/ 86371 h 3734446"/>
                  <a:gd name="connsiteX3" fmla="*/ 3124200 w 5448300"/>
                  <a:gd name="connsiteY3" fmla="*/ 305446 h 3734446"/>
                  <a:gd name="connsiteX4" fmla="*/ 4076700 w 5448300"/>
                  <a:gd name="connsiteY4" fmla="*/ 1115071 h 3734446"/>
                  <a:gd name="connsiteX5" fmla="*/ 4886325 w 5448300"/>
                  <a:gd name="connsiteY5" fmla="*/ 2210446 h 3734446"/>
                  <a:gd name="connsiteX6" fmla="*/ 5448300 w 5448300"/>
                  <a:gd name="connsiteY6" fmla="*/ 3734446 h 3734446"/>
                  <a:gd name="connsiteX0" fmla="*/ 0 w 5448300"/>
                  <a:gd name="connsiteY0" fmla="*/ 131586 h 3741561"/>
                  <a:gd name="connsiteX1" fmla="*/ 1704975 w 5448300"/>
                  <a:gd name="connsiteY1" fmla="*/ 7761 h 3741561"/>
                  <a:gd name="connsiteX2" fmla="*/ 2543175 w 5448300"/>
                  <a:gd name="connsiteY2" fmla="*/ 45861 h 3741561"/>
                  <a:gd name="connsiteX3" fmla="*/ 3124200 w 5448300"/>
                  <a:gd name="connsiteY3" fmla="*/ 312561 h 3741561"/>
                  <a:gd name="connsiteX4" fmla="*/ 4076700 w 5448300"/>
                  <a:gd name="connsiteY4" fmla="*/ 1122186 h 3741561"/>
                  <a:gd name="connsiteX5" fmla="*/ 4886325 w 5448300"/>
                  <a:gd name="connsiteY5" fmla="*/ 2217561 h 3741561"/>
                  <a:gd name="connsiteX6" fmla="*/ 5448300 w 5448300"/>
                  <a:gd name="connsiteY6" fmla="*/ 3741561 h 374156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76700 w 5448300"/>
                  <a:gd name="connsiteY4" fmla="*/ 1125476 h 3744851"/>
                  <a:gd name="connsiteX5" fmla="*/ 4886325 w 5448300"/>
                  <a:gd name="connsiteY5" fmla="*/ 2220851 h 3744851"/>
                  <a:gd name="connsiteX6" fmla="*/ 5448300 w 5448300"/>
                  <a:gd name="connsiteY6" fmla="*/ 3744851 h 374485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76700 w 5448300"/>
                  <a:gd name="connsiteY4" fmla="*/ 1125476 h 3744851"/>
                  <a:gd name="connsiteX5" fmla="*/ 4819650 w 5448300"/>
                  <a:gd name="connsiteY5" fmla="*/ 2325626 h 3744851"/>
                  <a:gd name="connsiteX6" fmla="*/ 5448300 w 5448300"/>
                  <a:gd name="connsiteY6" fmla="*/ 3744851 h 374485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57650 w 5448300"/>
                  <a:gd name="connsiteY4" fmla="*/ 1182626 h 3744851"/>
                  <a:gd name="connsiteX5" fmla="*/ 4819650 w 5448300"/>
                  <a:gd name="connsiteY5" fmla="*/ 2325626 h 3744851"/>
                  <a:gd name="connsiteX6" fmla="*/ 5448300 w 5448300"/>
                  <a:gd name="connsiteY6" fmla="*/ 3744851 h 374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8300" h="3744851">
                    <a:moveTo>
                      <a:pt x="0" y="134876"/>
                    </a:moveTo>
                    <a:cubicBezTo>
                      <a:pt x="808037" y="76138"/>
                      <a:pt x="1281113" y="25339"/>
                      <a:pt x="1704975" y="11051"/>
                    </a:cubicBezTo>
                    <a:cubicBezTo>
                      <a:pt x="2128838" y="-3237"/>
                      <a:pt x="2287588" y="-14349"/>
                      <a:pt x="2543175" y="49151"/>
                    </a:cubicBezTo>
                    <a:cubicBezTo>
                      <a:pt x="2798762" y="112651"/>
                      <a:pt x="2986088" y="203139"/>
                      <a:pt x="3238500" y="392051"/>
                    </a:cubicBezTo>
                    <a:cubicBezTo>
                      <a:pt x="3490913" y="580964"/>
                      <a:pt x="3794125" y="860364"/>
                      <a:pt x="4057650" y="1182626"/>
                    </a:cubicBezTo>
                    <a:cubicBezTo>
                      <a:pt x="4321175" y="1504889"/>
                      <a:pt x="4587875" y="1898589"/>
                      <a:pt x="4819650" y="2325626"/>
                    </a:cubicBezTo>
                    <a:cubicBezTo>
                      <a:pt x="5051425" y="2752663"/>
                      <a:pt x="5338762" y="3422588"/>
                      <a:pt x="5448300" y="3744851"/>
                    </a:cubicBezTo>
                  </a:path>
                </a:pathLst>
              </a:custGeom>
              <a:noFill/>
              <a:ln w="25400"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Bef>
                    <a:spcPts val="0"/>
                  </a:spcBef>
                  <a:spcAft>
                    <a:spcPts val="750"/>
                  </a:spcAft>
                </a:pPr>
                <a:r>
                  <a:rPr lang="en-US" sz="825">
                    <a:solidFill>
                      <a:srgbClr val="000000"/>
                    </a:solidFill>
                    <a:latin typeface="Arial" panose="020B0604020202020204" pitchFamily="34" charset="0"/>
                    <a:ea typeface="Times New Roman"/>
                    <a:cs typeface="Arial" panose="020B0604020202020204" pitchFamily="34" charset="0"/>
                  </a:rPr>
                  <a:t> </a:t>
                </a:r>
                <a:endParaRPr lang="en-US" sz="825">
                  <a:solidFill>
                    <a:srgbClr val="000000"/>
                  </a:solidFill>
                  <a:latin typeface="Arial" panose="020B0604020202020204" pitchFamily="34" charset="0"/>
                  <a:ea typeface="Calibri"/>
                  <a:cs typeface="Arial" panose="020B0604020202020204" pitchFamily="34" charset="0"/>
                </a:endParaRPr>
              </a:p>
            </p:txBody>
          </p:sp>
          <p:sp>
            <p:nvSpPr>
              <p:cNvPr id="21" name="Freeform 20"/>
              <p:cNvSpPr/>
              <p:nvPr/>
            </p:nvSpPr>
            <p:spPr>
              <a:xfrm>
                <a:off x="463189" y="1120436"/>
                <a:ext cx="5010982" cy="3190874"/>
              </a:xfrm>
              <a:custGeom>
                <a:avLst/>
                <a:gdLst>
                  <a:gd name="connsiteX0" fmla="*/ 0 w 5448300"/>
                  <a:gd name="connsiteY0" fmla="*/ 124471 h 3734446"/>
                  <a:gd name="connsiteX1" fmla="*/ 2066925 w 5448300"/>
                  <a:gd name="connsiteY1" fmla="*/ 646 h 3734446"/>
                  <a:gd name="connsiteX2" fmla="*/ 2705100 w 5448300"/>
                  <a:gd name="connsiteY2" fmla="*/ 86371 h 3734446"/>
                  <a:gd name="connsiteX3" fmla="*/ 3124200 w 5448300"/>
                  <a:gd name="connsiteY3" fmla="*/ 305446 h 3734446"/>
                  <a:gd name="connsiteX4" fmla="*/ 4076700 w 5448300"/>
                  <a:gd name="connsiteY4" fmla="*/ 1115071 h 3734446"/>
                  <a:gd name="connsiteX5" fmla="*/ 4886325 w 5448300"/>
                  <a:gd name="connsiteY5" fmla="*/ 2210446 h 3734446"/>
                  <a:gd name="connsiteX6" fmla="*/ 5448300 w 5448300"/>
                  <a:gd name="connsiteY6" fmla="*/ 3734446 h 3734446"/>
                  <a:gd name="connsiteX0" fmla="*/ 0 w 5448300"/>
                  <a:gd name="connsiteY0" fmla="*/ 124471 h 3734446"/>
                  <a:gd name="connsiteX1" fmla="*/ 1704975 w 5448300"/>
                  <a:gd name="connsiteY1" fmla="*/ 646 h 3734446"/>
                  <a:gd name="connsiteX2" fmla="*/ 2705100 w 5448300"/>
                  <a:gd name="connsiteY2" fmla="*/ 86371 h 3734446"/>
                  <a:gd name="connsiteX3" fmla="*/ 3124200 w 5448300"/>
                  <a:gd name="connsiteY3" fmla="*/ 305446 h 3734446"/>
                  <a:gd name="connsiteX4" fmla="*/ 4076700 w 5448300"/>
                  <a:gd name="connsiteY4" fmla="*/ 1115071 h 3734446"/>
                  <a:gd name="connsiteX5" fmla="*/ 4886325 w 5448300"/>
                  <a:gd name="connsiteY5" fmla="*/ 2210446 h 3734446"/>
                  <a:gd name="connsiteX6" fmla="*/ 5448300 w 5448300"/>
                  <a:gd name="connsiteY6" fmla="*/ 3734446 h 3734446"/>
                  <a:gd name="connsiteX0" fmla="*/ 0 w 5448300"/>
                  <a:gd name="connsiteY0" fmla="*/ 131586 h 3741561"/>
                  <a:gd name="connsiteX1" fmla="*/ 1704975 w 5448300"/>
                  <a:gd name="connsiteY1" fmla="*/ 7761 h 3741561"/>
                  <a:gd name="connsiteX2" fmla="*/ 2543175 w 5448300"/>
                  <a:gd name="connsiteY2" fmla="*/ 45861 h 3741561"/>
                  <a:gd name="connsiteX3" fmla="*/ 3124200 w 5448300"/>
                  <a:gd name="connsiteY3" fmla="*/ 312561 h 3741561"/>
                  <a:gd name="connsiteX4" fmla="*/ 4076700 w 5448300"/>
                  <a:gd name="connsiteY4" fmla="*/ 1122186 h 3741561"/>
                  <a:gd name="connsiteX5" fmla="*/ 4886325 w 5448300"/>
                  <a:gd name="connsiteY5" fmla="*/ 2217561 h 3741561"/>
                  <a:gd name="connsiteX6" fmla="*/ 5448300 w 5448300"/>
                  <a:gd name="connsiteY6" fmla="*/ 3741561 h 374156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76700 w 5448300"/>
                  <a:gd name="connsiteY4" fmla="*/ 1125476 h 3744851"/>
                  <a:gd name="connsiteX5" fmla="*/ 4886325 w 5448300"/>
                  <a:gd name="connsiteY5" fmla="*/ 2220851 h 3744851"/>
                  <a:gd name="connsiteX6" fmla="*/ 5448300 w 5448300"/>
                  <a:gd name="connsiteY6" fmla="*/ 3744851 h 374485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76700 w 5448300"/>
                  <a:gd name="connsiteY4" fmla="*/ 1125476 h 3744851"/>
                  <a:gd name="connsiteX5" fmla="*/ 4819650 w 5448300"/>
                  <a:gd name="connsiteY5" fmla="*/ 2325626 h 3744851"/>
                  <a:gd name="connsiteX6" fmla="*/ 5448300 w 5448300"/>
                  <a:gd name="connsiteY6" fmla="*/ 3744851 h 374485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57650 w 5448300"/>
                  <a:gd name="connsiteY4" fmla="*/ 1182626 h 3744851"/>
                  <a:gd name="connsiteX5" fmla="*/ 4819650 w 5448300"/>
                  <a:gd name="connsiteY5" fmla="*/ 2325626 h 3744851"/>
                  <a:gd name="connsiteX6" fmla="*/ 5448300 w 5448300"/>
                  <a:gd name="connsiteY6" fmla="*/ 3744851 h 374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8300" h="3744851">
                    <a:moveTo>
                      <a:pt x="0" y="134876"/>
                    </a:moveTo>
                    <a:cubicBezTo>
                      <a:pt x="808037" y="76138"/>
                      <a:pt x="1281113" y="25339"/>
                      <a:pt x="1704975" y="11051"/>
                    </a:cubicBezTo>
                    <a:cubicBezTo>
                      <a:pt x="2128838" y="-3237"/>
                      <a:pt x="2287588" y="-14349"/>
                      <a:pt x="2543175" y="49151"/>
                    </a:cubicBezTo>
                    <a:cubicBezTo>
                      <a:pt x="2798762" y="112651"/>
                      <a:pt x="2986088" y="203139"/>
                      <a:pt x="3238500" y="392051"/>
                    </a:cubicBezTo>
                    <a:cubicBezTo>
                      <a:pt x="3490913" y="580964"/>
                      <a:pt x="3794125" y="860364"/>
                      <a:pt x="4057650" y="1182626"/>
                    </a:cubicBezTo>
                    <a:cubicBezTo>
                      <a:pt x="4321175" y="1504889"/>
                      <a:pt x="4587875" y="1898589"/>
                      <a:pt x="4819650" y="2325626"/>
                    </a:cubicBezTo>
                    <a:cubicBezTo>
                      <a:pt x="5051425" y="2752663"/>
                      <a:pt x="5338762" y="3422588"/>
                      <a:pt x="5448300" y="3744851"/>
                    </a:cubicBezTo>
                  </a:path>
                </a:pathLst>
              </a:custGeom>
              <a:noFill/>
              <a:ln w="25400"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Bef>
                    <a:spcPts val="0"/>
                  </a:spcBef>
                  <a:spcAft>
                    <a:spcPts val="750"/>
                  </a:spcAft>
                </a:pPr>
                <a:r>
                  <a:rPr lang="en-US" sz="825">
                    <a:solidFill>
                      <a:srgbClr val="000000"/>
                    </a:solidFill>
                    <a:latin typeface="Arial" panose="020B0604020202020204" pitchFamily="34" charset="0"/>
                    <a:ea typeface="Times New Roman"/>
                    <a:cs typeface="Arial" panose="020B0604020202020204" pitchFamily="34" charset="0"/>
                  </a:rPr>
                  <a:t> </a:t>
                </a:r>
                <a:endParaRPr lang="en-US" sz="825">
                  <a:solidFill>
                    <a:srgbClr val="000000"/>
                  </a:solidFill>
                  <a:latin typeface="Arial" panose="020B0604020202020204" pitchFamily="34" charset="0"/>
                  <a:ea typeface="Calibri"/>
                  <a:cs typeface="Arial" panose="020B0604020202020204" pitchFamily="34" charset="0"/>
                </a:endParaRPr>
              </a:p>
            </p:txBody>
          </p:sp>
          <p:sp>
            <p:nvSpPr>
              <p:cNvPr id="22" name="Freeform 21"/>
              <p:cNvSpPr/>
              <p:nvPr/>
            </p:nvSpPr>
            <p:spPr>
              <a:xfrm>
                <a:off x="463189" y="1730037"/>
                <a:ext cx="4549140" cy="2581274"/>
              </a:xfrm>
              <a:custGeom>
                <a:avLst/>
                <a:gdLst>
                  <a:gd name="connsiteX0" fmla="*/ 0 w 5448300"/>
                  <a:gd name="connsiteY0" fmla="*/ 124471 h 3734446"/>
                  <a:gd name="connsiteX1" fmla="*/ 2066925 w 5448300"/>
                  <a:gd name="connsiteY1" fmla="*/ 646 h 3734446"/>
                  <a:gd name="connsiteX2" fmla="*/ 2705100 w 5448300"/>
                  <a:gd name="connsiteY2" fmla="*/ 86371 h 3734446"/>
                  <a:gd name="connsiteX3" fmla="*/ 3124200 w 5448300"/>
                  <a:gd name="connsiteY3" fmla="*/ 305446 h 3734446"/>
                  <a:gd name="connsiteX4" fmla="*/ 4076700 w 5448300"/>
                  <a:gd name="connsiteY4" fmla="*/ 1115071 h 3734446"/>
                  <a:gd name="connsiteX5" fmla="*/ 4886325 w 5448300"/>
                  <a:gd name="connsiteY5" fmla="*/ 2210446 h 3734446"/>
                  <a:gd name="connsiteX6" fmla="*/ 5448300 w 5448300"/>
                  <a:gd name="connsiteY6" fmla="*/ 3734446 h 3734446"/>
                  <a:gd name="connsiteX0" fmla="*/ 0 w 5448300"/>
                  <a:gd name="connsiteY0" fmla="*/ 124471 h 3734446"/>
                  <a:gd name="connsiteX1" fmla="*/ 1704975 w 5448300"/>
                  <a:gd name="connsiteY1" fmla="*/ 646 h 3734446"/>
                  <a:gd name="connsiteX2" fmla="*/ 2705100 w 5448300"/>
                  <a:gd name="connsiteY2" fmla="*/ 86371 h 3734446"/>
                  <a:gd name="connsiteX3" fmla="*/ 3124200 w 5448300"/>
                  <a:gd name="connsiteY3" fmla="*/ 305446 h 3734446"/>
                  <a:gd name="connsiteX4" fmla="*/ 4076700 w 5448300"/>
                  <a:gd name="connsiteY4" fmla="*/ 1115071 h 3734446"/>
                  <a:gd name="connsiteX5" fmla="*/ 4886325 w 5448300"/>
                  <a:gd name="connsiteY5" fmla="*/ 2210446 h 3734446"/>
                  <a:gd name="connsiteX6" fmla="*/ 5448300 w 5448300"/>
                  <a:gd name="connsiteY6" fmla="*/ 3734446 h 3734446"/>
                  <a:gd name="connsiteX0" fmla="*/ 0 w 5448300"/>
                  <a:gd name="connsiteY0" fmla="*/ 131586 h 3741561"/>
                  <a:gd name="connsiteX1" fmla="*/ 1704975 w 5448300"/>
                  <a:gd name="connsiteY1" fmla="*/ 7761 h 3741561"/>
                  <a:gd name="connsiteX2" fmla="*/ 2543175 w 5448300"/>
                  <a:gd name="connsiteY2" fmla="*/ 45861 h 3741561"/>
                  <a:gd name="connsiteX3" fmla="*/ 3124200 w 5448300"/>
                  <a:gd name="connsiteY3" fmla="*/ 312561 h 3741561"/>
                  <a:gd name="connsiteX4" fmla="*/ 4076700 w 5448300"/>
                  <a:gd name="connsiteY4" fmla="*/ 1122186 h 3741561"/>
                  <a:gd name="connsiteX5" fmla="*/ 4886325 w 5448300"/>
                  <a:gd name="connsiteY5" fmla="*/ 2217561 h 3741561"/>
                  <a:gd name="connsiteX6" fmla="*/ 5448300 w 5448300"/>
                  <a:gd name="connsiteY6" fmla="*/ 3741561 h 374156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76700 w 5448300"/>
                  <a:gd name="connsiteY4" fmla="*/ 1125476 h 3744851"/>
                  <a:gd name="connsiteX5" fmla="*/ 4886325 w 5448300"/>
                  <a:gd name="connsiteY5" fmla="*/ 2220851 h 3744851"/>
                  <a:gd name="connsiteX6" fmla="*/ 5448300 w 5448300"/>
                  <a:gd name="connsiteY6" fmla="*/ 3744851 h 374485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76700 w 5448300"/>
                  <a:gd name="connsiteY4" fmla="*/ 1125476 h 3744851"/>
                  <a:gd name="connsiteX5" fmla="*/ 4819650 w 5448300"/>
                  <a:gd name="connsiteY5" fmla="*/ 2325626 h 3744851"/>
                  <a:gd name="connsiteX6" fmla="*/ 5448300 w 5448300"/>
                  <a:gd name="connsiteY6" fmla="*/ 3744851 h 374485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57650 w 5448300"/>
                  <a:gd name="connsiteY4" fmla="*/ 1182626 h 3744851"/>
                  <a:gd name="connsiteX5" fmla="*/ 4819650 w 5448300"/>
                  <a:gd name="connsiteY5" fmla="*/ 2325626 h 3744851"/>
                  <a:gd name="connsiteX6" fmla="*/ 5448300 w 5448300"/>
                  <a:gd name="connsiteY6" fmla="*/ 3744851 h 374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8300" h="3744851">
                    <a:moveTo>
                      <a:pt x="0" y="134876"/>
                    </a:moveTo>
                    <a:cubicBezTo>
                      <a:pt x="808037" y="76138"/>
                      <a:pt x="1281113" y="25339"/>
                      <a:pt x="1704975" y="11051"/>
                    </a:cubicBezTo>
                    <a:cubicBezTo>
                      <a:pt x="2128838" y="-3237"/>
                      <a:pt x="2287588" y="-14349"/>
                      <a:pt x="2543175" y="49151"/>
                    </a:cubicBezTo>
                    <a:cubicBezTo>
                      <a:pt x="2798762" y="112651"/>
                      <a:pt x="2986088" y="203139"/>
                      <a:pt x="3238500" y="392051"/>
                    </a:cubicBezTo>
                    <a:cubicBezTo>
                      <a:pt x="3490913" y="580964"/>
                      <a:pt x="3794125" y="860364"/>
                      <a:pt x="4057650" y="1182626"/>
                    </a:cubicBezTo>
                    <a:cubicBezTo>
                      <a:pt x="4321175" y="1504889"/>
                      <a:pt x="4587875" y="1898589"/>
                      <a:pt x="4819650" y="2325626"/>
                    </a:cubicBezTo>
                    <a:cubicBezTo>
                      <a:pt x="5051425" y="2752663"/>
                      <a:pt x="5338762" y="3422588"/>
                      <a:pt x="5448300" y="3744851"/>
                    </a:cubicBezTo>
                  </a:path>
                </a:pathLst>
              </a:custGeom>
              <a:noFill/>
              <a:ln w="25400"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Bef>
                    <a:spcPts val="0"/>
                  </a:spcBef>
                  <a:spcAft>
                    <a:spcPts val="750"/>
                  </a:spcAft>
                </a:pPr>
                <a:r>
                  <a:rPr lang="en-US" sz="825">
                    <a:solidFill>
                      <a:srgbClr val="000000"/>
                    </a:solidFill>
                    <a:latin typeface="Arial" panose="020B0604020202020204" pitchFamily="34" charset="0"/>
                    <a:ea typeface="Times New Roman"/>
                    <a:cs typeface="Arial" panose="020B0604020202020204" pitchFamily="34" charset="0"/>
                  </a:rPr>
                  <a:t> </a:t>
                </a:r>
                <a:endParaRPr lang="en-US" sz="825">
                  <a:solidFill>
                    <a:srgbClr val="000000"/>
                  </a:solidFill>
                  <a:latin typeface="Arial" panose="020B0604020202020204" pitchFamily="34" charset="0"/>
                  <a:ea typeface="Calibri"/>
                  <a:cs typeface="Arial" panose="020B0604020202020204" pitchFamily="34" charset="0"/>
                </a:endParaRPr>
              </a:p>
            </p:txBody>
          </p:sp>
          <p:sp>
            <p:nvSpPr>
              <p:cNvPr id="23" name="Freeform 22"/>
              <p:cNvSpPr/>
              <p:nvPr/>
            </p:nvSpPr>
            <p:spPr>
              <a:xfrm>
                <a:off x="463189" y="2258503"/>
                <a:ext cx="4015740" cy="2052808"/>
              </a:xfrm>
              <a:custGeom>
                <a:avLst/>
                <a:gdLst>
                  <a:gd name="connsiteX0" fmla="*/ 0 w 5448300"/>
                  <a:gd name="connsiteY0" fmla="*/ 124471 h 3734446"/>
                  <a:gd name="connsiteX1" fmla="*/ 2066925 w 5448300"/>
                  <a:gd name="connsiteY1" fmla="*/ 646 h 3734446"/>
                  <a:gd name="connsiteX2" fmla="*/ 2705100 w 5448300"/>
                  <a:gd name="connsiteY2" fmla="*/ 86371 h 3734446"/>
                  <a:gd name="connsiteX3" fmla="*/ 3124200 w 5448300"/>
                  <a:gd name="connsiteY3" fmla="*/ 305446 h 3734446"/>
                  <a:gd name="connsiteX4" fmla="*/ 4076700 w 5448300"/>
                  <a:gd name="connsiteY4" fmla="*/ 1115071 h 3734446"/>
                  <a:gd name="connsiteX5" fmla="*/ 4886325 w 5448300"/>
                  <a:gd name="connsiteY5" fmla="*/ 2210446 h 3734446"/>
                  <a:gd name="connsiteX6" fmla="*/ 5448300 w 5448300"/>
                  <a:gd name="connsiteY6" fmla="*/ 3734446 h 3734446"/>
                  <a:gd name="connsiteX0" fmla="*/ 0 w 5448300"/>
                  <a:gd name="connsiteY0" fmla="*/ 124471 h 3734446"/>
                  <a:gd name="connsiteX1" fmla="*/ 1704975 w 5448300"/>
                  <a:gd name="connsiteY1" fmla="*/ 646 h 3734446"/>
                  <a:gd name="connsiteX2" fmla="*/ 2705100 w 5448300"/>
                  <a:gd name="connsiteY2" fmla="*/ 86371 h 3734446"/>
                  <a:gd name="connsiteX3" fmla="*/ 3124200 w 5448300"/>
                  <a:gd name="connsiteY3" fmla="*/ 305446 h 3734446"/>
                  <a:gd name="connsiteX4" fmla="*/ 4076700 w 5448300"/>
                  <a:gd name="connsiteY4" fmla="*/ 1115071 h 3734446"/>
                  <a:gd name="connsiteX5" fmla="*/ 4886325 w 5448300"/>
                  <a:gd name="connsiteY5" fmla="*/ 2210446 h 3734446"/>
                  <a:gd name="connsiteX6" fmla="*/ 5448300 w 5448300"/>
                  <a:gd name="connsiteY6" fmla="*/ 3734446 h 3734446"/>
                  <a:gd name="connsiteX0" fmla="*/ 0 w 5448300"/>
                  <a:gd name="connsiteY0" fmla="*/ 131586 h 3741561"/>
                  <a:gd name="connsiteX1" fmla="*/ 1704975 w 5448300"/>
                  <a:gd name="connsiteY1" fmla="*/ 7761 h 3741561"/>
                  <a:gd name="connsiteX2" fmla="*/ 2543175 w 5448300"/>
                  <a:gd name="connsiteY2" fmla="*/ 45861 h 3741561"/>
                  <a:gd name="connsiteX3" fmla="*/ 3124200 w 5448300"/>
                  <a:gd name="connsiteY3" fmla="*/ 312561 h 3741561"/>
                  <a:gd name="connsiteX4" fmla="*/ 4076700 w 5448300"/>
                  <a:gd name="connsiteY4" fmla="*/ 1122186 h 3741561"/>
                  <a:gd name="connsiteX5" fmla="*/ 4886325 w 5448300"/>
                  <a:gd name="connsiteY5" fmla="*/ 2217561 h 3741561"/>
                  <a:gd name="connsiteX6" fmla="*/ 5448300 w 5448300"/>
                  <a:gd name="connsiteY6" fmla="*/ 3741561 h 374156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76700 w 5448300"/>
                  <a:gd name="connsiteY4" fmla="*/ 1125476 h 3744851"/>
                  <a:gd name="connsiteX5" fmla="*/ 4886325 w 5448300"/>
                  <a:gd name="connsiteY5" fmla="*/ 2220851 h 3744851"/>
                  <a:gd name="connsiteX6" fmla="*/ 5448300 w 5448300"/>
                  <a:gd name="connsiteY6" fmla="*/ 3744851 h 374485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76700 w 5448300"/>
                  <a:gd name="connsiteY4" fmla="*/ 1125476 h 3744851"/>
                  <a:gd name="connsiteX5" fmla="*/ 4819650 w 5448300"/>
                  <a:gd name="connsiteY5" fmla="*/ 2325626 h 3744851"/>
                  <a:gd name="connsiteX6" fmla="*/ 5448300 w 5448300"/>
                  <a:gd name="connsiteY6" fmla="*/ 3744851 h 374485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57650 w 5448300"/>
                  <a:gd name="connsiteY4" fmla="*/ 1182626 h 3744851"/>
                  <a:gd name="connsiteX5" fmla="*/ 4819650 w 5448300"/>
                  <a:gd name="connsiteY5" fmla="*/ 2325626 h 3744851"/>
                  <a:gd name="connsiteX6" fmla="*/ 5448300 w 5448300"/>
                  <a:gd name="connsiteY6" fmla="*/ 3744851 h 374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8300" h="3744851">
                    <a:moveTo>
                      <a:pt x="0" y="134876"/>
                    </a:moveTo>
                    <a:cubicBezTo>
                      <a:pt x="808037" y="76138"/>
                      <a:pt x="1281113" y="25339"/>
                      <a:pt x="1704975" y="11051"/>
                    </a:cubicBezTo>
                    <a:cubicBezTo>
                      <a:pt x="2128838" y="-3237"/>
                      <a:pt x="2287588" y="-14349"/>
                      <a:pt x="2543175" y="49151"/>
                    </a:cubicBezTo>
                    <a:cubicBezTo>
                      <a:pt x="2798762" y="112651"/>
                      <a:pt x="2986088" y="203139"/>
                      <a:pt x="3238500" y="392051"/>
                    </a:cubicBezTo>
                    <a:cubicBezTo>
                      <a:pt x="3490913" y="580964"/>
                      <a:pt x="3794125" y="860364"/>
                      <a:pt x="4057650" y="1182626"/>
                    </a:cubicBezTo>
                    <a:cubicBezTo>
                      <a:pt x="4321175" y="1504889"/>
                      <a:pt x="4587875" y="1898589"/>
                      <a:pt x="4819650" y="2325626"/>
                    </a:cubicBezTo>
                    <a:cubicBezTo>
                      <a:pt x="5051425" y="2752663"/>
                      <a:pt x="5338762" y="3422588"/>
                      <a:pt x="5448300" y="3744851"/>
                    </a:cubicBezTo>
                  </a:path>
                </a:pathLst>
              </a:custGeom>
              <a:noFill/>
              <a:ln w="25400"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Bef>
                    <a:spcPts val="0"/>
                  </a:spcBef>
                  <a:spcAft>
                    <a:spcPts val="750"/>
                  </a:spcAft>
                </a:pPr>
                <a:r>
                  <a:rPr lang="en-US" sz="825">
                    <a:solidFill>
                      <a:srgbClr val="000000"/>
                    </a:solidFill>
                    <a:latin typeface="Arial" panose="020B0604020202020204" pitchFamily="34" charset="0"/>
                    <a:ea typeface="Times New Roman"/>
                    <a:cs typeface="Arial" panose="020B0604020202020204" pitchFamily="34" charset="0"/>
                  </a:rPr>
                  <a:t> </a:t>
                </a:r>
                <a:endParaRPr lang="en-US" sz="825">
                  <a:solidFill>
                    <a:srgbClr val="000000"/>
                  </a:solidFill>
                  <a:latin typeface="Arial" panose="020B0604020202020204" pitchFamily="34" charset="0"/>
                  <a:ea typeface="Calibri"/>
                  <a:cs typeface="Arial" panose="020B0604020202020204" pitchFamily="34" charset="0"/>
                </a:endParaRPr>
              </a:p>
            </p:txBody>
          </p:sp>
          <p:sp>
            <p:nvSpPr>
              <p:cNvPr id="24" name="Freeform 23"/>
              <p:cNvSpPr/>
              <p:nvPr/>
            </p:nvSpPr>
            <p:spPr>
              <a:xfrm>
                <a:off x="449980" y="2715874"/>
                <a:ext cx="3529015" cy="1604963"/>
              </a:xfrm>
              <a:custGeom>
                <a:avLst/>
                <a:gdLst>
                  <a:gd name="connsiteX0" fmla="*/ 0 w 5448300"/>
                  <a:gd name="connsiteY0" fmla="*/ 124471 h 3734446"/>
                  <a:gd name="connsiteX1" fmla="*/ 2066925 w 5448300"/>
                  <a:gd name="connsiteY1" fmla="*/ 646 h 3734446"/>
                  <a:gd name="connsiteX2" fmla="*/ 2705100 w 5448300"/>
                  <a:gd name="connsiteY2" fmla="*/ 86371 h 3734446"/>
                  <a:gd name="connsiteX3" fmla="*/ 3124200 w 5448300"/>
                  <a:gd name="connsiteY3" fmla="*/ 305446 h 3734446"/>
                  <a:gd name="connsiteX4" fmla="*/ 4076700 w 5448300"/>
                  <a:gd name="connsiteY4" fmla="*/ 1115071 h 3734446"/>
                  <a:gd name="connsiteX5" fmla="*/ 4886325 w 5448300"/>
                  <a:gd name="connsiteY5" fmla="*/ 2210446 h 3734446"/>
                  <a:gd name="connsiteX6" fmla="*/ 5448300 w 5448300"/>
                  <a:gd name="connsiteY6" fmla="*/ 3734446 h 3734446"/>
                  <a:gd name="connsiteX0" fmla="*/ 0 w 5448300"/>
                  <a:gd name="connsiteY0" fmla="*/ 124471 h 3734446"/>
                  <a:gd name="connsiteX1" fmla="*/ 1704975 w 5448300"/>
                  <a:gd name="connsiteY1" fmla="*/ 646 h 3734446"/>
                  <a:gd name="connsiteX2" fmla="*/ 2705100 w 5448300"/>
                  <a:gd name="connsiteY2" fmla="*/ 86371 h 3734446"/>
                  <a:gd name="connsiteX3" fmla="*/ 3124200 w 5448300"/>
                  <a:gd name="connsiteY3" fmla="*/ 305446 h 3734446"/>
                  <a:gd name="connsiteX4" fmla="*/ 4076700 w 5448300"/>
                  <a:gd name="connsiteY4" fmla="*/ 1115071 h 3734446"/>
                  <a:gd name="connsiteX5" fmla="*/ 4886325 w 5448300"/>
                  <a:gd name="connsiteY5" fmla="*/ 2210446 h 3734446"/>
                  <a:gd name="connsiteX6" fmla="*/ 5448300 w 5448300"/>
                  <a:gd name="connsiteY6" fmla="*/ 3734446 h 3734446"/>
                  <a:gd name="connsiteX0" fmla="*/ 0 w 5448300"/>
                  <a:gd name="connsiteY0" fmla="*/ 131586 h 3741561"/>
                  <a:gd name="connsiteX1" fmla="*/ 1704975 w 5448300"/>
                  <a:gd name="connsiteY1" fmla="*/ 7761 h 3741561"/>
                  <a:gd name="connsiteX2" fmla="*/ 2543175 w 5448300"/>
                  <a:gd name="connsiteY2" fmla="*/ 45861 h 3741561"/>
                  <a:gd name="connsiteX3" fmla="*/ 3124200 w 5448300"/>
                  <a:gd name="connsiteY3" fmla="*/ 312561 h 3741561"/>
                  <a:gd name="connsiteX4" fmla="*/ 4076700 w 5448300"/>
                  <a:gd name="connsiteY4" fmla="*/ 1122186 h 3741561"/>
                  <a:gd name="connsiteX5" fmla="*/ 4886325 w 5448300"/>
                  <a:gd name="connsiteY5" fmla="*/ 2217561 h 3741561"/>
                  <a:gd name="connsiteX6" fmla="*/ 5448300 w 5448300"/>
                  <a:gd name="connsiteY6" fmla="*/ 3741561 h 374156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76700 w 5448300"/>
                  <a:gd name="connsiteY4" fmla="*/ 1125476 h 3744851"/>
                  <a:gd name="connsiteX5" fmla="*/ 4886325 w 5448300"/>
                  <a:gd name="connsiteY5" fmla="*/ 2220851 h 3744851"/>
                  <a:gd name="connsiteX6" fmla="*/ 5448300 w 5448300"/>
                  <a:gd name="connsiteY6" fmla="*/ 3744851 h 374485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76700 w 5448300"/>
                  <a:gd name="connsiteY4" fmla="*/ 1125476 h 3744851"/>
                  <a:gd name="connsiteX5" fmla="*/ 4819650 w 5448300"/>
                  <a:gd name="connsiteY5" fmla="*/ 2325626 h 3744851"/>
                  <a:gd name="connsiteX6" fmla="*/ 5448300 w 5448300"/>
                  <a:gd name="connsiteY6" fmla="*/ 3744851 h 374485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57650 w 5448300"/>
                  <a:gd name="connsiteY4" fmla="*/ 1182626 h 3744851"/>
                  <a:gd name="connsiteX5" fmla="*/ 4819650 w 5448300"/>
                  <a:gd name="connsiteY5" fmla="*/ 2325626 h 3744851"/>
                  <a:gd name="connsiteX6" fmla="*/ 5448300 w 5448300"/>
                  <a:gd name="connsiteY6" fmla="*/ 3744851 h 374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8300" h="3744851">
                    <a:moveTo>
                      <a:pt x="0" y="134876"/>
                    </a:moveTo>
                    <a:cubicBezTo>
                      <a:pt x="808037" y="76138"/>
                      <a:pt x="1281113" y="25339"/>
                      <a:pt x="1704975" y="11051"/>
                    </a:cubicBezTo>
                    <a:cubicBezTo>
                      <a:pt x="2128838" y="-3237"/>
                      <a:pt x="2287588" y="-14349"/>
                      <a:pt x="2543175" y="49151"/>
                    </a:cubicBezTo>
                    <a:cubicBezTo>
                      <a:pt x="2798762" y="112651"/>
                      <a:pt x="2986088" y="203139"/>
                      <a:pt x="3238500" y="392051"/>
                    </a:cubicBezTo>
                    <a:cubicBezTo>
                      <a:pt x="3490913" y="580964"/>
                      <a:pt x="3794125" y="860364"/>
                      <a:pt x="4057650" y="1182626"/>
                    </a:cubicBezTo>
                    <a:cubicBezTo>
                      <a:pt x="4321175" y="1504889"/>
                      <a:pt x="4587875" y="1898589"/>
                      <a:pt x="4819650" y="2325626"/>
                    </a:cubicBezTo>
                    <a:cubicBezTo>
                      <a:pt x="5051425" y="2752663"/>
                      <a:pt x="5338762" y="3422588"/>
                      <a:pt x="5448300" y="3744851"/>
                    </a:cubicBezTo>
                  </a:path>
                </a:pathLst>
              </a:custGeom>
              <a:noFill/>
              <a:ln w="25400"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Bef>
                    <a:spcPts val="0"/>
                  </a:spcBef>
                  <a:spcAft>
                    <a:spcPts val="750"/>
                  </a:spcAft>
                </a:pPr>
                <a:r>
                  <a:rPr lang="en-US" sz="825">
                    <a:solidFill>
                      <a:srgbClr val="000000"/>
                    </a:solidFill>
                    <a:latin typeface="Arial" panose="020B0604020202020204" pitchFamily="34" charset="0"/>
                    <a:ea typeface="Times New Roman"/>
                    <a:cs typeface="Arial" panose="020B0604020202020204" pitchFamily="34" charset="0"/>
                  </a:rPr>
                  <a:t> </a:t>
                </a:r>
                <a:endParaRPr lang="en-US" sz="825">
                  <a:solidFill>
                    <a:srgbClr val="000000"/>
                  </a:solidFill>
                  <a:latin typeface="Arial" panose="020B0604020202020204" pitchFamily="34" charset="0"/>
                  <a:ea typeface="Calibri"/>
                  <a:cs typeface="Arial" panose="020B0604020202020204" pitchFamily="34" charset="0"/>
                </a:endParaRPr>
              </a:p>
            </p:txBody>
          </p:sp>
          <p:sp>
            <p:nvSpPr>
              <p:cNvPr id="25" name="Freeform 24"/>
              <p:cNvSpPr/>
              <p:nvPr/>
            </p:nvSpPr>
            <p:spPr>
              <a:xfrm>
                <a:off x="461665" y="3223912"/>
                <a:ext cx="2874263" cy="1087399"/>
              </a:xfrm>
              <a:custGeom>
                <a:avLst/>
                <a:gdLst>
                  <a:gd name="connsiteX0" fmla="*/ 0 w 5448300"/>
                  <a:gd name="connsiteY0" fmla="*/ 124471 h 3734446"/>
                  <a:gd name="connsiteX1" fmla="*/ 2066925 w 5448300"/>
                  <a:gd name="connsiteY1" fmla="*/ 646 h 3734446"/>
                  <a:gd name="connsiteX2" fmla="*/ 2705100 w 5448300"/>
                  <a:gd name="connsiteY2" fmla="*/ 86371 h 3734446"/>
                  <a:gd name="connsiteX3" fmla="*/ 3124200 w 5448300"/>
                  <a:gd name="connsiteY3" fmla="*/ 305446 h 3734446"/>
                  <a:gd name="connsiteX4" fmla="*/ 4076700 w 5448300"/>
                  <a:gd name="connsiteY4" fmla="*/ 1115071 h 3734446"/>
                  <a:gd name="connsiteX5" fmla="*/ 4886325 w 5448300"/>
                  <a:gd name="connsiteY5" fmla="*/ 2210446 h 3734446"/>
                  <a:gd name="connsiteX6" fmla="*/ 5448300 w 5448300"/>
                  <a:gd name="connsiteY6" fmla="*/ 3734446 h 3734446"/>
                  <a:gd name="connsiteX0" fmla="*/ 0 w 5448300"/>
                  <a:gd name="connsiteY0" fmla="*/ 124471 h 3734446"/>
                  <a:gd name="connsiteX1" fmla="*/ 1704975 w 5448300"/>
                  <a:gd name="connsiteY1" fmla="*/ 646 h 3734446"/>
                  <a:gd name="connsiteX2" fmla="*/ 2705100 w 5448300"/>
                  <a:gd name="connsiteY2" fmla="*/ 86371 h 3734446"/>
                  <a:gd name="connsiteX3" fmla="*/ 3124200 w 5448300"/>
                  <a:gd name="connsiteY3" fmla="*/ 305446 h 3734446"/>
                  <a:gd name="connsiteX4" fmla="*/ 4076700 w 5448300"/>
                  <a:gd name="connsiteY4" fmla="*/ 1115071 h 3734446"/>
                  <a:gd name="connsiteX5" fmla="*/ 4886325 w 5448300"/>
                  <a:gd name="connsiteY5" fmla="*/ 2210446 h 3734446"/>
                  <a:gd name="connsiteX6" fmla="*/ 5448300 w 5448300"/>
                  <a:gd name="connsiteY6" fmla="*/ 3734446 h 3734446"/>
                  <a:gd name="connsiteX0" fmla="*/ 0 w 5448300"/>
                  <a:gd name="connsiteY0" fmla="*/ 131586 h 3741561"/>
                  <a:gd name="connsiteX1" fmla="*/ 1704975 w 5448300"/>
                  <a:gd name="connsiteY1" fmla="*/ 7761 h 3741561"/>
                  <a:gd name="connsiteX2" fmla="*/ 2543175 w 5448300"/>
                  <a:gd name="connsiteY2" fmla="*/ 45861 h 3741561"/>
                  <a:gd name="connsiteX3" fmla="*/ 3124200 w 5448300"/>
                  <a:gd name="connsiteY3" fmla="*/ 312561 h 3741561"/>
                  <a:gd name="connsiteX4" fmla="*/ 4076700 w 5448300"/>
                  <a:gd name="connsiteY4" fmla="*/ 1122186 h 3741561"/>
                  <a:gd name="connsiteX5" fmla="*/ 4886325 w 5448300"/>
                  <a:gd name="connsiteY5" fmla="*/ 2217561 h 3741561"/>
                  <a:gd name="connsiteX6" fmla="*/ 5448300 w 5448300"/>
                  <a:gd name="connsiteY6" fmla="*/ 3741561 h 374156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76700 w 5448300"/>
                  <a:gd name="connsiteY4" fmla="*/ 1125476 h 3744851"/>
                  <a:gd name="connsiteX5" fmla="*/ 4886325 w 5448300"/>
                  <a:gd name="connsiteY5" fmla="*/ 2220851 h 3744851"/>
                  <a:gd name="connsiteX6" fmla="*/ 5448300 w 5448300"/>
                  <a:gd name="connsiteY6" fmla="*/ 3744851 h 374485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76700 w 5448300"/>
                  <a:gd name="connsiteY4" fmla="*/ 1125476 h 3744851"/>
                  <a:gd name="connsiteX5" fmla="*/ 4819650 w 5448300"/>
                  <a:gd name="connsiteY5" fmla="*/ 2325626 h 3744851"/>
                  <a:gd name="connsiteX6" fmla="*/ 5448300 w 5448300"/>
                  <a:gd name="connsiteY6" fmla="*/ 3744851 h 374485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57650 w 5448300"/>
                  <a:gd name="connsiteY4" fmla="*/ 1182626 h 3744851"/>
                  <a:gd name="connsiteX5" fmla="*/ 4819650 w 5448300"/>
                  <a:gd name="connsiteY5" fmla="*/ 2325626 h 3744851"/>
                  <a:gd name="connsiteX6" fmla="*/ 5448300 w 5448300"/>
                  <a:gd name="connsiteY6" fmla="*/ 3744851 h 374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8300" h="3744851">
                    <a:moveTo>
                      <a:pt x="0" y="134876"/>
                    </a:moveTo>
                    <a:cubicBezTo>
                      <a:pt x="808037" y="76138"/>
                      <a:pt x="1281113" y="25339"/>
                      <a:pt x="1704975" y="11051"/>
                    </a:cubicBezTo>
                    <a:cubicBezTo>
                      <a:pt x="2128838" y="-3237"/>
                      <a:pt x="2287588" y="-14349"/>
                      <a:pt x="2543175" y="49151"/>
                    </a:cubicBezTo>
                    <a:cubicBezTo>
                      <a:pt x="2798762" y="112651"/>
                      <a:pt x="2986088" y="203139"/>
                      <a:pt x="3238500" y="392051"/>
                    </a:cubicBezTo>
                    <a:cubicBezTo>
                      <a:pt x="3490913" y="580964"/>
                      <a:pt x="3794125" y="860364"/>
                      <a:pt x="4057650" y="1182626"/>
                    </a:cubicBezTo>
                    <a:cubicBezTo>
                      <a:pt x="4321175" y="1504889"/>
                      <a:pt x="4587875" y="1898589"/>
                      <a:pt x="4819650" y="2325626"/>
                    </a:cubicBezTo>
                    <a:cubicBezTo>
                      <a:pt x="5051425" y="2752663"/>
                      <a:pt x="5338762" y="3422588"/>
                      <a:pt x="5448300" y="3744851"/>
                    </a:cubicBezTo>
                  </a:path>
                </a:pathLst>
              </a:custGeom>
              <a:noFill/>
              <a:ln w="25400"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Bef>
                    <a:spcPts val="0"/>
                  </a:spcBef>
                  <a:spcAft>
                    <a:spcPts val="750"/>
                  </a:spcAft>
                </a:pPr>
                <a:r>
                  <a:rPr lang="en-US" sz="825">
                    <a:solidFill>
                      <a:srgbClr val="000000"/>
                    </a:solidFill>
                    <a:latin typeface="Arial" panose="020B0604020202020204" pitchFamily="34" charset="0"/>
                    <a:ea typeface="Times New Roman"/>
                    <a:cs typeface="Arial" panose="020B0604020202020204" pitchFamily="34" charset="0"/>
                  </a:rPr>
                  <a:t> </a:t>
                </a:r>
                <a:endParaRPr lang="en-US" sz="825">
                  <a:solidFill>
                    <a:srgbClr val="000000"/>
                  </a:solidFill>
                  <a:latin typeface="Arial" panose="020B0604020202020204" pitchFamily="34" charset="0"/>
                  <a:ea typeface="Calibri"/>
                  <a:cs typeface="Arial" panose="020B0604020202020204" pitchFamily="34" charset="0"/>
                </a:endParaRPr>
              </a:p>
            </p:txBody>
          </p:sp>
          <p:sp>
            <p:nvSpPr>
              <p:cNvPr id="26" name="Freeform 25"/>
              <p:cNvSpPr/>
              <p:nvPr/>
            </p:nvSpPr>
            <p:spPr>
              <a:xfrm>
                <a:off x="449979" y="3738588"/>
                <a:ext cx="2123950" cy="582250"/>
              </a:xfrm>
              <a:custGeom>
                <a:avLst/>
                <a:gdLst>
                  <a:gd name="connsiteX0" fmla="*/ 0 w 5448300"/>
                  <a:gd name="connsiteY0" fmla="*/ 124471 h 3734446"/>
                  <a:gd name="connsiteX1" fmla="*/ 2066925 w 5448300"/>
                  <a:gd name="connsiteY1" fmla="*/ 646 h 3734446"/>
                  <a:gd name="connsiteX2" fmla="*/ 2705100 w 5448300"/>
                  <a:gd name="connsiteY2" fmla="*/ 86371 h 3734446"/>
                  <a:gd name="connsiteX3" fmla="*/ 3124200 w 5448300"/>
                  <a:gd name="connsiteY3" fmla="*/ 305446 h 3734446"/>
                  <a:gd name="connsiteX4" fmla="*/ 4076700 w 5448300"/>
                  <a:gd name="connsiteY4" fmla="*/ 1115071 h 3734446"/>
                  <a:gd name="connsiteX5" fmla="*/ 4886325 w 5448300"/>
                  <a:gd name="connsiteY5" fmla="*/ 2210446 h 3734446"/>
                  <a:gd name="connsiteX6" fmla="*/ 5448300 w 5448300"/>
                  <a:gd name="connsiteY6" fmla="*/ 3734446 h 3734446"/>
                  <a:gd name="connsiteX0" fmla="*/ 0 w 5448300"/>
                  <a:gd name="connsiteY0" fmla="*/ 124471 h 3734446"/>
                  <a:gd name="connsiteX1" fmla="*/ 1704975 w 5448300"/>
                  <a:gd name="connsiteY1" fmla="*/ 646 h 3734446"/>
                  <a:gd name="connsiteX2" fmla="*/ 2705100 w 5448300"/>
                  <a:gd name="connsiteY2" fmla="*/ 86371 h 3734446"/>
                  <a:gd name="connsiteX3" fmla="*/ 3124200 w 5448300"/>
                  <a:gd name="connsiteY3" fmla="*/ 305446 h 3734446"/>
                  <a:gd name="connsiteX4" fmla="*/ 4076700 w 5448300"/>
                  <a:gd name="connsiteY4" fmla="*/ 1115071 h 3734446"/>
                  <a:gd name="connsiteX5" fmla="*/ 4886325 w 5448300"/>
                  <a:gd name="connsiteY5" fmla="*/ 2210446 h 3734446"/>
                  <a:gd name="connsiteX6" fmla="*/ 5448300 w 5448300"/>
                  <a:gd name="connsiteY6" fmla="*/ 3734446 h 3734446"/>
                  <a:gd name="connsiteX0" fmla="*/ 0 w 5448300"/>
                  <a:gd name="connsiteY0" fmla="*/ 131586 h 3741561"/>
                  <a:gd name="connsiteX1" fmla="*/ 1704975 w 5448300"/>
                  <a:gd name="connsiteY1" fmla="*/ 7761 h 3741561"/>
                  <a:gd name="connsiteX2" fmla="*/ 2543175 w 5448300"/>
                  <a:gd name="connsiteY2" fmla="*/ 45861 h 3741561"/>
                  <a:gd name="connsiteX3" fmla="*/ 3124200 w 5448300"/>
                  <a:gd name="connsiteY3" fmla="*/ 312561 h 3741561"/>
                  <a:gd name="connsiteX4" fmla="*/ 4076700 w 5448300"/>
                  <a:gd name="connsiteY4" fmla="*/ 1122186 h 3741561"/>
                  <a:gd name="connsiteX5" fmla="*/ 4886325 w 5448300"/>
                  <a:gd name="connsiteY5" fmla="*/ 2217561 h 3741561"/>
                  <a:gd name="connsiteX6" fmla="*/ 5448300 w 5448300"/>
                  <a:gd name="connsiteY6" fmla="*/ 3741561 h 374156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76700 w 5448300"/>
                  <a:gd name="connsiteY4" fmla="*/ 1125476 h 3744851"/>
                  <a:gd name="connsiteX5" fmla="*/ 4886325 w 5448300"/>
                  <a:gd name="connsiteY5" fmla="*/ 2220851 h 3744851"/>
                  <a:gd name="connsiteX6" fmla="*/ 5448300 w 5448300"/>
                  <a:gd name="connsiteY6" fmla="*/ 3744851 h 374485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76700 w 5448300"/>
                  <a:gd name="connsiteY4" fmla="*/ 1125476 h 3744851"/>
                  <a:gd name="connsiteX5" fmla="*/ 4819650 w 5448300"/>
                  <a:gd name="connsiteY5" fmla="*/ 2325626 h 3744851"/>
                  <a:gd name="connsiteX6" fmla="*/ 5448300 w 5448300"/>
                  <a:gd name="connsiteY6" fmla="*/ 3744851 h 3744851"/>
                  <a:gd name="connsiteX0" fmla="*/ 0 w 5448300"/>
                  <a:gd name="connsiteY0" fmla="*/ 134876 h 3744851"/>
                  <a:gd name="connsiteX1" fmla="*/ 1704975 w 5448300"/>
                  <a:gd name="connsiteY1" fmla="*/ 11051 h 3744851"/>
                  <a:gd name="connsiteX2" fmla="*/ 2543175 w 5448300"/>
                  <a:gd name="connsiteY2" fmla="*/ 49151 h 3744851"/>
                  <a:gd name="connsiteX3" fmla="*/ 3238500 w 5448300"/>
                  <a:gd name="connsiteY3" fmla="*/ 392051 h 3744851"/>
                  <a:gd name="connsiteX4" fmla="*/ 4057650 w 5448300"/>
                  <a:gd name="connsiteY4" fmla="*/ 1182626 h 3744851"/>
                  <a:gd name="connsiteX5" fmla="*/ 4819650 w 5448300"/>
                  <a:gd name="connsiteY5" fmla="*/ 2325626 h 3744851"/>
                  <a:gd name="connsiteX6" fmla="*/ 5448300 w 5448300"/>
                  <a:gd name="connsiteY6" fmla="*/ 3744851 h 374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8300" h="3744851">
                    <a:moveTo>
                      <a:pt x="0" y="134876"/>
                    </a:moveTo>
                    <a:cubicBezTo>
                      <a:pt x="808037" y="76138"/>
                      <a:pt x="1281113" y="25339"/>
                      <a:pt x="1704975" y="11051"/>
                    </a:cubicBezTo>
                    <a:cubicBezTo>
                      <a:pt x="2128838" y="-3237"/>
                      <a:pt x="2287588" y="-14349"/>
                      <a:pt x="2543175" y="49151"/>
                    </a:cubicBezTo>
                    <a:cubicBezTo>
                      <a:pt x="2798762" y="112651"/>
                      <a:pt x="2986088" y="203139"/>
                      <a:pt x="3238500" y="392051"/>
                    </a:cubicBezTo>
                    <a:cubicBezTo>
                      <a:pt x="3490913" y="580964"/>
                      <a:pt x="3794125" y="860364"/>
                      <a:pt x="4057650" y="1182626"/>
                    </a:cubicBezTo>
                    <a:cubicBezTo>
                      <a:pt x="4321175" y="1504889"/>
                      <a:pt x="4587875" y="1898589"/>
                      <a:pt x="4819650" y="2325626"/>
                    </a:cubicBezTo>
                    <a:cubicBezTo>
                      <a:pt x="5051425" y="2752663"/>
                      <a:pt x="5338762" y="3422588"/>
                      <a:pt x="5448300" y="3744851"/>
                    </a:cubicBezTo>
                  </a:path>
                </a:pathLst>
              </a:custGeom>
              <a:noFill/>
              <a:ln w="25400"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Bef>
                    <a:spcPts val="0"/>
                  </a:spcBef>
                  <a:spcAft>
                    <a:spcPts val="750"/>
                  </a:spcAft>
                </a:pPr>
                <a:r>
                  <a:rPr lang="en-US" sz="825">
                    <a:solidFill>
                      <a:srgbClr val="000000"/>
                    </a:solidFill>
                    <a:latin typeface="Arial" panose="020B0604020202020204" pitchFamily="34" charset="0"/>
                    <a:ea typeface="Times New Roman"/>
                    <a:cs typeface="Arial" panose="020B0604020202020204" pitchFamily="34" charset="0"/>
                  </a:rPr>
                  <a:t> </a:t>
                </a:r>
                <a:endParaRPr lang="en-US" sz="825">
                  <a:solidFill>
                    <a:srgbClr val="000000"/>
                  </a:solidFill>
                  <a:latin typeface="Arial" panose="020B0604020202020204" pitchFamily="34" charset="0"/>
                  <a:ea typeface="Calibri"/>
                  <a:cs typeface="Arial" panose="020B0604020202020204" pitchFamily="34" charset="0"/>
                </a:endParaRPr>
              </a:p>
            </p:txBody>
          </p:sp>
          <p:sp>
            <p:nvSpPr>
              <p:cNvPr id="27" name="TextBox 42"/>
              <p:cNvSpPr txBox="1"/>
              <p:nvPr/>
            </p:nvSpPr>
            <p:spPr>
              <a:xfrm>
                <a:off x="4658080" y="3440102"/>
                <a:ext cx="466157" cy="147095"/>
              </a:xfrm>
              <a:prstGeom prst="rect">
                <a:avLst/>
              </a:prstGeom>
              <a:solidFill>
                <a:sysClr val="window" lastClr="FFFFFF"/>
              </a:solidFill>
            </p:spPr>
            <p:txBody>
              <a:bodyPr wrap="square" lIns="0" tIns="0" rIns="0" bIns="0" rtlCol="0">
                <a:spAutoFit/>
              </a:bodyPr>
              <a:lstStyle/>
              <a:p>
                <a:pPr algn="ctr">
                  <a:spcBef>
                    <a:spcPts val="0"/>
                  </a:spcBef>
                  <a:spcAft>
                    <a:spcPts val="0"/>
                  </a:spcAft>
                </a:pPr>
                <a:r>
                  <a:rPr lang="en-US" sz="750" dirty="0">
                    <a:solidFill>
                      <a:srgbClr val="000000"/>
                    </a:solidFill>
                    <a:latin typeface="Arial" panose="020B0604020202020204" pitchFamily="34" charset="0"/>
                    <a:ea typeface="Times New Roman"/>
                    <a:cs typeface="Arial" panose="020B0604020202020204" pitchFamily="34" charset="0"/>
                  </a:rPr>
                  <a:t>FEI 0.9</a:t>
                </a:r>
                <a:endParaRPr lang="en-US" sz="900" dirty="0">
                  <a:solidFill>
                    <a:srgbClr val="000000"/>
                  </a:solidFill>
                  <a:latin typeface="Arial" panose="020B0604020202020204" pitchFamily="34" charset="0"/>
                  <a:ea typeface="Times New Roman"/>
                  <a:cs typeface="Arial" panose="020B0604020202020204" pitchFamily="34" charset="0"/>
                </a:endParaRPr>
              </a:p>
            </p:txBody>
          </p:sp>
          <p:sp>
            <p:nvSpPr>
              <p:cNvPr id="28" name="Freeform 27"/>
              <p:cNvSpPr/>
              <p:nvPr/>
            </p:nvSpPr>
            <p:spPr>
              <a:xfrm>
                <a:off x="484779" y="529886"/>
                <a:ext cx="2698750" cy="3778251"/>
              </a:xfrm>
              <a:custGeom>
                <a:avLst/>
                <a:gdLst>
                  <a:gd name="connsiteX0" fmla="*/ 0 w 2698750"/>
                  <a:gd name="connsiteY0" fmla="*/ 3778250 h 3778250"/>
                  <a:gd name="connsiteX1" fmla="*/ 222250 w 2698750"/>
                  <a:gd name="connsiteY1" fmla="*/ 3727450 h 3778250"/>
                  <a:gd name="connsiteX2" fmla="*/ 501650 w 2698750"/>
                  <a:gd name="connsiteY2" fmla="*/ 3625850 h 3778250"/>
                  <a:gd name="connsiteX3" fmla="*/ 800100 w 2698750"/>
                  <a:gd name="connsiteY3" fmla="*/ 3403600 h 3778250"/>
                  <a:gd name="connsiteX4" fmla="*/ 1104900 w 2698750"/>
                  <a:gd name="connsiteY4" fmla="*/ 3117850 h 3778250"/>
                  <a:gd name="connsiteX5" fmla="*/ 1384300 w 2698750"/>
                  <a:gd name="connsiteY5" fmla="*/ 2749550 h 3778250"/>
                  <a:gd name="connsiteX6" fmla="*/ 1701800 w 2698750"/>
                  <a:gd name="connsiteY6" fmla="*/ 2254250 h 3778250"/>
                  <a:gd name="connsiteX7" fmla="*/ 1974850 w 2698750"/>
                  <a:gd name="connsiteY7" fmla="*/ 1733550 h 3778250"/>
                  <a:gd name="connsiteX8" fmla="*/ 2324100 w 2698750"/>
                  <a:gd name="connsiteY8" fmla="*/ 971550 h 3778250"/>
                  <a:gd name="connsiteX9" fmla="*/ 2698750 w 2698750"/>
                  <a:gd name="connsiteY9" fmla="*/ 0 h 3778250"/>
                  <a:gd name="connsiteX10" fmla="*/ 0 w 2698750"/>
                  <a:gd name="connsiteY10" fmla="*/ 12700 h 3778250"/>
                  <a:gd name="connsiteX11" fmla="*/ 0 w 2698750"/>
                  <a:gd name="connsiteY11" fmla="*/ 3778250 h 377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8750" h="3778250">
                    <a:moveTo>
                      <a:pt x="0" y="3778250"/>
                    </a:moveTo>
                    <a:lnTo>
                      <a:pt x="222250" y="3727450"/>
                    </a:lnTo>
                    <a:lnTo>
                      <a:pt x="501650" y="3625850"/>
                    </a:lnTo>
                    <a:lnTo>
                      <a:pt x="800100" y="3403600"/>
                    </a:lnTo>
                    <a:lnTo>
                      <a:pt x="1104900" y="3117850"/>
                    </a:lnTo>
                    <a:lnTo>
                      <a:pt x="1384300" y="2749550"/>
                    </a:lnTo>
                    <a:lnTo>
                      <a:pt x="1701800" y="2254250"/>
                    </a:lnTo>
                    <a:lnTo>
                      <a:pt x="1974850" y="1733550"/>
                    </a:lnTo>
                    <a:lnTo>
                      <a:pt x="2324100" y="971550"/>
                    </a:lnTo>
                    <a:lnTo>
                      <a:pt x="2698750" y="0"/>
                    </a:lnTo>
                    <a:lnTo>
                      <a:pt x="0" y="12700"/>
                    </a:lnTo>
                    <a:cubicBezTo>
                      <a:pt x="2117" y="1263650"/>
                      <a:pt x="4233" y="2514600"/>
                      <a:pt x="0" y="3778250"/>
                    </a:cubicBezTo>
                    <a:close/>
                  </a:path>
                </a:pathLst>
              </a:custGeom>
              <a:solidFill>
                <a:srgbClr val="FFFFFF">
                  <a:alpha val="61961"/>
                </a:srgbClr>
              </a:solidFill>
              <a:ln w="2540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Bef>
                    <a:spcPts val="0"/>
                  </a:spcBef>
                  <a:spcAft>
                    <a:spcPts val="750"/>
                  </a:spcAft>
                </a:pPr>
                <a:r>
                  <a:rPr lang="en-US" sz="825">
                    <a:solidFill>
                      <a:srgbClr val="000000"/>
                    </a:solidFill>
                    <a:latin typeface="Arial" panose="020B0604020202020204" pitchFamily="34" charset="0"/>
                    <a:ea typeface="Times New Roman"/>
                    <a:cs typeface="Arial" panose="020B0604020202020204" pitchFamily="34" charset="0"/>
                  </a:rPr>
                  <a:t> </a:t>
                </a:r>
                <a:endParaRPr lang="en-US" sz="825">
                  <a:solidFill>
                    <a:srgbClr val="000000"/>
                  </a:solidFill>
                  <a:latin typeface="Arial" panose="020B0604020202020204" pitchFamily="34" charset="0"/>
                  <a:ea typeface="Calibri"/>
                  <a:cs typeface="Arial" panose="020B0604020202020204" pitchFamily="34" charset="0"/>
                </a:endParaRPr>
              </a:p>
            </p:txBody>
          </p:sp>
        </p:grpSp>
        <p:sp>
          <p:nvSpPr>
            <p:cNvPr id="29" name="TextBox 33"/>
            <p:cNvSpPr txBox="1">
              <a:spLocks noChangeArrowheads="1"/>
            </p:cNvSpPr>
            <p:nvPr/>
          </p:nvSpPr>
          <p:spPr bwMode="auto">
            <a:xfrm>
              <a:off x="5700159" y="2613660"/>
              <a:ext cx="882650" cy="3392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685800" eaLnBrk="1" hangingPunct="1"/>
              <a:r>
                <a:rPr lang="en-US" altLang="en-US" sz="1050" dirty="0">
                  <a:solidFill>
                    <a:srgbClr val="000000"/>
                  </a:solidFill>
                  <a:latin typeface="Arial" panose="020B0604020202020204" pitchFamily="34" charset="0"/>
                  <a:ea typeface="Times New Roman" pitchFamily="18" charset="0"/>
                  <a:cs typeface="Arial" panose="020B0604020202020204" pitchFamily="34" charset="0"/>
                </a:rPr>
                <a:t>Peak Efficiency</a:t>
              </a:r>
              <a:endParaRPr lang="en-US" altLang="en-US" sz="2400" dirty="0">
                <a:latin typeface="Arial" pitchFamily="34" charset="0"/>
                <a:cs typeface="Arial" pitchFamily="34" charset="0"/>
              </a:endParaRPr>
            </a:p>
          </p:txBody>
        </p:sp>
        <p:sp>
          <p:nvSpPr>
            <p:cNvPr id="31" name="Freeform 90"/>
            <p:cNvSpPr>
              <a:spLocks/>
            </p:cNvSpPr>
            <p:nvPr/>
          </p:nvSpPr>
          <p:spPr bwMode="auto">
            <a:xfrm>
              <a:off x="2617234" y="2735898"/>
              <a:ext cx="3038475" cy="2797175"/>
            </a:xfrm>
            <a:custGeom>
              <a:avLst/>
              <a:gdLst>
                <a:gd name="T0" fmla="*/ 0 w 5402580"/>
                <a:gd name="T1" fmla="*/ 2796540 h 2781300"/>
                <a:gd name="T2" fmla="*/ 522731 w 5402580"/>
                <a:gd name="T3" fmla="*/ 2704599 h 2781300"/>
                <a:gd name="T4" fmla="*/ 1058317 w 5402580"/>
                <a:gd name="T5" fmla="*/ 2444099 h 2781300"/>
                <a:gd name="T6" fmla="*/ 1585333 w 5402580"/>
                <a:gd name="T7" fmla="*/ 2022703 h 2781300"/>
                <a:gd name="T8" fmla="*/ 2116633 w 5402580"/>
                <a:gd name="T9" fmla="*/ 1440410 h 2781300"/>
                <a:gd name="T10" fmla="*/ 2652219 w 5402580"/>
                <a:gd name="T11" fmla="*/ 681896 h 2781300"/>
                <a:gd name="T12" fmla="*/ 3037840 w 5402580"/>
                <a:gd name="T13" fmla="*/ 0 h 2781300"/>
                <a:gd name="T14" fmla="*/ 0 60000 65536"/>
                <a:gd name="T15" fmla="*/ 0 60000 65536"/>
                <a:gd name="T16" fmla="*/ 0 60000 65536"/>
                <a:gd name="T17" fmla="*/ 0 60000 65536"/>
                <a:gd name="T18" fmla="*/ 0 60000 65536"/>
                <a:gd name="T19" fmla="*/ 0 60000 65536"/>
                <a:gd name="T20" fmla="*/ 0 60000 65536"/>
                <a:gd name="T21" fmla="*/ 0 w 5402580"/>
                <a:gd name="T22" fmla="*/ 0 h 2781300"/>
                <a:gd name="T23" fmla="*/ 5402580 w 5402580"/>
                <a:gd name="T24" fmla="*/ 2781300 h 2781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2580" h="2781300">
                  <a:moveTo>
                    <a:pt x="0" y="2781300"/>
                  </a:moveTo>
                  <a:cubicBezTo>
                    <a:pt x="307975" y="2764790"/>
                    <a:pt x="615950" y="2748280"/>
                    <a:pt x="929640" y="2689860"/>
                  </a:cubicBezTo>
                  <a:cubicBezTo>
                    <a:pt x="1243330" y="2631440"/>
                    <a:pt x="1567180" y="2543810"/>
                    <a:pt x="1882140" y="2430780"/>
                  </a:cubicBezTo>
                  <a:cubicBezTo>
                    <a:pt x="2197100" y="2317750"/>
                    <a:pt x="2505710" y="2178050"/>
                    <a:pt x="2819400" y="2011680"/>
                  </a:cubicBezTo>
                  <a:cubicBezTo>
                    <a:pt x="3133090" y="1845310"/>
                    <a:pt x="3448050" y="1654810"/>
                    <a:pt x="3764280" y="1432560"/>
                  </a:cubicBezTo>
                  <a:cubicBezTo>
                    <a:pt x="4080510" y="1210310"/>
                    <a:pt x="4443730" y="916940"/>
                    <a:pt x="4716780" y="678180"/>
                  </a:cubicBezTo>
                  <a:cubicBezTo>
                    <a:pt x="4989830" y="439420"/>
                    <a:pt x="5207000" y="224790"/>
                    <a:pt x="5402580" y="0"/>
                  </a:cubicBezTo>
                </a:path>
              </a:pathLst>
            </a:custGeom>
            <a:noFill/>
            <a:ln w="6350">
              <a:solidFill>
                <a:srgbClr val="00B050"/>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defTabSz="685800" eaLnBrk="1" hangingPunct="1"/>
              <a:endParaRPr lang="en-US" altLang="en-US" sz="1350">
                <a:latin typeface="Arial" panose="020B0604020202020204" pitchFamily="34" charset="0"/>
                <a:cs typeface="Arial" pitchFamily="34" charset="0"/>
              </a:endParaRPr>
            </a:p>
          </p:txBody>
        </p:sp>
        <p:sp>
          <p:nvSpPr>
            <p:cNvPr id="30" name="Freeform 29"/>
            <p:cNvSpPr/>
            <p:nvPr/>
          </p:nvSpPr>
          <p:spPr>
            <a:xfrm>
              <a:off x="2689306" y="2535356"/>
              <a:ext cx="3500120" cy="2990850"/>
            </a:xfrm>
            <a:custGeom>
              <a:avLst/>
              <a:gdLst>
                <a:gd name="connsiteX0" fmla="*/ 2400300 w 3500438"/>
                <a:gd name="connsiteY0" fmla="*/ 2990850 h 2990850"/>
                <a:gd name="connsiteX1" fmla="*/ 2695575 w 3500438"/>
                <a:gd name="connsiteY1" fmla="*/ 2738437 h 2990850"/>
                <a:gd name="connsiteX2" fmla="*/ 2924175 w 3500438"/>
                <a:gd name="connsiteY2" fmla="*/ 2462212 h 2990850"/>
                <a:gd name="connsiteX3" fmla="*/ 3176588 w 3500438"/>
                <a:gd name="connsiteY3" fmla="*/ 2095500 h 2990850"/>
                <a:gd name="connsiteX4" fmla="*/ 3357563 w 3500438"/>
                <a:gd name="connsiteY4" fmla="*/ 1676400 h 2990850"/>
                <a:gd name="connsiteX5" fmla="*/ 3500438 w 3500438"/>
                <a:gd name="connsiteY5" fmla="*/ 1233487 h 2990850"/>
                <a:gd name="connsiteX6" fmla="*/ 3281363 w 3500438"/>
                <a:gd name="connsiteY6" fmla="*/ 933450 h 2990850"/>
                <a:gd name="connsiteX7" fmla="*/ 3028950 w 3500438"/>
                <a:gd name="connsiteY7" fmla="*/ 638175 h 2990850"/>
                <a:gd name="connsiteX8" fmla="*/ 2719388 w 3500438"/>
                <a:gd name="connsiteY8" fmla="*/ 361950 h 2990850"/>
                <a:gd name="connsiteX9" fmla="*/ 2495550 w 3500438"/>
                <a:gd name="connsiteY9" fmla="*/ 171450 h 2990850"/>
                <a:gd name="connsiteX10" fmla="*/ 2266950 w 3500438"/>
                <a:gd name="connsiteY10" fmla="*/ 47625 h 2990850"/>
                <a:gd name="connsiteX11" fmla="*/ 2128838 w 3500438"/>
                <a:gd name="connsiteY11" fmla="*/ 0 h 2990850"/>
                <a:gd name="connsiteX12" fmla="*/ 1966913 w 3500438"/>
                <a:gd name="connsiteY12" fmla="*/ 423862 h 2990850"/>
                <a:gd name="connsiteX13" fmla="*/ 1819275 w 3500438"/>
                <a:gd name="connsiteY13" fmla="*/ 800100 h 2990850"/>
                <a:gd name="connsiteX14" fmla="*/ 1643063 w 3500438"/>
                <a:gd name="connsiteY14" fmla="*/ 1181100 h 2990850"/>
                <a:gd name="connsiteX15" fmla="*/ 1462088 w 3500438"/>
                <a:gd name="connsiteY15" fmla="*/ 1528762 h 2990850"/>
                <a:gd name="connsiteX16" fmla="*/ 1281113 w 3500438"/>
                <a:gd name="connsiteY16" fmla="*/ 1847850 h 2990850"/>
                <a:gd name="connsiteX17" fmla="*/ 1047750 w 3500438"/>
                <a:gd name="connsiteY17" fmla="*/ 2214562 h 2990850"/>
                <a:gd name="connsiteX18" fmla="*/ 852488 w 3500438"/>
                <a:gd name="connsiteY18" fmla="*/ 2452687 h 2990850"/>
                <a:gd name="connsiteX19" fmla="*/ 619125 w 3500438"/>
                <a:gd name="connsiteY19" fmla="*/ 2686050 h 2990850"/>
                <a:gd name="connsiteX20" fmla="*/ 371475 w 3500438"/>
                <a:gd name="connsiteY20" fmla="*/ 2862262 h 2990850"/>
                <a:gd name="connsiteX21" fmla="*/ 176213 w 3500438"/>
                <a:gd name="connsiteY21" fmla="*/ 2947987 h 2990850"/>
                <a:gd name="connsiteX22" fmla="*/ 0 w 3500438"/>
                <a:gd name="connsiteY22" fmla="*/ 2986087 h 2990850"/>
                <a:gd name="connsiteX23" fmla="*/ 2400300 w 3500438"/>
                <a:gd name="connsiteY23" fmla="*/ 2990850 h 299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00438" h="2990850">
                  <a:moveTo>
                    <a:pt x="2400300" y="2990850"/>
                  </a:moveTo>
                  <a:lnTo>
                    <a:pt x="2695575" y="2738437"/>
                  </a:lnTo>
                  <a:lnTo>
                    <a:pt x="2924175" y="2462212"/>
                  </a:lnTo>
                  <a:lnTo>
                    <a:pt x="3176588" y="2095500"/>
                  </a:lnTo>
                  <a:lnTo>
                    <a:pt x="3357563" y="1676400"/>
                  </a:lnTo>
                  <a:lnTo>
                    <a:pt x="3500438" y="1233487"/>
                  </a:lnTo>
                  <a:lnTo>
                    <a:pt x="3281363" y="933450"/>
                  </a:lnTo>
                  <a:lnTo>
                    <a:pt x="3028950" y="638175"/>
                  </a:lnTo>
                  <a:lnTo>
                    <a:pt x="2719388" y="361950"/>
                  </a:lnTo>
                  <a:lnTo>
                    <a:pt x="2495550" y="171450"/>
                  </a:lnTo>
                  <a:lnTo>
                    <a:pt x="2266950" y="47625"/>
                  </a:lnTo>
                  <a:lnTo>
                    <a:pt x="2128838" y="0"/>
                  </a:lnTo>
                  <a:lnTo>
                    <a:pt x="1966913" y="423862"/>
                  </a:lnTo>
                  <a:lnTo>
                    <a:pt x="1819275" y="800100"/>
                  </a:lnTo>
                  <a:lnTo>
                    <a:pt x="1643063" y="1181100"/>
                  </a:lnTo>
                  <a:lnTo>
                    <a:pt x="1462088" y="1528762"/>
                  </a:lnTo>
                  <a:lnTo>
                    <a:pt x="1281113" y="1847850"/>
                  </a:lnTo>
                  <a:lnTo>
                    <a:pt x="1047750" y="2214562"/>
                  </a:lnTo>
                  <a:lnTo>
                    <a:pt x="852488" y="2452687"/>
                  </a:lnTo>
                  <a:lnTo>
                    <a:pt x="619125" y="2686050"/>
                  </a:lnTo>
                  <a:lnTo>
                    <a:pt x="371475" y="2862262"/>
                  </a:lnTo>
                  <a:lnTo>
                    <a:pt x="176213" y="2947987"/>
                  </a:lnTo>
                  <a:lnTo>
                    <a:pt x="0" y="2986087"/>
                  </a:lnTo>
                  <a:lnTo>
                    <a:pt x="2400300" y="2990850"/>
                  </a:lnTo>
                  <a:close/>
                </a:path>
              </a:pathLst>
            </a:custGeom>
            <a:solidFill>
              <a:srgbClr val="33CC33">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latin typeface="Arial" panose="020B0604020202020204" pitchFamily="34" charset="0"/>
                <a:cs typeface="Arial" panose="020B0604020202020204" pitchFamily="34" charset="0"/>
              </a:endParaRPr>
            </a:p>
          </p:txBody>
        </p:sp>
      </p:grpSp>
      <p:sp>
        <p:nvSpPr>
          <p:cNvPr id="34" name="Rectangle 28"/>
          <p:cNvSpPr>
            <a:spLocks noChangeArrowheads="1"/>
          </p:cNvSpPr>
          <p:nvPr/>
        </p:nvSpPr>
        <p:spPr bwMode="auto">
          <a:xfrm>
            <a:off x="1143000" y="-167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807" y="1070931"/>
            <a:ext cx="1864046" cy="1778234"/>
          </a:xfrm>
          <a:prstGeom prst="rect">
            <a:avLst/>
          </a:prstGeom>
        </p:spPr>
      </p:pic>
    </p:spTree>
    <p:extLst>
      <p:ext uri="{BB962C8B-B14F-4D97-AF65-F5344CB8AC3E}">
        <p14:creationId xmlns:p14="http://schemas.microsoft.com/office/powerpoint/2010/main" val="439606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38100"/>
            <a:ext cx="7467600" cy="857250"/>
          </a:xfrm>
        </p:spPr>
        <p:txBody>
          <a:bodyPr>
            <a:noAutofit/>
          </a:bodyPr>
          <a:lstStyle/>
          <a:p>
            <a:r>
              <a:rPr lang="en-US" altLang="en-US" sz="2900" dirty="0">
                <a:latin typeface="Arial" panose="020B0604020202020204" pitchFamily="34" charset="0"/>
                <a:cs typeface="Arial" panose="020B0604020202020204" pitchFamily="34" charset="0"/>
              </a:rPr>
              <a:t>What does this mean to Fan Selections?</a:t>
            </a:r>
          </a:p>
        </p:txBody>
      </p:sp>
      <p:graphicFrame>
        <p:nvGraphicFramePr>
          <p:cNvPr id="2" name="Table 1"/>
          <p:cNvGraphicFramePr>
            <a:graphicFrameLocks noGrp="1"/>
          </p:cNvGraphicFramePr>
          <p:nvPr>
            <p:extLst>
              <p:ext uri="{D42A27DB-BD31-4B8C-83A1-F6EECF244321}">
                <p14:modId xmlns:p14="http://schemas.microsoft.com/office/powerpoint/2010/main" val="52436894"/>
              </p:ext>
            </p:extLst>
          </p:nvPr>
        </p:nvGraphicFramePr>
        <p:xfrm>
          <a:off x="1659368" y="1350065"/>
          <a:ext cx="5781230" cy="2845617"/>
        </p:xfrm>
        <a:graphic>
          <a:graphicData uri="http://schemas.openxmlformats.org/drawingml/2006/table">
            <a:tbl>
              <a:tblPr firstRow="1" firstCol="1" bandRow="1"/>
              <a:tblGrid>
                <a:gridCol w="825890"/>
                <a:gridCol w="825890"/>
                <a:gridCol w="825890"/>
                <a:gridCol w="825890"/>
                <a:gridCol w="825890"/>
                <a:gridCol w="825890"/>
                <a:gridCol w="825890"/>
              </a:tblGrid>
              <a:tr h="755025">
                <a:tc>
                  <a:txBody>
                    <a:bodyPr/>
                    <a:lstStyle/>
                    <a:p>
                      <a:pPr marL="0" marR="0" algn="ctr">
                        <a:lnSpc>
                          <a:spcPct val="115000"/>
                        </a:lnSpc>
                        <a:spcBef>
                          <a:spcPts val="0"/>
                        </a:spcBef>
                        <a:spcAft>
                          <a:spcPts val="0"/>
                        </a:spcAft>
                      </a:pPr>
                      <a:r>
                        <a:rPr lang="en-US" sz="1200" b="1" dirty="0">
                          <a:solidFill>
                            <a:srgbClr val="000000"/>
                          </a:solidFill>
                          <a:effectLst/>
                          <a:latin typeface="Arial"/>
                          <a:ea typeface="Times New Roman"/>
                          <a:cs typeface="Times New Roman"/>
                        </a:rPr>
                        <a:t>Fan</a:t>
                      </a:r>
                      <a:br>
                        <a:rPr lang="en-US" sz="1200" b="1" dirty="0">
                          <a:solidFill>
                            <a:srgbClr val="000000"/>
                          </a:solidFill>
                          <a:effectLst/>
                          <a:latin typeface="Arial"/>
                          <a:ea typeface="Times New Roman"/>
                          <a:cs typeface="Times New Roman"/>
                        </a:rPr>
                      </a:br>
                      <a:r>
                        <a:rPr lang="en-US" sz="1200" b="1" dirty="0">
                          <a:solidFill>
                            <a:srgbClr val="000000"/>
                          </a:solidFill>
                          <a:effectLst/>
                          <a:latin typeface="Arial"/>
                          <a:ea typeface="Times New Roman"/>
                          <a:cs typeface="Times New Roman"/>
                        </a:rPr>
                        <a:t>Size</a:t>
                      </a:r>
                      <a:br>
                        <a:rPr lang="en-US" sz="1200" b="1" dirty="0">
                          <a:solidFill>
                            <a:srgbClr val="000000"/>
                          </a:solidFill>
                          <a:effectLst/>
                          <a:latin typeface="Arial"/>
                          <a:ea typeface="Times New Roman"/>
                          <a:cs typeface="Times New Roman"/>
                        </a:rPr>
                      </a:br>
                      <a:r>
                        <a:rPr lang="en-US" sz="1200" b="1" dirty="0">
                          <a:solidFill>
                            <a:srgbClr val="000000"/>
                          </a:solidFill>
                          <a:effectLst/>
                          <a:latin typeface="Arial"/>
                          <a:ea typeface="Times New Roman"/>
                          <a:cs typeface="Times New Roman"/>
                        </a:rPr>
                        <a:t>(in.)</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Arial"/>
                          <a:ea typeface="Times New Roman"/>
                          <a:cs typeface="Times New Roman"/>
                        </a:rPr>
                        <a:t>Fan</a:t>
                      </a:r>
                      <a:br>
                        <a:rPr lang="en-US" sz="1200" b="1" dirty="0">
                          <a:solidFill>
                            <a:srgbClr val="000000"/>
                          </a:solidFill>
                          <a:effectLst/>
                          <a:latin typeface="Arial"/>
                          <a:ea typeface="Times New Roman"/>
                          <a:cs typeface="Times New Roman"/>
                        </a:rPr>
                      </a:br>
                      <a:r>
                        <a:rPr lang="en-US" sz="1200" b="1" dirty="0">
                          <a:solidFill>
                            <a:srgbClr val="000000"/>
                          </a:solidFill>
                          <a:effectLst/>
                          <a:latin typeface="Arial"/>
                          <a:ea typeface="Times New Roman"/>
                          <a:cs typeface="Times New Roman"/>
                        </a:rPr>
                        <a:t>Speed</a:t>
                      </a:r>
                      <a:br>
                        <a:rPr lang="en-US" sz="1200" b="1" dirty="0">
                          <a:solidFill>
                            <a:srgbClr val="000000"/>
                          </a:solidFill>
                          <a:effectLst/>
                          <a:latin typeface="Arial"/>
                          <a:ea typeface="Times New Roman"/>
                          <a:cs typeface="Times New Roman"/>
                        </a:rPr>
                      </a:br>
                      <a:r>
                        <a:rPr lang="en-US" sz="1200" b="1" dirty="0">
                          <a:solidFill>
                            <a:srgbClr val="000000"/>
                          </a:solidFill>
                          <a:effectLst/>
                          <a:latin typeface="Arial"/>
                          <a:ea typeface="Times New Roman"/>
                          <a:cs typeface="Times New Roman"/>
                        </a:rPr>
                        <a:t>(rpm)</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Arial"/>
                          <a:ea typeface="Times New Roman"/>
                          <a:cs typeface="Times New Roman"/>
                        </a:rPr>
                        <a:t>Fan</a:t>
                      </a:r>
                      <a:br>
                        <a:rPr lang="en-US" sz="1200" b="1" dirty="0">
                          <a:solidFill>
                            <a:srgbClr val="000000"/>
                          </a:solidFill>
                          <a:effectLst/>
                          <a:latin typeface="Arial"/>
                          <a:ea typeface="Times New Roman"/>
                          <a:cs typeface="Times New Roman"/>
                        </a:rPr>
                      </a:br>
                      <a:r>
                        <a:rPr lang="en-US" sz="1200" b="1" dirty="0">
                          <a:solidFill>
                            <a:srgbClr val="000000"/>
                          </a:solidFill>
                          <a:effectLst/>
                          <a:latin typeface="Arial"/>
                          <a:ea typeface="Times New Roman"/>
                          <a:cs typeface="Times New Roman"/>
                        </a:rPr>
                        <a:t>Power</a:t>
                      </a:r>
                      <a:br>
                        <a:rPr lang="en-US" sz="1200" b="1" dirty="0">
                          <a:solidFill>
                            <a:srgbClr val="000000"/>
                          </a:solidFill>
                          <a:effectLst/>
                          <a:latin typeface="Arial"/>
                          <a:ea typeface="Times New Roman"/>
                          <a:cs typeface="Times New Roman"/>
                        </a:rPr>
                      </a:br>
                      <a:r>
                        <a:rPr lang="en-US" sz="1200" b="1" dirty="0">
                          <a:solidFill>
                            <a:srgbClr val="000000"/>
                          </a:solidFill>
                          <a:effectLst/>
                          <a:latin typeface="Arial"/>
                          <a:ea typeface="Times New Roman"/>
                          <a:cs typeface="Times New Roman"/>
                        </a:rPr>
                        <a:t>(</a:t>
                      </a:r>
                      <a:r>
                        <a:rPr lang="en-US" sz="1200" b="1" dirty="0" err="1">
                          <a:solidFill>
                            <a:srgbClr val="000000"/>
                          </a:solidFill>
                          <a:effectLst/>
                          <a:latin typeface="Arial"/>
                          <a:ea typeface="Times New Roman"/>
                          <a:cs typeface="Times New Roman"/>
                        </a:rPr>
                        <a:t>bhp</a:t>
                      </a:r>
                      <a:r>
                        <a:rPr lang="en-US" sz="1200" b="1" dirty="0">
                          <a:solidFill>
                            <a:srgbClr val="000000"/>
                          </a:solidFill>
                          <a:effectLst/>
                          <a:latin typeface="Arial"/>
                          <a:ea typeface="Times New Roman"/>
                          <a:cs typeface="Times New Roman"/>
                        </a:rPr>
                        <a:t>)</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Arial"/>
                          <a:ea typeface="Times New Roman"/>
                          <a:cs typeface="Times New Roman"/>
                        </a:rPr>
                        <a:t>Actual</a:t>
                      </a:r>
                      <a:br>
                        <a:rPr lang="en-US" sz="1200" b="1">
                          <a:solidFill>
                            <a:srgbClr val="000000"/>
                          </a:solidFill>
                          <a:effectLst/>
                          <a:latin typeface="Arial"/>
                          <a:ea typeface="Times New Roman"/>
                          <a:cs typeface="Times New Roman"/>
                        </a:rPr>
                      </a:br>
                      <a:r>
                        <a:rPr lang="en-US" sz="1200" b="1">
                          <a:solidFill>
                            <a:srgbClr val="000000"/>
                          </a:solidFill>
                          <a:effectLst/>
                          <a:latin typeface="Arial"/>
                          <a:ea typeface="Times New Roman"/>
                          <a:cs typeface="Times New Roman"/>
                        </a:rPr>
                        <a:t>Total</a:t>
                      </a:r>
                      <a:br>
                        <a:rPr lang="en-US" sz="1200" b="1">
                          <a:solidFill>
                            <a:srgbClr val="000000"/>
                          </a:solidFill>
                          <a:effectLst/>
                          <a:latin typeface="Arial"/>
                          <a:ea typeface="Times New Roman"/>
                          <a:cs typeface="Times New Roman"/>
                        </a:rPr>
                      </a:br>
                      <a:r>
                        <a:rPr lang="en-US" sz="1200" b="1">
                          <a:solidFill>
                            <a:srgbClr val="000000"/>
                          </a:solidFill>
                          <a:effectLst/>
                          <a:latin typeface="Arial"/>
                          <a:ea typeface="Times New Roman"/>
                          <a:cs typeface="Times New Roman"/>
                        </a:rPr>
                        <a:t>Efficiency</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Arial"/>
                          <a:ea typeface="Times New Roman"/>
                          <a:cs typeface="Times New Roman"/>
                        </a:rPr>
                        <a:t>Baseline</a:t>
                      </a:r>
                      <a:br>
                        <a:rPr lang="en-US" sz="1200" b="1" dirty="0">
                          <a:solidFill>
                            <a:srgbClr val="000000"/>
                          </a:solidFill>
                          <a:effectLst/>
                          <a:latin typeface="Arial"/>
                          <a:ea typeface="Times New Roman"/>
                          <a:cs typeface="Times New Roman"/>
                        </a:rPr>
                      </a:br>
                      <a:r>
                        <a:rPr lang="en-US" sz="1200" b="1" dirty="0">
                          <a:solidFill>
                            <a:srgbClr val="000000"/>
                          </a:solidFill>
                          <a:effectLst/>
                          <a:latin typeface="Arial"/>
                          <a:ea typeface="Times New Roman"/>
                          <a:cs typeface="Times New Roman"/>
                        </a:rPr>
                        <a:t>Power</a:t>
                      </a:r>
                      <a:br>
                        <a:rPr lang="en-US" sz="1200" b="1" dirty="0">
                          <a:solidFill>
                            <a:srgbClr val="000000"/>
                          </a:solidFill>
                          <a:effectLst/>
                          <a:latin typeface="Arial"/>
                          <a:ea typeface="Times New Roman"/>
                          <a:cs typeface="Times New Roman"/>
                        </a:rPr>
                      </a:br>
                      <a:r>
                        <a:rPr lang="en-US" sz="1200" b="1" dirty="0">
                          <a:solidFill>
                            <a:srgbClr val="000000"/>
                          </a:solidFill>
                          <a:effectLst/>
                          <a:latin typeface="Arial"/>
                          <a:ea typeface="Times New Roman"/>
                          <a:cs typeface="Times New Roman"/>
                        </a:rPr>
                        <a:t>(</a:t>
                      </a:r>
                      <a:r>
                        <a:rPr lang="en-US" sz="1200" b="1" dirty="0" err="1">
                          <a:solidFill>
                            <a:srgbClr val="000000"/>
                          </a:solidFill>
                          <a:effectLst/>
                          <a:latin typeface="Arial"/>
                          <a:ea typeface="Times New Roman"/>
                          <a:cs typeface="Times New Roman"/>
                        </a:rPr>
                        <a:t>bhp</a:t>
                      </a:r>
                      <a:r>
                        <a:rPr lang="en-US" sz="1200" b="1" dirty="0">
                          <a:solidFill>
                            <a:srgbClr val="000000"/>
                          </a:solidFill>
                          <a:effectLst/>
                          <a:latin typeface="Arial"/>
                          <a:ea typeface="Times New Roman"/>
                          <a:cs typeface="Times New Roman"/>
                        </a:rPr>
                        <a:t>)</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Baseline Total Efficiency</a:t>
                      </a:r>
                      <a:endParaRPr lang="en-US" sz="1200" b="1" dirty="0">
                        <a:effectLst/>
                        <a:latin typeface="Arial" panose="020B0604020202020204" pitchFamily="34" charset="0"/>
                        <a:ea typeface="Calibri"/>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smtClean="0">
                          <a:solidFill>
                            <a:srgbClr val="000000"/>
                          </a:solidFill>
                          <a:effectLst/>
                          <a:latin typeface="Arial"/>
                          <a:ea typeface="Times New Roman"/>
                          <a:cs typeface="Times New Roman"/>
                        </a:rPr>
                        <a:t>FEI</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24">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18</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3238</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11.8</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effectLst/>
                          <a:latin typeface="Arial"/>
                          <a:ea typeface="Times New Roman"/>
                          <a:cs typeface="Times New Roman"/>
                        </a:rPr>
                        <a:t>40.1%</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7.96</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effectLst/>
                          <a:latin typeface="Arial"/>
                          <a:ea typeface="Times New Roman"/>
                          <a:cs typeface="Times New Roman"/>
                        </a:rPr>
                        <a:t>59.4%</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0.67</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24">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20</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2561</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9.56</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effectLst/>
                          <a:latin typeface="Arial"/>
                          <a:ea typeface="Times New Roman"/>
                          <a:cs typeface="Times New Roman"/>
                        </a:rPr>
                        <a:t>49.5%</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7.96</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Times New Roman"/>
                          <a:cs typeface="Times New Roman"/>
                        </a:rPr>
                        <a:t>59.4%</a:t>
                      </a:r>
                      <a:endParaRPr lang="en-US" sz="1200" dirty="0" smtClean="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0.83</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24">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22</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1983</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8.02</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rgbClr val="000000"/>
                          </a:solidFill>
                          <a:effectLst/>
                          <a:latin typeface="Arial"/>
                          <a:ea typeface="Times New Roman"/>
                          <a:cs typeface="Times New Roman"/>
                        </a:rPr>
                        <a:t>59.0%</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7.96</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Times New Roman"/>
                          <a:cs typeface="Times New Roman"/>
                        </a:rPr>
                        <a:t>59.4%</a:t>
                      </a:r>
                      <a:endParaRPr lang="en-US" sz="1200" dirty="0" smtClean="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0.99</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24">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24</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1579</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6.84</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dirty="0" smtClean="0">
                          <a:solidFill>
                            <a:srgbClr val="000000"/>
                          </a:solidFill>
                          <a:effectLst/>
                          <a:latin typeface="Arial"/>
                          <a:ea typeface="Times New Roman"/>
                          <a:cs typeface="Times New Roman"/>
                        </a:rPr>
                        <a:t>69.1%</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7.96</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Times New Roman"/>
                          <a:cs typeface="Times New Roman"/>
                        </a:rPr>
                        <a:t>59.4%</a:t>
                      </a:r>
                      <a:endParaRPr lang="en-US" sz="1200" dirty="0" smtClean="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1.16</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261324">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27</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1289</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6.24</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dirty="0" smtClean="0">
                          <a:solidFill>
                            <a:srgbClr val="000000"/>
                          </a:solidFill>
                          <a:effectLst/>
                          <a:latin typeface="Arial"/>
                          <a:ea typeface="Times New Roman"/>
                          <a:cs typeface="Times New Roman"/>
                        </a:rPr>
                        <a:t>75.8%</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7.96</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Times New Roman"/>
                          <a:cs typeface="Times New Roman"/>
                        </a:rPr>
                        <a:t>59.4%</a:t>
                      </a:r>
                      <a:endParaRPr lang="en-US" sz="1200" dirty="0" smtClean="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1.28</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261324">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30</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1033</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5.73</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dirty="0" smtClean="0">
                          <a:solidFill>
                            <a:srgbClr val="000000"/>
                          </a:solidFill>
                          <a:effectLst/>
                          <a:latin typeface="Arial"/>
                          <a:ea typeface="Times New Roman"/>
                          <a:cs typeface="Times New Roman"/>
                        </a:rPr>
                        <a:t>82.5%</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7.96</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Times New Roman"/>
                          <a:cs typeface="Times New Roman"/>
                        </a:rPr>
                        <a:t>59.4%</a:t>
                      </a:r>
                      <a:endParaRPr lang="en-US" sz="1200" dirty="0" smtClean="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1.39</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261324">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33</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887</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5.67</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dirty="0" smtClean="0">
                          <a:solidFill>
                            <a:srgbClr val="000000"/>
                          </a:solidFill>
                          <a:effectLst/>
                          <a:latin typeface="Arial"/>
                          <a:ea typeface="Times New Roman"/>
                          <a:cs typeface="Times New Roman"/>
                        </a:rPr>
                        <a:t>83.4%</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7.96</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Times New Roman"/>
                          <a:cs typeface="Times New Roman"/>
                        </a:rPr>
                        <a:t>59.4%</a:t>
                      </a:r>
                      <a:endParaRPr lang="en-US" sz="1200" dirty="0" smtClean="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1.40</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261324">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36</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a:solidFill>
                            <a:srgbClr val="000000"/>
                          </a:solidFill>
                          <a:effectLst/>
                          <a:latin typeface="Arial"/>
                          <a:ea typeface="Times New Roman"/>
                          <a:cs typeface="Times New Roman"/>
                        </a:rPr>
                        <a:t>778</a:t>
                      </a:r>
                      <a:endParaRPr lang="en-US" sz="120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6.01</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dirty="0" smtClean="0">
                          <a:solidFill>
                            <a:srgbClr val="000000"/>
                          </a:solidFill>
                          <a:effectLst/>
                          <a:latin typeface="Arial"/>
                          <a:ea typeface="Times New Roman"/>
                          <a:cs typeface="Times New Roman"/>
                        </a:rPr>
                        <a:t>78.7%</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7.96</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Times New Roman"/>
                          <a:cs typeface="Times New Roman"/>
                        </a:rPr>
                        <a:t>59.4%</a:t>
                      </a:r>
                      <a:endParaRPr lang="en-US" sz="1200" dirty="0" smtClean="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lnSpc>
                          <a:spcPct val="115000"/>
                        </a:lnSpc>
                        <a:spcBef>
                          <a:spcPts val="0"/>
                        </a:spcBef>
                        <a:spcAft>
                          <a:spcPts val="0"/>
                        </a:spcAft>
                      </a:pPr>
                      <a:r>
                        <a:rPr lang="en-US" sz="1200" dirty="0">
                          <a:solidFill>
                            <a:srgbClr val="000000"/>
                          </a:solidFill>
                          <a:effectLst/>
                          <a:latin typeface="Arial"/>
                          <a:ea typeface="Times New Roman"/>
                          <a:cs typeface="Times New Roman"/>
                        </a:rPr>
                        <a:t>1.32</a:t>
                      </a:r>
                      <a:endParaRPr lang="en-US" sz="1200" dirty="0">
                        <a:effectLst/>
                        <a:latin typeface="Calibri"/>
                        <a:ea typeface="Calibri"/>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bl>
          </a:graphicData>
        </a:graphic>
      </p:graphicFrame>
      <p:sp>
        <p:nvSpPr>
          <p:cNvPr id="3" name="Rectangle 1"/>
          <p:cNvSpPr>
            <a:spLocks noChangeArrowheads="1"/>
          </p:cNvSpPr>
          <p:nvPr/>
        </p:nvSpPr>
        <p:spPr bwMode="auto">
          <a:xfrm>
            <a:off x="1659371" y="819150"/>
            <a:ext cx="5781224"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1" hangingPunct="1"/>
            <a:r>
              <a:rPr lang="en-US" altLang="en-US" sz="1500" dirty="0">
                <a:latin typeface="Arial" panose="020B0604020202020204" pitchFamily="34" charset="0"/>
                <a:ea typeface="Times New Roman" pitchFamily="18" charset="0"/>
                <a:cs typeface="Arial" pitchFamily="34" charset="0"/>
              </a:rPr>
              <a:t>Electronic Fan Selection Software based on Total Pressure</a:t>
            </a:r>
            <a:endParaRPr lang="en-US" altLang="en-US" sz="1500" dirty="0">
              <a:latin typeface="Arial" pitchFamily="34" charset="0"/>
              <a:cs typeface="Arial" pitchFamily="34" charset="0"/>
            </a:endParaRPr>
          </a:p>
          <a:p>
            <a:pPr algn="ctr" defTabSz="685800"/>
            <a:r>
              <a:rPr lang="en-US" altLang="en-US" sz="1500" b="1" dirty="0">
                <a:latin typeface="Arial" pitchFamily="34" charset="0"/>
                <a:ea typeface="Times New Roman" pitchFamily="18" charset="0"/>
                <a:cs typeface="Arial" pitchFamily="34" charset="0"/>
              </a:rPr>
              <a:t>Design Point 10,000 CFM at 3.0” Pt</a:t>
            </a:r>
            <a:endParaRPr lang="en-US" altLang="en-US" sz="1500" dirty="0">
              <a:latin typeface="Arial" pitchFamily="34" charset="0"/>
              <a:cs typeface="Arial" pitchFamily="34" charset="0"/>
            </a:endParaRPr>
          </a:p>
        </p:txBody>
      </p:sp>
    </p:spTree>
    <p:extLst>
      <p:ext uri="{BB962C8B-B14F-4D97-AF65-F5344CB8AC3E}">
        <p14:creationId xmlns:p14="http://schemas.microsoft.com/office/powerpoint/2010/main" val="1222668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10-Point Star 132"/>
          <p:cNvSpPr/>
          <p:nvPr/>
        </p:nvSpPr>
        <p:spPr>
          <a:xfrm>
            <a:off x="6928070" y="3901649"/>
            <a:ext cx="2181196" cy="1199405"/>
          </a:xfrm>
          <a:prstGeom prst="star10">
            <a:avLst/>
          </a:prstGeom>
          <a:solidFill>
            <a:srgbClr val="00B050"/>
          </a:solidFill>
          <a:ln>
            <a:solidFill>
              <a:srgbClr val="00B050"/>
            </a:solidFill>
          </a:ln>
        </p:spPr>
        <p:style>
          <a:lnRef idx="0">
            <a:schemeClr val="accent4"/>
          </a:lnRef>
          <a:fillRef idx="3">
            <a:schemeClr val="accent4"/>
          </a:fillRef>
          <a:effectRef idx="3">
            <a:schemeClr val="accent4"/>
          </a:effectRef>
          <a:fontRef idx="minor">
            <a:schemeClr val="lt1"/>
          </a:fontRef>
        </p:style>
        <p:txBody>
          <a:bodyPr lIns="0" rIns="0" rtlCol="0" anchor="ctr"/>
          <a:lstStyle/>
          <a:p>
            <a:pPr algn="ctr"/>
            <a:r>
              <a:rPr lang="en-US" dirty="0" smtClean="0">
                <a:solidFill>
                  <a:prstClr val="black"/>
                </a:solidFill>
              </a:rPr>
              <a:t>New</a:t>
            </a:r>
          </a:p>
          <a:p>
            <a:pPr algn="ctr"/>
            <a:r>
              <a:rPr lang="en-US" dirty="0" smtClean="0">
                <a:solidFill>
                  <a:prstClr val="black"/>
                </a:solidFill>
              </a:rPr>
              <a:t> Lower Cost </a:t>
            </a:r>
          </a:p>
          <a:p>
            <a:pPr algn="ctr"/>
            <a:r>
              <a:rPr lang="en-US" dirty="0" smtClean="0">
                <a:solidFill>
                  <a:prstClr val="black"/>
                </a:solidFill>
              </a:rPr>
              <a:t>Mixed Flow Fan!!!</a:t>
            </a:r>
            <a:endParaRPr lang="en-US" dirty="0">
              <a:solidFill>
                <a:prstClr val="black"/>
              </a:solidFill>
            </a:endParaRPr>
          </a:p>
        </p:txBody>
      </p:sp>
      <p:sp>
        <p:nvSpPr>
          <p:cNvPr id="8" name="10-Point Star 7"/>
          <p:cNvSpPr/>
          <p:nvPr/>
        </p:nvSpPr>
        <p:spPr>
          <a:xfrm>
            <a:off x="6438101" y="2528650"/>
            <a:ext cx="2575909" cy="1281350"/>
          </a:xfrm>
          <a:prstGeom prst="star10">
            <a:avLst/>
          </a:prstGeom>
          <a:solidFill>
            <a:srgbClr val="00B050"/>
          </a:solidFill>
          <a:ln>
            <a:solidFill>
              <a:srgbClr val="00B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prstClr val="black"/>
                </a:solidFill>
              </a:rPr>
              <a:t>New</a:t>
            </a:r>
          </a:p>
          <a:p>
            <a:pPr algn="ctr"/>
            <a:r>
              <a:rPr lang="en-US" dirty="0" smtClean="0">
                <a:solidFill>
                  <a:prstClr val="black"/>
                </a:solidFill>
              </a:rPr>
              <a:t> </a:t>
            </a:r>
            <a:r>
              <a:rPr lang="en-US" dirty="0">
                <a:solidFill>
                  <a:prstClr val="black"/>
                </a:solidFill>
              </a:rPr>
              <a:t>Square Inline Fan with Improved </a:t>
            </a:r>
            <a:r>
              <a:rPr lang="en-US" dirty="0" smtClean="0">
                <a:solidFill>
                  <a:prstClr val="black"/>
                </a:solidFill>
              </a:rPr>
              <a:t>Efficiency!!!</a:t>
            </a:r>
            <a:endParaRPr lang="en-US" dirty="0">
              <a:solidFill>
                <a:prstClr val="black"/>
              </a:solidFill>
            </a:endParaRPr>
          </a:p>
        </p:txBody>
      </p:sp>
      <p:sp>
        <p:nvSpPr>
          <p:cNvPr id="6" name="Rectangle 5"/>
          <p:cNvSpPr/>
          <p:nvPr/>
        </p:nvSpPr>
        <p:spPr>
          <a:xfrm>
            <a:off x="6118226" y="2225278"/>
            <a:ext cx="3025774" cy="2175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22"/>
          <p:cNvSpPr>
            <a:spLocks noChangeArrowheads="1"/>
          </p:cNvSpPr>
          <p:nvPr/>
        </p:nvSpPr>
        <p:spPr bwMode="auto">
          <a:xfrm>
            <a:off x="236220" y="2359819"/>
            <a:ext cx="1828800" cy="278606"/>
          </a:xfrm>
          <a:prstGeom prst="rect">
            <a:avLst/>
          </a:prstGeom>
          <a:solidFill>
            <a:schemeClr val="accent3">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110" name="Rectangle 23"/>
          <p:cNvSpPr>
            <a:spLocks noChangeArrowheads="1"/>
          </p:cNvSpPr>
          <p:nvPr/>
        </p:nvSpPr>
        <p:spPr bwMode="auto">
          <a:xfrm>
            <a:off x="2065020" y="2359819"/>
            <a:ext cx="990600" cy="278606"/>
          </a:xfrm>
          <a:prstGeom prst="rect">
            <a:avLst/>
          </a:prstGeom>
          <a:solidFill>
            <a:schemeClr val="accent3">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111" name="Rectangle 24"/>
          <p:cNvSpPr>
            <a:spLocks noChangeArrowheads="1"/>
          </p:cNvSpPr>
          <p:nvPr/>
        </p:nvSpPr>
        <p:spPr bwMode="auto">
          <a:xfrm>
            <a:off x="3055621" y="2359819"/>
            <a:ext cx="836613" cy="278606"/>
          </a:xfrm>
          <a:prstGeom prst="rect">
            <a:avLst/>
          </a:prstGeom>
          <a:solidFill>
            <a:schemeClr val="accent3">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112" name="Rectangle 25"/>
          <p:cNvSpPr>
            <a:spLocks noChangeArrowheads="1"/>
          </p:cNvSpPr>
          <p:nvPr/>
        </p:nvSpPr>
        <p:spPr bwMode="auto">
          <a:xfrm>
            <a:off x="3892233" y="2359819"/>
            <a:ext cx="1138238" cy="278606"/>
          </a:xfrm>
          <a:prstGeom prst="rect">
            <a:avLst/>
          </a:prstGeom>
          <a:solidFill>
            <a:schemeClr val="accent3">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113" name="Rectangle 26"/>
          <p:cNvSpPr>
            <a:spLocks noChangeArrowheads="1"/>
          </p:cNvSpPr>
          <p:nvPr/>
        </p:nvSpPr>
        <p:spPr bwMode="auto">
          <a:xfrm>
            <a:off x="5030470" y="2359819"/>
            <a:ext cx="903288" cy="278606"/>
          </a:xfrm>
          <a:prstGeom prst="rect">
            <a:avLst/>
          </a:prstGeom>
          <a:solidFill>
            <a:schemeClr val="accent3">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114" name="Rectangle 27"/>
          <p:cNvSpPr>
            <a:spLocks noChangeArrowheads="1"/>
          </p:cNvSpPr>
          <p:nvPr/>
        </p:nvSpPr>
        <p:spPr bwMode="auto">
          <a:xfrm>
            <a:off x="5933758" y="2359819"/>
            <a:ext cx="973138" cy="278606"/>
          </a:xfrm>
          <a:prstGeom prst="rect">
            <a:avLst/>
          </a:prstGeom>
          <a:solidFill>
            <a:schemeClr val="accent3">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115" name="Rectangle 28"/>
          <p:cNvSpPr>
            <a:spLocks noChangeArrowheads="1"/>
          </p:cNvSpPr>
          <p:nvPr/>
        </p:nvSpPr>
        <p:spPr bwMode="auto">
          <a:xfrm>
            <a:off x="6906895" y="2359819"/>
            <a:ext cx="1042988" cy="278606"/>
          </a:xfrm>
          <a:prstGeom prst="rect">
            <a:avLst/>
          </a:prstGeom>
          <a:solidFill>
            <a:schemeClr val="accent3">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116" name="Rectangle 29"/>
          <p:cNvSpPr>
            <a:spLocks noChangeArrowheads="1"/>
          </p:cNvSpPr>
          <p:nvPr/>
        </p:nvSpPr>
        <p:spPr bwMode="auto">
          <a:xfrm>
            <a:off x="7949883" y="2359819"/>
            <a:ext cx="971550" cy="278606"/>
          </a:xfrm>
          <a:prstGeom prst="rect">
            <a:avLst/>
          </a:prstGeom>
          <a:solidFill>
            <a:schemeClr val="accent3">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117" name="Line 54"/>
          <p:cNvSpPr>
            <a:spLocks noChangeShapeType="1"/>
          </p:cNvSpPr>
          <p:nvPr/>
        </p:nvSpPr>
        <p:spPr bwMode="auto">
          <a:xfrm>
            <a:off x="229871" y="2359819"/>
            <a:ext cx="8699501"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118" name="Line 55"/>
          <p:cNvSpPr>
            <a:spLocks noChangeShapeType="1"/>
          </p:cNvSpPr>
          <p:nvPr/>
        </p:nvSpPr>
        <p:spPr bwMode="auto">
          <a:xfrm>
            <a:off x="229871" y="2638425"/>
            <a:ext cx="8699501"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119" name="Rectangle 89"/>
          <p:cNvSpPr>
            <a:spLocks noChangeArrowheads="1"/>
          </p:cNvSpPr>
          <p:nvPr/>
        </p:nvSpPr>
        <p:spPr bwMode="auto">
          <a:xfrm>
            <a:off x="669925" y="2390776"/>
            <a:ext cx="6937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000000"/>
                </a:solidFill>
                <a:latin typeface="Calibri" pitchFamily="34" charset="0"/>
              </a:rPr>
              <a:t>EQB-27</a:t>
            </a:r>
            <a:endParaRPr lang="en-US" altLang="en-US" dirty="0" smtClean="0">
              <a:solidFill>
                <a:prstClr val="black"/>
              </a:solidFill>
            </a:endParaRPr>
          </a:p>
        </p:txBody>
      </p:sp>
      <p:sp>
        <p:nvSpPr>
          <p:cNvPr id="122" name="Rectangle 92"/>
          <p:cNvSpPr>
            <a:spLocks noChangeArrowheads="1"/>
          </p:cNvSpPr>
          <p:nvPr/>
        </p:nvSpPr>
        <p:spPr bwMode="auto">
          <a:xfrm>
            <a:off x="2357120" y="2390776"/>
            <a:ext cx="408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000000"/>
                </a:solidFill>
                <a:latin typeface="Calibri" pitchFamily="34" charset="0"/>
              </a:rPr>
              <a:t>2.83</a:t>
            </a:r>
            <a:endParaRPr lang="en-US" altLang="en-US" dirty="0" smtClean="0">
              <a:solidFill>
                <a:prstClr val="black"/>
              </a:solidFill>
            </a:endParaRPr>
          </a:p>
        </p:txBody>
      </p:sp>
      <p:sp>
        <p:nvSpPr>
          <p:cNvPr id="123" name="Rectangle 93"/>
          <p:cNvSpPr>
            <a:spLocks noChangeArrowheads="1"/>
          </p:cNvSpPr>
          <p:nvPr/>
        </p:nvSpPr>
        <p:spPr bwMode="auto">
          <a:xfrm>
            <a:off x="3271520" y="2390776"/>
            <a:ext cx="408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000000"/>
                </a:solidFill>
                <a:latin typeface="Calibri" pitchFamily="34" charset="0"/>
              </a:rPr>
              <a:t>1.16</a:t>
            </a:r>
            <a:endParaRPr lang="en-US" altLang="en-US" dirty="0" smtClean="0">
              <a:solidFill>
                <a:prstClr val="black"/>
              </a:solidFill>
            </a:endParaRPr>
          </a:p>
        </p:txBody>
      </p:sp>
      <p:sp>
        <p:nvSpPr>
          <p:cNvPr id="124" name="Rectangle 94"/>
          <p:cNvSpPr>
            <a:spLocks noChangeArrowheads="1"/>
          </p:cNvSpPr>
          <p:nvPr/>
        </p:nvSpPr>
        <p:spPr bwMode="auto">
          <a:xfrm>
            <a:off x="4230371" y="2390776"/>
            <a:ext cx="468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000000"/>
                </a:solidFill>
                <a:latin typeface="Calibri" pitchFamily="34" charset="0"/>
              </a:rPr>
              <a:t>$734</a:t>
            </a:r>
            <a:endParaRPr lang="en-US" altLang="en-US" dirty="0" smtClean="0">
              <a:solidFill>
                <a:prstClr val="black"/>
              </a:solidFill>
            </a:endParaRPr>
          </a:p>
        </p:txBody>
      </p:sp>
      <p:sp>
        <p:nvSpPr>
          <p:cNvPr id="125" name="Rectangle 95"/>
          <p:cNvSpPr>
            <a:spLocks noChangeArrowheads="1"/>
          </p:cNvSpPr>
          <p:nvPr/>
        </p:nvSpPr>
        <p:spPr bwMode="auto">
          <a:xfrm>
            <a:off x="5309870" y="2390776"/>
            <a:ext cx="3510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000000"/>
                </a:solidFill>
                <a:latin typeface="Calibri" pitchFamily="34" charset="0"/>
              </a:rPr>
              <a:t>451</a:t>
            </a:r>
            <a:endParaRPr lang="en-US" altLang="en-US" dirty="0" smtClean="0">
              <a:solidFill>
                <a:prstClr val="black"/>
              </a:solidFill>
            </a:endParaRPr>
          </a:p>
        </p:txBody>
      </p:sp>
      <p:sp>
        <p:nvSpPr>
          <p:cNvPr id="126" name="Rectangle 96"/>
          <p:cNvSpPr>
            <a:spLocks noChangeArrowheads="1"/>
          </p:cNvSpPr>
          <p:nvPr/>
        </p:nvSpPr>
        <p:spPr bwMode="auto">
          <a:xfrm>
            <a:off x="6256021" y="2390776"/>
            <a:ext cx="33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000000"/>
                </a:solidFill>
                <a:latin typeface="Calibri" pitchFamily="34" charset="0"/>
              </a:rPr>
              <a:t>41”</a:t>
            </a:r>
            <a:endParaRPr lang="en-US" altLang="en-US" dirty="0" smtClean="0">
              <a:solidFill>
                <a:prstClr val="black"/>
              </a:solidFill>
            </a:endParaRPr>
          </a:p>
        </p:txBody>
      </p:sp>
      <p:sp>
        <p:nvSpPr>
          <p:cNvPr id="127" name="Rectangle 97"/>
          <p:cNvSpPr>
            <a:spLocks noChangeArrowheads="1"/>
          </p:cNvSpPr>
          <p:nvPr/>
        </p:nvSpPr>
        <p:spPr bwMode="auto">
          <a:xfrm>
            <a:off x="7140259" y="2390776"/>
            <a:ext cx="5850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000000"/>
                </a:solidFill>
                <a:latin typeface="Calibri" pitchFamily="34" charset="0"/>
              </a:rPr>
              <a:t>$3900</a:t>
            </a:r>
            <a:endParaRPr lang="en-US" altLang="en-US" dirty="0" smtClean="0">
              <a:solidFill>
                <a:prstClr val="black"/>
              </a:solidFill>
            </a:endParaRPr>
          </a:p>
        </p:txBody>
      </p:sp>
      <p:sp>
        <p:nvSpPr>
          <p:cNvPr id="128" name="Rectangle 98"/>
          <p:cNvSpPr>
            <a:spLocks noChangeArrowheads="1"/>
          </p:cNvSpPr>
          <p:nvPr/>
        </p:nvSpPr>
        <p:spPr bwMode="auto">
          <a:xfrm>
            <a:off x="8234045" y="2390776"/>
            <a:ext cx="408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000000"/>
                </a:solidFill>
                <a:latin typeface="Calibri" pitchFamily="34" charset="0"/>
              </a:rPr>
              <a:t>0.95</a:t>
            </a:r>
            <a:endParaRPr lang="en-US" altLang="en-US" dirty="0" smtClean="0">
              <a:solidFill>
                <a:prstClr val="black"/>
              </a:solidFill>
            </a:endParaRPr>
          </a:p>
        </p:txBody>
      </p:sp>
      <p:sp>
        <p:nvSpPr>
          <p:cNvPr id="10" name="Oval 9"/>
          <p:cNvSpPr/>
          <p:nvPr/>
        </p:nvSpPr>
        <p:spPr>
          <a:xfrm>
            <a:off x="3048000" y="1485900"/>
            <a:ext cx="8382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AutoShape 4"/>
          <p:cNvSpPr>
            <a:spLocks noChangeAspect="1" noChangeArrowheads="1" noTextEdit="1"/>
          </p:cNvSpPr>
          <p:nvPr/>
        </p:nvSpPr>
        <p:spPr bwMode="auto">
          <a:xfrm>
            <a:off x="228601" y="1012031"/>
            <a:ext cx="8685213" cy="167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18" name="Rectangle 6"/>
          <p:cNvSpPr>
            <a:spLocks noChangeArrowheads="1"/>
          </p:cNvSpPr>
          <p:nvPr/>
        </p:nvSpPr>
        <p:spPr bwMode="auto">
          <a:xfrm>
            <a:off x="228600" y="1029892"/>
            <a:ext cx="1828800" cy="479822"/>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19" name="Rectangle 7"/>
          <p:cNvSpPr>
            <a:spLocks noChangeArrowheads="1"/>
          </p:cNvSpPr>
          <p:nvPr/>
        </p:nvSpPr>
        <p:spPr bwMode="auto">
          <a:xfrm>
            <a:off x="2057400" y="1029892"/>
            <a:ext cx="990600" cy="479822"/>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 name="Rectangle 8"/>
          <p:cNvSpPr>
            <a:spLocks noChangeArrowheads="1"/>
          </p:cNvSpPr>
          <p:nvPr/>
        </p:nvSpPr>
        <p:spPr bwMode="auto">
          <a:xfrm>
            <a:off x="3048001" y="1029892"/>
            <a:ext cx="836613" cy="479822"/>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1" name="Rectangle 9"/>
          <p:cNvSpPr>
            <a:spLocks noChangeArrowheads="1"/>
          </p:cNvSpPr>
          <p:nvPr/>
        </p:nvSpPr>
        <p:spPr bwMode="auto">
          <a:xfrm>
            <a:off x="3884613" y="1029892"/>
            <a:ext cx="1138238" cy="479822"/>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2" name="Rectangle 10"/>
          <p:cNvSpPr>
            <a:spLocks noChangeArrowheads="1"/>
          </p:cNvSpPr>
          <p:nvPr/>
        </p:nvSpPr>
        <p:spPr bwMode="auto">
          <a:xfrm>
            <a:off x="5022850" y="1029892"/>
            <a:ext cx="903288" cy="479822"/>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3" name="Rectangle 11"/>
          <p:cNvSpPr>
            <a:spLocks noChangeArrowheads="1"/>
          </p:cNvSpPr>
          <p:nvPr/>
        </p:nvSpPr>
        <p:spPr bwMode="auto">
          <a:xfrm>
            <a:off x="5926138" y="1029892"/>
            <a:ext cx="973138" cy="479822"/>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4" name="Rectangle 12"/>
          <p:cNvSpPr>
            <a:spLocks noChangeArrowheads="1"/>
          </p:cNvSpPr>
          <p:nvPr/>
        </p:nvSpPr>
        <p:spPr bwMode="auto">
          <a:xfrm>
            <a:off x="6899275" y="1029892"/>
            <a:ext cx="1042988" cy="479822"/>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5" name="Rectangle 13"/>
          <p:cNvSpPr>
            <a:spLocks noChangeArrowheads="1"/>
          </p:cNvSpPr>
          <p:nvPr/>
        </p:nvSpPr>
        <p:spPr bwMode="auto">
          <a:xfrm>
            <a:off x="7942263" y="1029892"/>
            <a:ext cx="971550" cy="479822"/>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6" name="Rectangle 14"/>
          <p:cNvSpPr>
            <a:spLocks noChangeArrowheads="1"/>
          </p:cNvSpPr>
          <p:nvPr/>
        </p:nvSpPr>
        <p:spPr bwMode="auto">
          <a:xfrm>
            <a:off x="228600" y="1509713"/>
            <a:ext cx="1828800" cy="27860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7" name="Rectangle 15"/>
          <p:cNvSpPr>
            <a:spLocks noChangeArrowheads="1"/>
          </p:cNvSpPr>
          <p:nvPr/>
        </p:nvSpPr>
        <p:spPr bwMode="auto">
          <a:xfrm>
            <a:off x="2057400" y="1509713"/>
            <a:ext cx="990600" cy="27860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8" name="Rectangle 16"/>
          <p:cNvSpPr>
            <a:spLocks noChangeArrowheads="1"/>
          </p:cNvSpPr>
          <p:nvPr/>
        </p:nvSpPr>
        <p:spPr bwMode="auto">
          <a:xfrm>
            <a:off x="3048001" y="1509713"/>
            <a:ext cx="836613" cy="27860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9" name="Rectangle 17"/>
          <p:cNvSpPr>
            <a:spLocks noChangeArrowheads="1"/>
          </p:cNvSpPr>
          <p:nvPr/>
        </p:nvSpPr>
        <p:spPr bwMode="auto">
          <a:xfrm>
            <a:off x="3884613" y="1509713"/>
            <a:ext cx="1138238" cy="27860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30" name="Rectangle 18"/>
          <p:cNvSpPr>
            <a:spLocks noChangeArrowheads="1"/>
          </p:cNvSpPr>
          <p:nvPr/>
        </p:nvSpPr>
        <p:spPr bwMode="auto">
          <a:xfrm>
            <a:off x="5022850" y="1509713"/>
            <a:ext cx="903288" cy="27860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31" name="Rectangle 19"/>
          <p:cNvSpPr>
            <a:spLocks noChangeArrowheads="1"/>
          </p:cNvSpPr>
          <p:nvPr/>
        </p:nvSpPr>
        <p:spPr bwMode="auto">
          <a:xfrm>
            <a:off x="5926138" y="1509713"/>
            <a:ext cx="973138" cy="27860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48" name="Rectangle 20"/>
          <p:cNvSpPr>
            <a:spLocks noChangeArrowheads="1"/>
          </p:cNvSpPr>
          <p:nvPr/>
        </p:nvSpPr>
        <p:spPr bwMode="auto">
          <a:xfrm>
            <a:off x="6899275" y="1509713"/>
            <a:ext cx="1042988" cy="27860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49" name="Rectangle 21"/>
          <p:cNvSpPr>
            <a:spLocks noChangeArrowheads="1"/>
          </p:cNvSpPr>
          <p:nvPr/>
        </p:nvSpPr>
        <p:spPr bwMode="auto">
          <a:xfrm>
            <a:off x="7942263" y="1509713"/>
            <a:ext cx="971550" cy="27860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51" name="Rectangle 22"/>
          <p:cNvSpPr>
            <a:spLocks noChangeArrowheads="1"/>
          </p:cNvSpPr>
          <p:nvPr/>
        </p:nvSpPr>
        <p:spPr bwMode="auto">
          <a:xfrm>
            <a:off x="228600" y="1788319"/>
            <a:ext cx="1828800" cy="278606"/>
          </a:xfrm>
          <a:prstGeom prst="rect">
            <a:avLst/>
          </a:pr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52" name="Rectangle 23"/>
          <p:cNvSpPr>
            <a:spLocks noChangeArrowheads="1"/>
          </p:cNvSpPr>
          <p:nvPr/>
        </p:nvSpPr>
        <p:spPr bwMode="auto">
          <a:xfrm>
            <a:off x="2057400" y="1788319"/>
            <a:ext cx="990600" cy="278606"/>
          </a:xfrm>
          <a:prstGeom prst="rect">
            <a:avLst/>
          </a:pr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53" name="Rectangle 24"/>
          <p:cNvSpPr>
            <a:spLocks noChangeArrowheads="1"/>
          </p:cNvSpPr>
          <p:nvPr/>
        </p:nvSpPr>
        <p:spPr bwMode="auto">
          <a:xfrm>
            <a:off x="3048001" y="1788319"/>
            <a:ext cx="836613" cy="278606"/>
          </a:xfrm>
          <a:prstGeom prst="rect">
            <a:avLst/>
          </a:pr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54" name="Rectangle 25"/>
          <p:cNvSpPr>
            <a:spLocks noChangeArrowheads="1"/>
          </p:cNvSpPr>
          <p:nvPr/>
        </p:nvSpPr>
        <p:spPr bwMode="auto">
          <a:xfrm>
            <a:off x="3884613" y="1788319"/>
            <a:ext cx="1138238" cy="278606"/>
          </a:xfrm>
          <a:prstGeom prst="rect">
            <a:avLst/>
          </a:pr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55" name="Rectangle 26"/>
          <p:cNvSpPr>
            <a:spLocks noChangeArrowheads="1"/>
          </p:cNvSpPr>
          <p:nvPr/>
        </p:nvSpPr>
        <p:spPr bwMode="auto">
          <a:xfrm>
            <a:off x="5022850" y="1788319"/>
            <a:ext cx="903288" cy="278606"/>
          </a:xfrm>
          <a:prstGeom prst="rect">
            <a:avLst/>
          </a:pr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56" name="Rectangle 27"/>
          <p:cNvSpPr>
            <a:spLocks noChangeArrowheads="1"/>
          </p:cNvSpPr>
          <p:nvPr/>
        </p:nvSpPr>
        <p:spPr bwMode="auto">
          <a:xfrm>
            <a:off x="5926138" y="1788319"/>
            <a:ext cx="973138" cy="278606"/>
          </a:xfrm>
          <a:prstGeom prst="rect">
            <a:avLst/>
          </a:pr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57" name="Rectangle 28"/>
          <p:cNvSpPr>
            <a:spLocks noChangeArrowheads="1"/>
          </p:cNvSpPr>
          <p:nvPr/>
        </p:nvSpPr>
        <p:spPr bwMode="auto">
          <a:xfrm>
            <a:off x="6899275" y="1788319"/>
            <a:ext cx="1042988" cy="278606"/>
          </a:xfrm>
          <a:prstGeom prst="rect">
            <a:avLst/>
          </a:pr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58" name="Rectangle 29"/>
          <p:cNvSpPr>
            <a:spLocks noChangeArrowheads="1"/>
          </p:cNvSpPr>
          <p:nvPr/>
        </p:nvSpPr>
        <p:spPr bwMode="auto">
          <a:xfrm>
            <a:off x="7942263" y="1788319"/>
            <a:ext cx="971550" cy="278606"/>
          </a:xfrm>
          <a:prstGeom prst="rect">
            <a:avLst/>
          </a:pr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59" name="Rectangle 30"/>
          <p:cNvSpPr>
            <a:spLocks noChangeArrowheads="1"/>
          </p:cNvSpPr>
          <p:nvPr/>
        </p:nvSpPr>
        <p:spPr bwMode="auto">
          <a:xfrm>
            <a:off x="228600" y="2066925"/>
            <a:ext cx="1828800" cy="27741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60" name="Rectangle 31"/>
          <p:cNvSpPr>
            <a:spLocks noChangeArrowheads="1"/>
          </p:cNvSpPr>
          <p:nvPr/>
        </p:nvSpPr>
        <p:spPr bwMode="auto">
          <a:xfrm>
            <a:off x="2057400" y="2066925"/>
            <a:ext cx="990600" cy="27741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61" name="Rectangle 32"/>
          <p:cNvSpPr>
            <a:spLocks noChangeArrowheads="1"/>
          </p:cNvSpPr>
          <p:nvPr/>
        </p:nvSpPr>
        <p:spPr bwMode="auto">
          <a:xfrm>
            <a:off x="3048001" y="2066925"/>
            <a:ext cx="836613" cy="27741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62" name="Rectangle 33"/>
          <p:cNvSpPr>
            <a:spLocks noChangeArrowheads="1"/>
          </p:cNvSpPr>
          <p:nvPr/>
        </p:nvSpPr>
        <p:spPr bwMode="auto">
          <a:xfrm>
            <a:off x="3884613" y="2066925"/>
            <a:ext cx="1138238" cy="27741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63" name="Rectangle 34"/>
          <p:cNvSpPr>
            <a:spLocks noChangeArrowheads="1"/>
          </p:cNvSpPr>
          <p:nvPr/>
        </p:nvSpPr>
        <p:spPr bwMode="auto">
          <a:xfrm>
            <a:off x="5022850" y="2066925"/>
            <a:ext cx="903288" cy="27741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64" name="Rectangle 35"/>
          <p:cNvSpPr>
            <a:spLocks noChangeArrowheads="1"/>
          </p:cNvSpPr>
          <p:nvPr/>
        </p:nvSpPr>
        <p:spPr bwMode="auto">
          <a:xfrm>
            <a:off x="5926138" y="2066925"/>
            <a:ext cx="973138" cy="27741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65" name="Rectangle 36"/>
          <p:cNvSpPr>
            <a:spLocks noChangeArrowheads="1"/>
          </p:cNvSpPr>
          <p:nvPr/>
        </p:nvSpPr>
        <p:spPr bwMode="auto">
          <a:xfrm>
            <a:off x="6899275" y="2066925"/>
            <a:ext cx="1042988" cy="27741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66" name="Rectangle 37"/>
          <p:cNvSpPr>
            <a:spLocks noChangeArrowheads="1"/>
          </p:cNvSpPr>
          <p:nvPr/>
        </p:nvSpPr>
        <p:spPr bwMode="auto">
          <a:xfrm>
            <a:off x="7942263" y="2066925"/>
            <a:ext cx="971550" cy="277416"/>
          </a:xfrm>
          <a:prstGeom prst="rect">
            <a:avLst/>
          </a:pr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75" name="Line 46"/>
          <p:cNvSpPr>
            <a:spLocks noChangeShapeType="1"/>
          </p:cNvSpPr>
          <p:nvPr/>
        </p:nvSpPr>
        <p:spPr bwMode="auto">
          <a:xfrm>
            <a:off x="2057400" y="1025129"/>
            <a:ext cx="0" cy="1602581"/>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76" name="Line 47"/>
          <p:cNvSpPr>
            <a:spLocks noChangeShapeType="1"/>
          </p:cNvSpPr>
          <p:nvPr/>
        </p:nvSpPr>
        <p:spPr bwMode="auto">
          <a:xfrm>
            <a:off x="3048000" y="1025129"/>
            <a:ext cx="0" cy="1602581"/>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77" name="Line 48"/>
          <p:cNvSpPr>
            <a:spLocks noChangeShapeType="1"/>
          </p:cNvSpPr>
          <p:nvPr/>
        </p:nvSpPr>
        <p:spPr bwMode="auto">
          <a:xfrm>
            <a:off x="3884613" y="1025129"/>
            <a:ext cx="0" cy="1602581"/>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78" name="Line 49"/>
          <p:cNvSpPr>
            <a:spLocks noChangeShapeType="1"/>
          </p:cNvSpPr>
          <p:nvPr/>
        </p:nvSpPr>
        <p:spPr bwMode="auto">
          <a:xfrm>
            <a:off x="5022850" y="1025129"/>
            <a:ext cx="0" cy="1602581"/>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79" name="Line 50"/>
          <p:cNvSpPr>
            <a:spLocks noChangeShapeType="1"/>
          </p:cNvSpPr>
          <p:nvPr/>
        </p:nvSpPr>
        <p:spPr bwMode="auto">
          <a:xfrm>
            <a:off x="5926138" y="1025129"/>
            <a:ext cx="0" cy="1602581"/>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80" name="Line 51"/>
          <p:cNvSpPr>
            <a:spLocks noChangeShapeType="1"/>
          </p:cNvSpPr>
          <p:nvPr/>
        </p:nvSpPr>
        <p:spPr bwMode="auto">
          <a:xfrm>
            <a:off x="6899275" y="1025129"/>
            <a:ext cx="0" cy="1602581"/>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81" name="Line 52"/>
          <p:cNvSpPr>
            <a:spLocks noChangeShapeType="1"/>
          </p:cNvSpPr>
          <p:nvPr/>
        </p:nvSpPr>
        <p:spPr bwMode="auto">
          <a:xfrm>
            <a:off x="7942263" y="1025129"/>
            <a:ext cx="0" cy="1602581"/>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82" name="Line 53"/>
          <p:cNvSpPr>
            <a:spLocks noChangeShapeType="1"/>
          </p:cNvSpPr>
          <p:nvPr/>
        </p:nvSpPr>
        <p:spPr bwMode="auto">
          <a:xfrm>
            <a:off x="222251" y="1509713"/>
            <a:ext cx="8699501"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83" name="Line 54"/>
          <p:cNvSpPr>
            <a:spLocks noChangeShapeType="1"/>
          </p:cNvSpPr>
          <p:nvPr/>
        </p:nvSpPr>
        <p:spPr bwMode="auto">
          <a:xfrm>
            <a:off x="222251" y="1788319"/>
            <a:ext cx="8699501"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84" name="Line 55"/>
          <p:cNvSpPr>
            <a:spLocks noChangeShapeType="1"/>
          </p:cNvSpPr>
          <p:nvPr/>
        </p:nvSpPr>
        <p:spPr bwMode="auto">
          <a:xfrm>
            <a:off x="222251" y="2066925"/>
            <a:ext cx="8699501"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86" name="Line 57"/>
          <p:cNvSpPr>
            <a:spLocks noChangeShapeType="1"/>
          </p:cNvSpPr>
          <p:nvPr/>
        </p:nvSpPr>
        <p:spPr bwMode="auto">
          <a:xfrm>
            <a:off x="228600" y="1025129"/>
            <a:ext cx="0" cy="1602581"/>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87" name="Line 58"/>
          <p:cNvSpPr>
            <a:spLocks noChangeShapeType="1"/>
          </p:cNvSpPr>
          <p:nvPr/>
        </p:nvSpPr>
        <p:spPr bwMode="auto">
          <a:xfrm>
            <a:off x="8913813" y="1025129"/>
            <a:ext cx="0" cy="1602581"/>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88" name="Line 59"/>
          <p:cNvSpPr>
            <a:spLocks noChangeShapeType="1"/>
          </p:cNvSpPr>
          <p:nvPr/>
        </p:nvSpPr>
        <p:spPr bwMode="auto">
          <a:xfrm>
            <a:off x="222251" y="1029891"/>
            <a:ext cx="8699501"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mn-cs"/>
            </a:endParaRPr>
          </a:p>
        </p:txBody>
      </p:sp>
      <p:sp>
        <p:nvSpPr>
          <p:cNvPr id="2090" name="Rectangle 61"/>
          <p:cNvSpPr>
            <a:spLocks noChangeArrowheads="1"/>
          </p:cNvSpPr>
          <p:nvPr/>
        </p:nvSpPr>
        <p:spPr bwMode="auto">
          <a:xfrm>
            <a:off x="641350" y="1268016"/>
            <a:ext cx="3896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Fan </a:t>
            </a:r>
            <a:endParaRPr lang="en-US" altLang="en-US" smtClean="0">
              <a:solidFill>
                <a:prstClr val="black"/>
              </a:solidFill>
            </a:endParaRPr>
          </a:p>
        </p:txBody>
      </p:sp>
      <p:sp>
        <p:nvSpPr>
          <p:cNvPr id="2091" name="Rectangle 62"/>
          <p:cNvSpPr>
            <a:spLocks noChangeArrowheads="1"/>
          </p:cNvSpPr>
          <p:nvPr/>
        </p:nvSpPr>
        <p:spPr bwMode="auto">
          <a:xfrm>
            <a:off x="1025525" y="1268016"/>
            <a:ext cx="620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Model</a:t>
            </a:r>
            <a:endParaRPr lang="en-US" altLang="en-US" smtClean="0">
              <a:solidFill>
                <a:prstClr val="black"/>
              </a:solidFill>
            </a:endParaRPr>
          </a:p>
        </p:txBody>
      </p:sp>
      <p:sp>
        <p:nvSpPr>
          <p:cNvPr id="2092" name="Rectangle 63"/>
          <p:cNvSpPr>
            <a:spLocks noChangeArrowheads="1"/>
          </p:cNvSpPr>
          <p:nvPr/>
        </p:nvSpPr>
        <p:spPr bwMode="auto">
          <a:xfrm>
            <a:off x="2232025" y="1060848"/>
            <a:ext cx="6412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Design</a:t>
            </a:r>
            <a:endParaRPr lang="en-US" altLang="en-US" smtClean="0">
              <a:solidFill>
                <a:prstClr val="black"/>
              </a:solidFill>
            </a:endParaRPr>
          </a:p>
        </p:txBody>
      </p:sp>
      <p:sp>
        <p:nvSpPr>
          <p:cNvPr id="2093" name="Rectangle 64"/>
          <p:cNvSpPr>
            <a:spLocks noChangeArrowheads="1"/>
          </p:cNvSpPr>
          <p:nvPr/>
        </p:nvSpPr>
        <p:spPr bwMode="auto">
          <a:xfrm>
            <a:off x="2355850" y="1268016"/>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BHP</a:t>
            </a:r>
            <a:endParaRPr lang="en-US" altLang="en-US" smtClean="0">
              <a:solidFill>
                <a:prstClr val="black"/>
              </a:solidFill>
            </a:endParaRPr>
          </a:p>
        </p:txBody>
      </p:sp>
      <p:sp>
        <p:nvSpPr>
          <p:cNvPr id="2094" name="Rectangle 65"/>
          <p:cNvSpPr>
            <a:spLocks noChangeArrowheads="1"/>
          </p:cNvSpPr>
          <p:nvPr/>
        </p:nvSpPr>
        <p:spPr bwMode="auto">
          <a:xfrm>
            <a:off x="3294064" y="1060848"/>
            <a:ext cx="2789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rgbClr val="FFFFFF"/>
                </a:solidFill>
                <a:latin typeface="Calibri" pitchFamily="34" charset="0"/>
              </a:rPr>
              <a:t>FEI</a:t>
            </a:r>
            <a:endParaRPr lang="en-US" altLang="en-US" dirty="0" smtClean="0">
              <a:solidFill>
                <a:prstClr val="black"/>
              </a:solidFill>
            </a:endParaRPr>
          </a:p>
        </p:txBody>
      </p:sp>
      <p:sp>
        <p:nvSpPr>
          <p:cNvPr id="2095" name="Rectangle 66"/>
          <p:cNvSpPr>
            <a:spLocks noChangeArrowheads="1"/>
          </p:cNvSpPr>
          <p:nvPr/>
        </p:nvSpPr>
        <p:spPr bwMode="auto">
          <a:xfrm>
            <a:off x="3986213" y="1060848"/>
            <a:ext cx="4760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Oper</a:t>
            </a:r>
            <a:endParaRPr lang="en-US" altLang="en-US" smtClean="0">
              <a:solidFill>
                <a:prstClr val="black"/>
              </a:solidFill>
            </a:endParaRPr>
          </a:p>
        </p:txBody>
      </p:sp>
      <p:sp>
        <p:nvSpPr>
          <p:cNvPr id="2096" name="Rectangle 67"/>
          <p:cNvSpPr>
            <a:spLocks noChangeArrowheads="1"/>
          </p:cNvSpPr>
          <p:nvPr/>
        </p:nvSpPr>
        <p:spPr bwMode="auto">
          <a:xfrm>
            <a:off x="4511675" y="1060848"/>
            <a:ext cx="414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Cost</a:t>
            </a:r>
            <a:endParaRPr lang="en-US" altLang="en-US" smtClean="0">
              <a:solidFill>
                <a:prstClr val="black"/>
              </a:solidFill>
            </a:endParaRPr>
          </a:p>
        </p:txBody>
      </p:sp>
      <p:sp>
        <p:nvSpPr>
          <p:cNvPr id="2097" name="Rectangle 68"/>
          <p:cNvSpPr>
            <a:spLocks noChangeArrowheads="1"/>
          </p:cNvSpPr>
          <p:nvPr/>
        </p:nvSpPr>
        <p:spPr bwMode="auto">
          <a:xfrm>
            <a:off x="4068764" y="1268016"/>
            <a:ext cx="7780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($/year)</a:t>
            </a:r>
            <a:endParaRPr lang="en-US" altLang="en-US" smtClean="0">
              <a:solidFill>
                <a:prstClr val="black"/>
              </a:solidFill>
            </a:endParaRPr>
          </a:p>
        </p:txBody>
      </p:sp>
      <p:sp>
        <p:nvSpPr>
          <p:cNvPr id="2098" name="Rectangle 69"/>
          <p:cNvSpPr>
            <a:spLocks noChangeArrowheads="1"/>
          </p:cNvSpPr>
          <p:nvPr/>
        </p:nvSpPr>
        <p:spPr bwMode="auto">
          <a:xfrm>
            <a:off x="5133976" y="1060848"/>
            <a:ext cx="6837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Weight</a:t>
            </a:r>
            <a:endParaRPr lang="en-US" altLang="en-US" smtClean="0">
              <a:solidFill>
                <a:prstClr val="black"/>
              </a:solidFill>
            </a:endParaRPr>
          </a:p>
        </p:txBody>
      </p:sp>
      <p:sp>
        <p:nvSpPr>
          <p:cNvPr id="2099" name="Rectangle 70"/>
          <p:cNvSpPr>
            <a:spLocks noChangeArrowheads="1"/>
          </p:cNvSpPr>
          <p:nvPr/>
        </p:nvSpPr>
        <p:spPr bwMode="auto">
          <a:xfrm>
            <a:off x="5267326" y="1268016"/>
            <a:ext cx="72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a:t>
            </a:r>
            <a:endParaRPr lang="en-US" altLang="en-US" smtClean="0">
              <a:solidFill>
                <a:prstClr val="black"/>
              </a:solidFill>
            </a:endParaRPr>
          </a:p>
        </p:txBody>
      </p:sp>
      <p:sp>
        <p:nvSpPr>
          <p:cNvPr id="2100" name="Rectangle 71"/>
          <p:cNvSpPr>
            <a:spLocks noChangeArrowheads="1"/>
          </p:cNvSpPr>
          <p:nvPr/>
        </p:nvSpPr>
        <p:spPr bwMode="auto">
          <a:xfrm>
            <a:off x="5340351" y="1268016"/>
            <a:ext cx="2697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lbs</a:t>
            </a:r>
            <a:endParaRPr lang="en-US" altLang="en-US" smtClean="0">
              <a:solidFill>
                <a:prstClr val="black"/>
              </a:solidFill>
            </a:endParaRPr>
          </a:p>
        </p:txBody>
      </p:sp>
      <p:sp>
        <p:nvSpPr>
          <p:cNvPr id="2101" name="Rectangle 72"/>
          <p:cNvSpPr>
            <a:spLocks noChangeArrowheads="1"/>
          </p:cNvSpPr>
          <p:nvPr/>
        </p:nvSpPr>
        <p:spPr bwMode="auto">
          <a:xfrm>
            <a:off x="5608639" y="1268016"/>
            <a:ext cx="72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a:t>
            </a:r>
            <a:endParaRPr lang="en-US" altLang="en-US" smtClean="0">
              <a:solidFill>
                <a:prstClr val="black"/>
              </a:solidFill>
            </a:endParaRPr>
          </a:p>
        </p:txBody>
      </p:sp>
      <p:sp>
        <p:nvSpPr>
          <p:cNvPr id="2102" name="Rectangle 73"/>
          <p:cNvSpPr>
            <a:spLocks noChangeArrowheads="1"/>
          </p:cNvSpPr>
          <p:nvPr/>
        </p:nvSpPr>
        <p:spPr bwMode="auto">
          <a:xfrm>
            <a:off x="6027739" y="1060848"/>
            <a:ext cx="7726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Housing</a:t>
            </a:r>
            <a:endParaRPr lang="en-US" altLang="en-US" smtClean="0">
              <a:solidFill>
                <a:prstClr val="black"/>
              </a:solidFill>
            </a:endParaRPr>
          </a:p>
        </p:txBody>
      </p:sp>
      <p:sp>
        <p:nvSpPr>
          <p:cNvPr id="2103" name="Rectangle 74"/>
          <p:cNvSpPr>
            <a:spLocks noChangeArrowheads="1"/>
          </p:cNvSpPr>
          <p:nvPr/>
        </p:nvSpPr>
        <p:spPr bwMode="auto">
          <a:xfrm>
            <a:off x="6118226" y="1268016"/>
            <a:ext cx="5931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Width</a:t>
            </a:r>
            <a:endParaRPr lang="en-US" altLang="en-US" smtClean="0">
              <a:solidFill>
                <a:prstClr val="black"/>
              </a:solidFill>
            </a:endParaRPr>
          </a:p>
        </p:txBody>
      </p:sp>
      <p:sp>
        <p:nvSpPr>
          <p:cNvPr id="2104" name="Rectangle 75"/>
          <p:cNvSpPr>
            <a:spLocks noChangeArrowheads="1"/>
          </p:cNvSpPr>
          <p:nvPr/>
        </p:nvSpPr>
        <p:spPr bwMode="auto">
          <a:xfrm>
            <a:off x="7085014" y="1060848"/>
            <a:ext cx="6771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Budget</a:t>
            </a:r>
            <a:endParaRPr lang="en-US" altLang="en-US" smtClean="0">
              <a:solidFill>
                <a:prstClr val="black"/>
              </a:solidFill>
            </a:endParaRPr>
          </a:p>
        </p:txBody>
      </p:sp>
      <p:sp>
        <p:nvSpPr>
          <p:cNvPr id="2105" name="Rectangle 76"/>
          <p:cNvSpPr>
            <a:spLocks noChangeArrowheads="1"/>
          </p:cNvSpPr>
          <p:nvPr/>
        </p:nvSpPr>
        <p:spPr bwMode="auto">
          <a:xfrm>
            <a:off x="7215188" y="1268016"/>
            <a:ext cx="414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Cost</a:t>
            </a:r>
            <a:endParaRPr lang="en-US" altLang="en-US" smtClean="0">
              <a:solidFill>
                <a:prstClr val="black"/>
              </a:solidFill>
            </a:endParaRPr>
          </a:p>
        </p:txBody>
      </p:sp>
      <p:sp>
        <p:nvSpPr>
          <p:cNvPr id="2106" name="Rectangle 77"/>
          <p:cNvSpPr>
            <a:spLocks noChangeArrowheads="1"/>
          </p:cNvSpPr>
          <p:nvPr/>
        </p:nvSpPr>
        <p:spPr bwMode="auto">
          <a:xfrm>
            <a:off x="8040689" y="1060848"/>
            <a:ext cx="7816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Payback</a:t>
            </a:r>
            <a:endParaRPr lang="en-US" altLang="en-US" smtClean="0">
              <a:solidFill>
                <a:prstClr val="black"/>
              </a:solidFill>
            </a:endParaRPr>
          </a:p>
        </p:txBody>
      </p:sp>
      <p:sp>
        <p:nvSpPr>
          <p:cNvPr id="2107" name="Rectangle 78"/>
          <p:cNvSpPr>
            <a:spLocks noChangeArrowheads="1"/>
          </p:cNvSpPr>
          <p:nvPr/>
        </p:nvSpPr>
        <p:spPr bwMode="auto">
          <a:xfrm>
            <a:off x="8105776" y="1268016"/>
            <a:ext cx="6502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smtClean="0">
                <a:solidFill>
                  <a:srgbClr val="FFFFFF"/>
                </a:solidFill>
                <a:latin typeface="Calibri" pitchFamily="34" charset="0"/>
              </a:rPr>
              <a:t>(years)</a:t>
            </a:r>
            <a:endParaRPr lang="en-US" altLang="en-US" smtClean="0">
              <a:solidFill>
                <a:prstClr val="black"/>
              </a:solidFill>
            </a:endParaRPr>
          </a:p>
        </p:txBody>
      </p:sp>
      <p:sp>
        <p:nvSpPr>
          <p:cNvPr id="2108" name="Rectangle 79"/>
          <p:cNvSpPr>
            <a:spLocks noChangeArrowheads="1"/>
          </p:cNvSpPr>
          <p:nvPr/>
        </p:nvSpPr>
        <p:spPr bwMode="auto">
          <a:xfrm>
            <a:off x="555625" y="1541860"/>
            <a:ext cx="227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err="1" smtClean="0">
                <a:solidFill>
                  <a:srgbClr val="000000"/>
                </a:solidFill>
                <a:latin typeface="Calibri" pitchFamily="34" charset="0"/>
              </a:rPr>
              <a:t>Sq</a:t>
            </a:r>
            <a:endParaRPr lang="en-US" altLang="en-US" dirty="0" smtClean="0">
              <a:solidFill>
                <a:prstClr val="black"/>
              </a:solidFill>
            </a:endParaRPr>
          </a:p>
        </p:txBody>
      </p:sp>
      <p:sp>
        <p:nvSpPr>
          <p:cNvPr id="2109" name="Rectangle 80"/>
          <p:cNvSpPr>
            <a:spLocks noChangeArrowheads="1"/>
          </p:cNvSpPr>
          <p:nvPr/>
        </p:nvSpPr>
        <p:spPr bwMode="auto">
          <a:xfrm>
            <a:off x="833438" y="1541860"/>
            <a:ext cx="5225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Inline</a:t>
            </a:r>
            <a:endParaRPr lang="en-US" altLang="en-US" smtClean="0">
              <a:solidFill>
                <a:prstClr val="black"/>
              </a:solidFill>
            </a:endParaRPr>
          </a:p>
        </p:txBody>
      </p:sp>
      <p:sp>
        <p:nvSpPr>
          <p:cNvPr id="2110" name="Rectangle 81"/>
          <p:cNvSpPr>
            <a:spLocks noChangeArrowheads="1"/>
          </p:cNvSpPr>
          <p:nvPr/>
        </p:nvSpPr>
        <p:spPr bwMode="auto">
          <a:xfrm>
            <a:off x="1403350" y="1541860"/>
            <a:ext cx="33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30”</a:t>
            </a:r>
            <a:endParaRPr lang="en-US" altLang="en-US" smtClean="0">
              <a:solidFill>
                <a:prstClr val="black"/>
              </a:solidFill>
            </a:endParaRPr>
          </a:p>
        </p:txBody>
      </p:sp>
      <p:sp>
        <p:nvSpPr>
          <p:cNvPr id="2111" name="Rectangle 82"/>
          <p:cNvSpPr>
            <a:spLocks noChangeArrowheads="1"/>
          </p:cNvSpPr>
          <p:nvPr/>
        </p:nvSpPr>
        <p:spPr bwMode="auto">
          <a:xfrm>
            <a:off x="2349501" y="1541860"/>
            <a:ext cx="408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5.33</a:t>
            </a:r>
            <a:endParaRPr lang="en-US" altLang="en-US" smtClean="0">
              <a:solidFill>
                <a:prstClr val="black"/>
              </a:solidFill>
            </a:endParaRPr>
          </a:p>
        </p:txBody>
      </p:sp>
      <p:sp>
        <p:nvSpPr>
          <p:cNvPr id="2112" name="Rectangle 83"/>
          <p:cNvSpPr>
            <a:spLocks noChangeArrowheads="1"/>
          </p:cNvSpPr>
          <p:nvPr/>
        </p:nvSpPr>
        <p:spPr bwMode="auto">
          <a:xfrm>
            <a:off x="3263901" y="1541860"/>
            <a:ext cx="408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0.62</a:t>
            </a:r>
            <a:endParaRPr lang="en-US" altLang="en-US" smtClean="0">
              <a:solidFill>
                <a:prstClr val="black"/>
              </a:solidFill>
            </a:endParaRPr>
          </a:p>
        </p:txBody>
      </p:sp>
      <p:sp>
        <p:nvSpPr>
          <p:cNvPr id="2113" name="Rectangle 84"/>
          <p:cNvSpPr>
            <a:spLocks noChangeArrowheads="1"/>
          </p:cNvSpPr>
          <p:nvPr/>
        </p:nvSpPr>
        <p:spPr bwMode="auto">
          <a:xfrm>
            <a:off x="4165601" y="1541860"/>
            <a:ext cx="5850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$1363</a:t>
            </a:r>
            <a:endParaRPr lang="en-US" altLang="en-US" smtClean="0">
              <a:solidFill>
                <a:prstClr val="black"/>
              </a:solidFill>
            </a:endParaRPr>
          </a:p>
        </p:txBody>
      </p:sp>
      <p:sp>
        <p:nvSpPr>
          <p:cNvPr id="2114" name="Rectangle 85"/>
          <p:cNvSpPr>
            <a:spLocks noChangeArrowheads="1"/>
          </p:cNvSpPr>
          <p:nvPr/>
        </p:nvSpPr>
        <p:spPr bwMode="auto">
          <a:xfrm>
            <a:off x="5302250" y="1541860"/>
            <a:ext cx="3510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571</a:t>
            </a:r>
            <a:endParaRPr lang="en-US" altLang="en-US" smtClean="0">
              <a:solidFill>
                <a:prstClr val="black"/>
              </a:solidFill>
            </a:endParaRPr>
          </a:p>
        </p:txBody>
      </p:sp>
      <p:sp>
        <p:nvSpPr>
          <p:cNvPr id="2115" name="Rectangle 86"/>
          <p:cNvSpPr>
            <a:spLocks noChangeArrowheads="1"/>
          </p:cNvSpPr>
          <p:nvPr/>
        </p:nvSpPr>
        <p:spPr bwMode="auto">
          <a:xfrm>
            <a:off x="6248401" y="1541860"/>
            <a:ext cx="33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46”</a:t>
            </a:r>
            <a:endParaRPr lang="en-US" altLang="en-US" smtClean="0">
              <a:solidFill>
                <a:prstClr val="black"/>
              </a:solidFill>
            </a:endParaRPr>
          </a:p>
        </p:txBody>
      </p:sp>
      <p:sp>
        <p:nvSpPr>
          <p:cNvPr id="2116" name="Rectangle 87"/>
          <p:cNvSpPr>
            <a:spLocks noChangeArrowheads="1"/>
          </p:cNvSpPr>
          <p:nvPr/>
        </p:nvSpPr>
        <p:spPr bwMode="auto">
          <a:xfrm>
            <a:off x="7132639" y="1541860"/>
            <a:ext cx="5850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000000"/>
                </a:solidFill>
                <a:latin typeface="Calibri" pitchFamily="34" charset="0"/>
              </a:rPr>
              <a:t>$3300</a:t>
            </a:r>
            <a:endParaRPr lang="en-US" altLang="en-US" dirty="0" smtClean="0">
              <a:solidFill>
                <a:prstClr val="black"/>
              </a:solidFill>
            </a:endParaRPr>
          </a:p>
        </p:txBody>
      </p:sp>
      <p:sp>
        <p:nvSpPr>
          <p:cNvPr id="2117" name="Rectangle 88"/>
          <p:cNvSpPr>
            <a:spLocks noChangeArrowheads="1"/>
          </p:cNvSpPr>
          <p:nvPr/>
        </p:nvSpPr>
        <p:spPr bwMode="auto">
          <a:xfrm>
            <a:off x="8393114" y="1541860"/>
            <a:ext cx="705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a:t>
            </a:r>
            <a:endParaRPr lang="en-US" altLang="en-US" smtClean="0">
              <a:solidFill>
                <a:prstClr val="black"/>
              </a:solidFill>
            </a:endParaRPr>
          </a:p>
        </p:txBody>
      </p:sp>
      <p:sp>
        <p:nvSpPr>
          <p:cNvPr id="2118" name="Rectangle 89"/>
          <p:cNvSpPr>
            <a:spLocks noChangeArrowheads="1"/>
          </p:cNvSpPr>
          <p:nvPr/>
        </p:nvSpPr>
        <p:spPr bwMode="auto">
          <a:xfrm>
            <a:off x="555625" y="1819275"/>
            <a:ext cx="227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err="1" smtClean="0">
                <a:solidFill>
                  <a:srgbClr val="000000"/>
                </a:solidFill>
                <a:latin typeface="Calibri" pitchFamily="34" charset="0"/>
              </a:rPr>
              <a:t>Sq</a:t>
            </a:r>
            <a:endParaRPr lang="en-US" altLang="en-US" dirty="0" smtClean="0">
              <a:solidFill>
                <a:prstClr val="black"/>
              </a:solidFill>
            </a:endParaRPr>
          </a:p>
        </p:txBody>
      </p:sp>
      <p:sp>
        <p:nvSpPr>
          <p:cNvPr id="2119" name="Rectangle 90"/>
          <p:cNvSpPr>
            <a:spLocks noChangeArrowheads="1"/>
          </p:cNvSpPr>
          <p:nvPr/>
        </p:nvSpPr>
        <p:spPr bwMode="auto">
          <a:xfrm>
            <a:off x="833438" y="1819275"/>
            <a:ext cx="5225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Inline</a:t>
            </a:r>
            <a:endParaRPr lang="en-US" altLang="en-US" smtClean="0">
              <a:solidFill>
                <a:prstClr val="black"/>
              </a:solidFill>
            </a:endParaRPr>
          </a:p>
        </p:txBody>
      </p:sp>
      <p:sp>
        <p:nvSpPr>
          <p:cNvPr id="2120" name="Rectangle 91"/>
          <p:cNvSpPr>
            <a:spLocks noChangeArrowheads="1"/>
          </p:cNvSpPr>
          <p:nvPr/>
        </p:nvSpPr>
        <p:spPr bwMode="auto">
          <a:xfrm>
            <a:off x="1403350" y="1819275"/>
            <a:ext cx="33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42”</a:t>
            </a:r>
            <a:endParaRPr lang="en-US" altLang="en-US" smtClean="0">
              <a:solidFill>
                <a:prstClr val="black"/>
              </a:solidFill>
            </a:endParaRPr>
          </a:p>
        </p:txBody>
      </p:sp>
      <p:sp>
        <p:nvSpPr>
          <p:cNvPr id="2121" name="Rectangle 92"/>
          <p:cNvSpPr>
            <a:spLocks noChangeArrowheads="1"/>
          </p:cNvSpPr>
          <p:nvPr/>
        </p:nvSpPr>
        <p:spPr bwMode="auto">
          <a:xfrm>
            <a:off x="2349501" y="1819275"/>
            <a:ext cx="408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2.92</a:t>
            </a:r>
            <a:endParaRPr lang="en-US" altLang="en-US" smtClean="0">
              <a:solidFill>
                <a:prstClr val="black"/>
              </a:solidFill>
            </a:endParaRPr>
          </a:p>
        </p:txBody>
      </p:sp>
      <p:sp>
        <p:nvSpPr>
          <p:cNvPr id="2122" name="Rectangle 93"/>
          <p:cNvSpPr>
            <a:spLocks noChangeArrowheads="1"/>
          </p:cNvSpPr>
          <p:nvPr/>
        </p:nvSpPr>
        <p:spPr bwMode="auto">
          <a:xfrm>
            <a:off x="3263901" y="1819275"/>
            <a:ext cx="408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1.12</a:t>
            </a:r>
            <a:endParaRPr lang="en-US" altLang="en-US" smtClean="0">
              <a:solidFill>
                <a:prstClr val="black"/>
              </a:solidFill>
            </a:endParaRPr>
          </a:p>
        </p:txBody>
      </p:sp>
      <p:sp>
        <p:nvSpPr>
          <p:cNvPr id="2123" name="Rectangle 94"/>
          <p:cNvSpPr>
            <a:spLocks noChangeArrowheads="1"/>
          </p:cNvSpPr>
          <p:nvPr/>
        </p:nvSpPr>
        <p:spPr bwMode="auto">
          <a:xfrm>
            <a:off x="4222751" y="1819275"/>
            <a:ext cx="468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$758</a:t>
            </a:r>
            <a:endParaRPr lang="en-US" altLang="en-US" smtClean="0">
              <a:solidFill>
                <a:prstClr val="black"/>
              </a:solidFill>
            </a:endParaRPr>
          </a:p>
        </p:txBody>
      </p:sp>
      <p:sp>
        <p:nvSpPr>
          <p:cNvPr id="2124" name="Rectangle 95"/>
          <p:cNvSpPr>
            <a:spLocks noChangeArrowheads="1"/>
          </p:cNvSpPr>
          <p:nvPr/>
        </p:nvSpPr>
        <p:spPr bwMode="auto">
          <a:xfrm>
            <a:off x="5302250" y="1819275"/>
            <a:ext cx="3510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000000"/>
                </a:solidFill>
                <a:latin typeface="Calibri" pitchFamily="34" charset="0"/>
              </a:rPr>
              <a:t>735</a:t>
            </a:r>
            <a:endParaRPr lang="en-US" altLang="en-US" dirty="0" smtClean="0">
              <a:solidFill>
                <a:prstClr val="black"/>
              </a:solidFill>
            </a:endParaRPr>
          </a:p>
        </p:txBody>
      </p:sp>
      <p:sp>
        <p:nvSpPr>
          <p:cNvPr id="2125" name="Rectangle 96"/>
          <p:cNvSpPr>
            <a:spLocks noChangeArrowheads="1"/>
          </p:cNvSpPr>
          <p:nvPr/>
        </p:nvSpPr>
        <p:spPr bwMode="auto">
          <a:xfrm>
            <a:off x="6248401" y="1819275"/>
            <a:ext cx="33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58”</a:t>
            </a:r>
            <a:endParaRPr lang="en-US" altLang="en-US" smtClean="0">
              <a:solidFill>
                <a:prstClr val="black"/>
              </a:solidFill>
            </a:endParaRPr>
          </a:p>
        </p:txBody>
      </p:sp>
      <p:sp>
        <p:nvSpPr>
          <p:cNvPr id="2126" name="Rectangle 97"/>
          <p:cNvSpPr>
            <a:spLocks noChangeArrowheads="1"/>
          </p:cNvSpPr>
          <p:nvPr/>
        </p:nvSpPr>
        <p:spPr bwMode="auto">
          <a:xfrm>
            <a:off x="7132639" y="1819276"/>
            <a:ext cx="5850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000000"/>
                </a:solidFill>
                <a:latin typeface="Calibri" pitchFamily="34" charset="0"/>
              </a:rPr>
              <a:t>$4050</a:t>
            </a:r>
            <a:endParaRPr lang="en-US" altLang="en-US" dirty="0" smtClean="0">
              <a:solidFill>
                <a:prstClr val="black"/>
              </a:solidFill>
            </a:endParaRPr>
          </a:p>
        </p:txBody>
      </p:sp>
      <p:sp>
        <p:nvSpPr>
          <p:cNvPr id="2127" name="Rectangle 98"/>
          <p:cNvSpPr>
            <a:spLocks noChangeArrowheads="1"/>
          </p:cNvSpPr>
          <p:nvPr/>
        </p:nvSpPr>
        <p:spPr bwMode="auto">
          <a:xfrm>
            <a:off x="8226426" y="1819275"/>
            <a:ext cx="408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1.22</a:t>
            </a:r>
            <a:endParaRPr lang="en-US" altLang="en-US" smtClean="0">
              <a:solidFill>
                <a:prstClr val="black"/>
              </a:solidFill>
            </a:endParaRPr>
          </a:p>
        </p:txBody>
      </p:sp>
      <p:sp>
        <p:nvSpPr>
          <p:cNvPr id="2128" name="Rectangle 99"/>
          <p:cNvSpPr>
            <a:spLocks noChangeArrowheads="1"/>
          </p:cNvSpPr>
          <p:nvPr/>
        </p:nvSpPr>
        <p:spPr bwMode="auto">
          <a:xfrm>
            <a:off x="417513" y="2097882"/>
            <a:ext cx="580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000000"/>
                </a:solidFill>
                <a:latin typeface="Calibri" pitchFamily="34" charset="0"/>
              </a:rPr>
              <a:t>Mixed</a:t>
            </a:r>
            <a:endParaRPr lang="en-US" altLang="en-US" dirty="0" smtClean="0">
              <a:solidFill>
                <a:prstClr val="black"/>
              </a:solidFill>
            </a:endParaRPr>
          </a:p>
        </p:txBody>
      </p:sp>
      <p:sp>
        <p:nvSpPr>
          <p:cNvPr id="2129" name="Rectangle 100"/>
          <p:cNvSpPr>
            <a:spLocks noChangeArrowheads="1"/>
          </p:cNvSpPr>
          <p:nvPr/>
        </p:nvSpPr>
        <p:spPr bwMode="auto">
          <a:xfrm>
            <a:off x="1046164" y="2097882"/>
            <a:ext cx="497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000000"/>
                </a:solidFill>
                <a:latin typeface="Calibri" pitchFamily="34" charset="0"/>
              </a:rPr>
              <a:t>Flow </a:t>
            </a:r>
            <a:endParaRPr lang="en-US" altLang="en-US" dirty="0" smtClean="0">
              <a:solidFill>
                <a:prstClr val="black"/>
              </a:solidFill>
            </a:endParaRPr>
          </a:p>
        </p:txBody>
      </p:sp>
      <p:sp>
        <p:nvSpPr>
          <p:cNvPr id="2130" name="Rectangle 101"/>
          <p:cNvSpPr>
            <a:spLocks noChangeArrowheads="1"/>
          </p:cNvSpPr>
          <p:nvPr/>
        </p:nvSpPr>
        <p:spPr bwMode="auto">
          <a:xfrm>
            <a:off x="1538288" y="2097882"/>
            <a:ext cx="33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27”</a:t>
            </a:r>
            <a:endParaRPr lang="en-US" altLang="en-US" smtClean="0">
              <a:solidFill>
                <a:prstClr val="black"/>
              </a:solidFill>
            </a:endParaRPr>
          </a:p>
        </p:txBody>
      </p:sp>
      <p:sp>
        <p:nvSpPr>
          <p:cNvPr id="2131" name="Rectangle 102"/>
          <p:cNvSpPr>
            <a:spLocks noChangeArrowheads="1"/>
          </p:cNvSpPr>
          <p:nvPr/>
        </p:nvSpPr>
        <p:spPr bwMode="auto">
          <a:xfrm>
            <a:off x="2349501" y="2097882"/>
            <a:ext cx="408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2.77</a:t>
            </a:r>
            <a:endParaRPr lang="en-US" altLang="en-US" smtClean="0">
              <a:solidFill>
                <a:prstClr val="black"/>
              </a:solidFill>
            </a:endParaRPr>
          </a:p>
        </p:txBody>
      </p:sp>
      <p:sp>
        <p:nvSpPr>
          <p:cNvPr id="2132" name="Rectangle 103"/>
          <p:cNvSpPr>
            <a:spLocks noChangeArrowheads="1"/>
          </p:cNvSpPr>
          <p:nvPr/>
        </p:nvSpPr>
        <p:spPr bwMode="auto">
          <a:xfrm>
            <a:off x="3263901" y="2097882"/>
            <a:ext cx="408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1.18</a:t>
            </a:r>
            <a:endParaRPr lang="en-US" altLang="en-US" smtClean="0">
              <a:solidFill>
                <a:prstClr val="black"/>
              </a:solidFill>
            </a:endParaRPr>
          </a:p>
        </p:txBody>
      </p:sp>
      <p:sp>
        <p:nvSpPr>
          <p:cNvPr id="2133" name="Rectangle 104"/>
          <p:cNvSpPr>
            <a:spLocks noChangeArrowheads="1"/>
          </p:cNvSpPr>
          <p:nvPr/>
        </p:nvSpPr>
        <p:spPr bwMode="auto">
          <a:xfrm>
            <a:off x="4222751" y="2097882"/>
            <a:ext cx="468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$719</a:t>
            </a:r>
            <a:endParaRPr lang="en-US" altLang="en-US" smtClean="0">
              <a:solidFill>
                <a:prstClr val="black"/>
              </a:solidFill>
            </a:endParaRPr>
          </a:p>
        </p:txBody>
      </p:sp>
      <p:sp>
        <p:nvSpPr>
          <p:cNvPr id="2134" name="Rectangle 105"/>
          <p:cNvSpPr>
            <a:spLocks noChangeArrowheads="1"/>
          </p:cNvSpPr>
          <p:nvPr/>
        </p:nvSpPr>
        <p:spPr bwMode="auto">
          <a:xfrm>
            <a:off x="5302250" y="2097882"/>
            <a:ext cx="3510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611</a:t>
            </a:r>
            <a:endParaRPr lang="en-US" altLang="en-US" smtClean="0">
              <a:solidFill>
                <a:prstClr val="black"/>
              </a:solidFill>
            </a:endParaRPr>
          </a:p>
        </p:txBody>
      </p:sp>
      <p:sp>
        <p:nvSpPr>
          <p:cNvPr id="2135" name="Rectangle 106"/>
          <p:cNvSpPr>
            <a:spLocks noChangeArrowheads="1"/>
          </p:cNvSpPr>
          <p:nvPr/>
        </p:nvSpPr>
        <p:spPr bwMode="auto">
          <a:xfrm>
            <a:off x="6248401" y="2097882"/>
            <a:ext cx="33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41”</a:t>
            </a:r>
            <a:endParaRPr lang="en-US" altLang="en-US" smtClean="0">
              <a:solidFill>
                <a:prstClr val="black"/>
              </a:solidFill>
            </a:endParaRPr>
          </a:p>
        </p:txBody>
      </p:sp>
      <p:sp>
        <p:nvSpPr>
          <p:cNvPr id="2136" name="Rectangle 107"/>
          <p:cNvSpPr>
            <a:spLocks noChangeArrowheads="1"/>
          </p:cNvSpPr>
          <p:nvPr/>
        </p:nvSpPr>
        <p:spPr bwMode="auto">
          <a:xfrm>
            <a:off x="7132639" y="2097882"/>
            <a:ext cx="5850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solidFill>
                  <a:srgbClr val="000000"/>
                </a:solidFill>
                <a:latin typeface="Calibri" pitchFamily="34" charset="0"/>
              </a:rPr>
              <a:t>$6700</a:t>
            </a:r>
            <a:endParaRPr lang="en-US" altLang="en-US" dirty="0" smtClean="0">
              <a:solidFill>
                <a:prstClr val="black"/>
              </a:solidFill>
            </a:endParaRPr>
          </a:p>
        </p:txBody>
      </p:sp>
      <p:sp>
        <p:nvSpPr>
          <p:cNvPr id="2137" name="Rectangle 108"/>
          <p:cNvSpPr>
            <a:spLocks noChangeArrowheads="1"/>
          </p:cNvSpPr>
          <p:nvPr/>
        </p:nvSpPr>
        <p:spPr bwMode="auto">
          <a:xfrm>
            <a:off x="8226426" y="2097882"/>
            <a:ext cx="408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mtClean="0">
                <a:solidFill>
                  <a:srgbClr val="000000"/>
                </a:solidFill>
                <a:latin typeface="Calibri" pitchFamily="34" charset="0"/>
              </a:rPr>
              <a:t>5.28</a:t>
            </a:r>
            <a:endParaRPr lang="en-US" altLang="en-US" smtClean="0">
              <a:solidFill>
                <a:prstClr val="black"/>
              </a:solidFill>
            </a:endParaRPr>
          </a:p>
        </p:txBody>
      </p:sp>
      <p:sp>
        <p:nvSpPr>
          <p:cNvPr id="4" name="Title 3"/>
          <p:cNvSpPr>
            <a:spLocks noGrp="1"/>
          </p:cNvSpPr>
          <p:nvPr>
            <p:ph type="title"/>
          </p:nvPr>
        </p:nvSpPr>
        <p:spPr>
          <a:xfrm>
            <a:off x="457200" y="285750"/>
            <a:ext cx="8229600" cy="457200"/>
          </a:xfrm>
        </p:spPr>
        <p:txBody>
          <a:bodyPr>
            <a:noAutofit/>
          </a:bodyPr>
          <a:lstStyle/>
          <a:p>
            <a:r>
              <a:rPr lang="en-US" sz="3200" dirty="0" smtClean="0"/>
              <a:t>Product Case Study</a:t>
            </a:r>
            <a:br>
              <a:rPr lang="en-US" sz="3200" dirty="0" smtClean="0"/>
            </a:br>
            <a:r>
              <a:rPr lang="en-US" sz="2800" dirty="0" smtClean="0"/>
              <a:t>Design Point:  15,000 CFM at 0.5” Pt</a:t>
            </a: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876550"/>
            <a:ext cx="1099732" cy="102016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1740" y="2876550"/>
            <a:ext cx="1261860" cy="99408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2693286"/>
            <a:ext cx="1511849" cy="1402464"/>
          </a:xfrm>
          <a:prstGeom prst="rect">
            <a:avLst/>
          </a:prstGeom>
        </p:spPr>
      </p:pic>
      <p:sp>
        <p:nvSpPr>
          <p:cNvPr id="12" name="TextBox 11"/>
          <p:cNvSpPr txBox="1"/>
          <p:nvPr/>
        </p:nvSpPr>
        <p:spPr>
          <a:xfrm>
            <a:off x="228600" y="4019550"/>
            <a:ext cx="1828800" cy="369332"/>
          </a:xfrm>
          <a:prstGeom prst="rect">
            <a:avLst/>
          </a:prstGeom>
          <a:noFill/>
        </p:spPr>
        <p:txBody>
          <a:bodyPr wrap="square" rtlCol="0">
            <a:spAutoFit/>
          </a:bodyPr>
          <a:lstStyle/>
          <a:p>
            <a:pPr algn="ctr"/>
            <a:r>
              <a:rPr lang="en-US" dirty="0" smtClean="0">
                <a:solidFill>
                  <a:prstClr val="black"/>
                </a:solidFill>
                <a:cs typeface="+mn-cs"/>
              </a:rPr>
              <a:t>30” </a:t>
            </a:r>
            <a:r>
              <a:rPr lang="en-US" dirty="0" err="1" smtClean="0">
                <a:solidFill>
                  <a:prstClr val="black"/>
                </a:solidFill>
                <a:cs typeface="+mn-cs"/>
              </a:rPr>
              <a:t>Sq</a:t>
            </a:r>
            <a:r>
              <a:rPr lang="en-US" dirty="0" smtClean="0">
                <a:solidFill>
                  <a:prstClr val="black"/>
                </a:solidFill>
                <a:cs typeface="+mn-cs"/>
              </a:rPr>
              <a:t> Inline</a:t>
            </a:r>
            <a:endParaRPr lang="en-US" dirty="0">
              <a:solidFill>
                <a:prstClr val="black"/>
              </a:solidFill>
              <a:cs typeface="+mn-cs"/>
            </a:endParaRPr>
          </a:p>
        </p:txBody>
      </p:sp>
      <p:sp>
        <p:nvSpPr>
          <p:cNvPr id="13" name="TextBox 12"/>
          <p:cNvSpPr txBox="1"/>
          <p:nvPr/>
        </p:nvSpPr>
        <p:spPr>
          <a:xfrm>
            <a:off x="2133600" y="4019550"/>
            <a:ext cx="1828800" cy="369332"/>
          </a:xfrm>
          <a:prstGeom prst="rect">
            <a:avLst/>
          </a:prstGeom>
          <a:noFill/>
        </p:spPr>
        <p:txBody>
          <a:bodyPr wrap="square" rtlCol="0">
            <a:spAutoFit/>
          </a:bodyPr>
          <a:lstStyle/>
          <a:p>
            <a:pPr algn="ctr"/>
            <a:r>
              <a:rPr lang="en-US" dirty="0" smtClean="0">
                <a:solidFill>
                  <a:prstClr val="black"/>
                </a:solidFill>
                <a:cs typeface="+mn-cs"/>
              </a:rPr>
              <a:t>42” </a:t>
            </a:r>
            <a:r>
              <a:rPr lang="en-US" dirty="0" err="1" smtClean="0">
                <a:solidFill>
                  <a:prstClr val="black"/>
                </a:solidFill>
                <a:cs typeface="+mn-cs"/>
              </a:rPr>
              <a:t>Sq</a:t>
            </a:r>
            <a:r>
              <a:rPr lang="en-US" dirty="0" smtClean="0">
                <a:solidFill>
                  <a:prstClr val="black"/>
                </a:solidFill>
                <a:cs typeface="+mn-cs"/>
              </a:rPr>
              <a:t> Inline</a:t>
            </a:r>
            <a:endParaRPr lang="en-US" dirty="0">
              <a:solidFill>
                <a:prstClr val="black"/>
              </a:solidFill>
              <a:cs typeface="+mn-cs"/>
            </a:endParaRPr>
          </a:p>
        </p:txBody>
      </p:sp>
      <p:sp>
        <p:nvSpPr>
          <p:cNvPr id="14" name="TextBox 13"/>
          <p:cNvSpPr txBox="1"/>
          <p:nvPr/>
        </p:nvSpPr>
        <p:spPr>
          <a:xfrm>
            <a:off x="4419600" y="4031218"/>
            <a:ext cx="1828800" cy="369332"/>
          </a:xfrm>
          <a:prstGeom prst="rect">
            <a:avLst/>
          </a:prstGeom>
          <a:noFill/>
        </p:spPr>
        <p:txBody>
          <a:bodyPr wrap="square" rtlCol="0">
            <a:spAutoFit/>
          </a:bodyPr>
          <a:lstStyle/>
          <a:p>
            <a:pPr algn="ctr"/>
            <a:r>
              <a:rPr lang="en-US" dirty="0" smtClean="0">
                <a:solidFill>
                  <a:prstClr val="black"/>
                </a:solidFill>
                <a:cs typeface="+mn-cs"/>
              </a:rPr>
              <a:t>27” Mixed Flow</a:t>
            </a:r>
            <a:endParaRPr lang="en-US" dirty="0">
              <a:solidFill>
                <a:prstClr val="black"/>
              </a:solidFill>
              <a:cs typeface="+mn-cs"/>
            </a:endParaRPr>
          </a:p>
        </p:txBody>
      </p:sp>
      <p:sp>
        <p:nvSpPr>
          <p:cNvPr id="132" name="Oval 131"/>
          <p:cNvSpPr/>
          <p:nvPr/>
        </p:nvSpPr>
        <p:spPr>
          <a:xfrm>
            <a:off x="3048000" y="1524000"/>
            <a:ext cx="8382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9" name="Oval 128"/>
          <p:cNvSpPr/>
          <p:nvPr/>
        </p:nvSpPr>
        <p:spPr>
          <a:xfrm>
            <a:off x="4984719" y="1788319"/>
            <a:ext cx="1949689" cy="3262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0" name="Oval 129"/>
          <p:cNvSpPr/>
          <p:nvPr/>
        </p:nvSpPr>
        <p:spPr>
          <a:xfrm>
            <a:off x="6934408" y="2044066"/>
            <a:ext cx="1018223" cy="299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3143" y="2876550"/>
            <a:ext cx="1312657" cy="1054638"/>
          </a:xfrm>
          <a:prstGeom prst="rect">
            <a:avLst/>
          </a:prstGeom>
        </p:spPr>
      </p:pic>
      <p:sp>
        <p:nvSpPr>
          <p:cNvPr id="134" name="TextBox 133"/>
          <p:cNvSpPr txBox="1"/>
          <p:nvPr/>
        </p:nvSpPr>
        <p:spPr>
          <a:xfrm>
            <a:off x="6705600" y="4019550"/>
            <a:ext cx="1828800" cy="369332"/>
          </a:xfrm>
          <a:prstGeom prst="rect">
            <a:avLst/>
          </a:prstGeom>
          <a:noFill/>
        </p:spPr>
        <p:txBody>
          <a:bodyPr wrap="square" rtlCol="0">
            <a:spAutoFit/>
          </a:bodyPr>
          <a:lstStyle/>
          <a:p>
            <a:pPr algn="ctr"/>
            <a:r>
              <a:rPr lang="en-US" dirty="0" smtClean="0">
                <a:solidFill>
                  <a:prstClr val="black"/>
                </a:solidFill>
                <a:cs typeface="+mn-cs"/>
              </a:rPr>
              <a:t>EQB-27</a:t>
            </a:r>
            <a:endParaRPr lang="en-US" dirty="0">
              <a:solidFill>
                <a:prstClr val="black"/>
              </a:solidFill>
              <a:cs typeface="+mn-cs"/>
            </a:endParaRPr>
          </a:p>
        </p:txBody>
      </p:sp>
    </p:spTree>
    <p:extLst>
      <p:ext uri="{BB962C8B-B14F-4D97-AF65-F5344CB8AC3E}">
        <p14:creationId xmlns:p14="http://schemas.microsoft.com/office/powerpoint/2010/main" val="642206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18"/>
                                        </p:tgtEl>
                                        <p:attrNameLst>
                                          <p:attrName>style.visibility</p:attrName>
                                        </p:attrNameLst>
                                      </p:cBhvr>
                                      <p:to>
                                        <p:strVal val="visible"/>
                                      </p:to>
                                    </p:set>
                                    <p:animEffect transition="in" filter="fade">
                                      <p:cBhvr>
                                        <p:cTn id="12" dur="1000"/>
                                        <p:tgtEl>
                                          <p:spTgt spid="2118"/>
                                        </p:tgtEl>
                                      </p:cBhvr>
                                    </p:animEffect>
                                    <p:anim calcmode="lin" valueType="num">
                                      <p:cBhvr>
                                        <p:cTn id="13" dur="1000" fill="hold"/>
                                        <p:tgtEl>
                                          <p:spTgt spid="2118"/>
                                        </p:tgtEl>
                                        <p:attrNameLst>
                                          <p:attrName>ppt_x</p:attrName>
                                        </p:attrNameLst>
                                      </p:cBhvr>
                                      <p:tavLst>
                                        <p:tav tm="0">
                                          <p:val>
                                            <p:strVal val="#ppt_x"/>
                                          </p:val>
                                        </p:tav>
                                        <p:tav tm="100000">
                                          <p:val>
                                            <p:strVal val="#ppt_x"/>
                                          </p:val>
                                        </p:tav>
                                      </p:tavLst>
                                    </p:anim>
                                    <p:anim calcmode="lin" valueType="num">
                                      <p:cBhvr>
                                        <p:cTn id="14" dur="1000" fill="hold"/>
                                        <p:tgtEl>
                                          <p:spTgt spid="21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19"/>
                                        </p:tgtEl>
                                        <p:attrNameLst>
                                          <p:attrName>style.visibility</p:attrName>
                                        </p:attrNameLst>
                                      </p:cBhvr>
                                      <p:to>
                                        <p:strVal val="visible"/>
                                      </p:to>
                                    </p:set>
                                    <p:animEffect transition="in" filter="fade">
                                      <p:cBhvr>
                                        <p:cTn id="17" dur="1000"/>
                                        <p:tgtEl>
                                          <p:spTgt spid="2119"/>
                                        </p:tgtEl>
                                      </p:cBhvr>
                                    </p:animEffect>
                                    <p:anim calcmode="lin" valueType="num">
                                      <p:cBhvr>
                                        <p:cTn id="18" dur="1000" fill="hold"/>
                                        <p:tgtEl>
                                          <p:spTgt spid="2119"/>
                                        </p:tgtEl>
                                        <p:attrNameLst>
                                          <p:attrName>ppt_x</p:attrName>
                                        </p:attrNameLst>
                                      </p:cBhvr>
                                      <p:tavLst>
                                        <p:tav tm="0">
                                          <p:val>
                                            <p:strVal val="#ppt_x"/>
                                          </p:val>
                                        </p:tav>
                                        <p:tav tm="100000">
                                          <p:val>
                                            <p:strVal val="#ppt_x"/>
                                          </p:val>
                                        </p:tav>
                                      </p:tavLst>
                                    </p:anim>
                                    <p:anim calcmode="lin" valueType="num">
                                      <p:cBhvr>
                                        <p:cTn id="19" dur="1000" fill="hold"/>
                                        <p:tgtEl>
                                          <p:spTgt spid="21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20"/>
                                        </p:tgtEl>
                                        <p:attrNameLst>
                                          <p:attrName>style.visibility</p:attrName>
                                        </p:attrNameLst>
                                      </p:cBhvr>
                                      <p:to>
                                        <p:strVal val="visible"/>
                                      </p:to>
                                    </p:set>
                                    <p:animEffect transition="in" filter="fade">
                                      <p:cBhvr>
                                        <p:cTn id="22" dur="1000"/>
                                        <p:tgtEl>
                                          <p:spTgt spid="2120"/>
                                        </p:tgtEl>
                                      </p:cBhvr>
                                    </p:animEffect>
                                    <p:anim calcmode="lin" valueType="num">
                                      <p:cBhvr>
                                        <p:cTn id="23" dur="1000" fill="hold"/>
                                        <p:tgtEl>
                                          <p:spTgt spid="2120"/>
                                        </p:tgtEl>
                                        <p:attrNameLst>
                                          <p:attrName>ppt_x</p:attrName>
                                        </p:attrNameLst>
                                      </p:cBhvr>
                                      <p:tavLst>
                                        <p:tav tm="0">
                                          <p:val>
                                            <p:strVal val="#ppt_x"/>
                                          </p:val>
                                        </p:tav>
                                        <p:tav tm="100000">
                                          <p:val>
                                            <p:strVal val="#ppt_x"/>
                                          </p:val>
                                        </p:tav>
                                      </p:tavLst>
                                    </p:anim>
                                    <p:anim calcmode="lin" valueType="num">
                                      <p:cBhvr>
                                        <p:cTn id="24" dur="1000" fill="hold"/>
                                        <p:tgtEl>
                                          <p:spTgt spid="21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21"/>
                                        </p:tgtEl>
                                        <p:attrNameLst>
                                          <p:attrName>style.visibility</p:attrName>
                                        </p:attrNameLst>
                                      </p:cBhvr>
                                      <p:to>
                                        <p:strVal val="visible"/>
                                      </p:to>
                                    </p:set>
                                    <p:animEffect transition="in" filter="fade">
                                      <p:cBhvr>
                                        <p:cTn id="27" dur="1000"/>
                                        <p:tgtEl>
                                          <p:spTgt spid="2121"/>
                                        </p:tgtEl>
                                      </p:cBhvr>
                                    </p:animEffect>
                                    <p:anim calcmode="lin" valueType="num">
                                      <p:cBhvr>
                                        <p:cTn id="28" dur="1000" fill="hold"/>
                                        <p:tgtEl>
                                          <p:spTgt spid="2121"/>
                                        </p:tgtEl>
                                        <p:attrNameLst>
                                          <p:attrName>ppt_x</p:attrName>
                                        </p:attrNameLst>
                                      </p:cBhvr>
                                      <p:tavLst>
                                        <p:tav tm="0">
                                          <p:val>
                                            <p:strVal val="#ppt_x"/>
                                          </p:val>
                                        </p:tav>
                                        <p:tav tm="100000">
                                          <p:val>
                                            <p:strVal val="#ppt_x"/>
                                          </p:val>
                                        </p:tav>
                                      </p:tavLst>
                                    </p:anim>
                                    <p:anim calcmode="lin" valueType="num">
                                      <p:cBhvr>
                                        <p:cTn id="29" dur="1000" fill="hold"/>
                                        <p:tgtEl>
                                          <p:spTgt spid="21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22"/>
                                        </p:tgtEl>
                                        <p:attrNameLst>
                                          <p:attrName>style.visibility</p:attrName>
                                        </p:attrNameLst>
                                      </p:cBhvr>
                                      <p:to>
                                        <p:strVal val="visible"/>
                                      </p:to>
                                    </p:set>
                                    <p:animEffect transition="in" filter="fade">
                                      <p:cBhvr>
                                        <p:cTn id="32" dur="1000"/>
                                        <p:tgtEl>
                                          <p:spTgt spid="2122"/>
                                        </p:tgtEl>
                                      </p:cBhvr>
                                    </p:animEffect>
                                    <p:anim calcmode="lin" valueType="num">
                                      <p:cBhvr>
                                        <p:cTn id="33" dur="1000" fill="hold"/>
                                        <p:tgtEl>
                                          <p:spTgt spid="2122"/>
                                        </p:tgtEl>
                                        <p:attrNameLst>
                                          <p:attrName>ppt_x</p:attrName>
                                        </p:attrNameLst>
                                      </p:cBhvr>
                                      <p:tavLst>
                                        <p:tav tm="0">
                                          <p:val>
                                            <p:strVal val="#ppt_x"/>
                                          </p:val>
                                        </p:tav>
                                        <p:tav tm="100000">
                                          <p:val>
                                            <p:strVal val="#ppt_x"/>
                                          </p:val>
                                        </p:tav>
                                      </p:tavLst>
                                    </p:anim>
                                    <p:anim calcmode="lin" valueType="num">
                                      <p:cBhvr>
                                        <p:cTn id="34" dur="1000" fill="hold"/>
                                        <p:tgtEl>
                                          <p:spTgt spid="21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23"/>
                                        </p:tgtEl>
                                        <p:attrNameLst>
                                          <p:attrName>style.visibility</p:attrName>
                                        </p:attrNameLst>
                                      </p:cBhvr>
                                      <p:to>
                                        <p:strVal val="visible"/>
                                      </p:to>
                                    </p:set>
                                    <p:animEffect transition="in" filter="fade">
                                      <p:cBhvr>
                                        <p:cTn id="37" dur="1000"/>
                                        <p:tgtEl>
                                          <p:spTgt spid="2123"/>
                                        </p:tgtEl>
                                      </p:cBhvr>
                                    </p:animEffect>
                                    <p:anim calcmode="lin" valueType="num">
                                      <p:cBhvr>
                                        <p:cTn id="38" dur="1000" fill="hold"/>
                                        <p:tgtEl>
                                          <p:spTgt spid="2123"/>
                                        </p:tgtEl>
                                        <p:attrNameLst>
                                          <p:attrName>ppt_x</p:attrName>
                                        </p:attrNameLst>
                                      </p:cBhvr>
                                      <p:tavLst>
                                        <p:tav tm="0">
                                          <p:val>
                                            <p:strVal val="#ppt_x"/>
                                          </p:val>
                                        </p:tav>
                                        <p:tav tm="100000">
                                          <p:val>
                                            <p:strVal val="#ppt_x"/>
                                          </p:val>
                                        </p:tav>
                                      </p:tavLst>
                                    </p:anim>
                                    <p:anim calcmode="lin" valueType="num">
                                      <p:cBhvr>
                                        <p:cTn id="39" dur="1000" fill="hold"/>
                                        <p:tgtEl>
                                          <p:spTgt spid="21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24"/>
                                        </p:tgtEl>
                                        <p:attrNameLst>
                                          <p:attrName>style.visibility</p:attrName>
                                        </p:attrNameLst>
                                      </p:cBhvr>
                                      <p:to>
                                        <p:strVal val="visible"/>
                                      </p:to>
                                    </p:set>
                                    <p:animEffect transition="in" filter="fade">
                                      <p:cBhvr>
                                        <p:cTn id="42" dur="1000"/>
                                        <p:tgtEl>
                                          <p:spTgt spid="2124"/>
                                        </p:tgtEl>
                                      </p:cBhvr>
                                    </p:animEffect>
                                    <p:anim calcmode="lin" valueType="num">
                                      <p:cBhvr>
                                        <p:cTn id="43" dur="1000" fill="hold"/>
                                        <p:tgtEl>
                                          <p:spTgt spid="2124"/>
                                        </p:tgtEl>
                                        <p:attrNameLst>
                                          <p:attrName>ppt_x</p:attrName>
                                        </p:attrNameLst>
                                      </p:cBhvr>
                                      <p:tavLst>
                                        <p:tav tm="0">
                                          <p:val>
                                            <p:strVal val="#ppt_x"/>
                                          </p:val>
                                        </p:tav>
                                        <p:tav tm="100000">
                                          <p:val>
                                            <p:strVal val="#ppt_x"/>
                                          </p:val>
                                        </p:tav>
                                      </p:tavLst>
                                    </p:anim>
                                    <p:anim calcmode="lin" valueType="num">
                                      <p:cBhvr>
                                        <p:cTn id="44" dur="1000" fill="hold"/>
                                        <p:tgtEl>
                                          <p:spTgt spid="21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25"/>
                                        </p:tgtEl>
                                        <p:attrNameLst>
                                          <p:attrName>style.visibility</p:attrName>
                                        </p:attrNameLst>
                                      </p:cBhvr>
                                      <p:to>
                                        <p:strVal val="visible"/>
                                      </p:to>
                                    </p:set>
                                    <p:animEffect transition="in" filter="fade">
                                      <p:cBhvr>
                                        <p:cTn id="47" dur="1000"/>
                                        <p:tgtEl>
                                          <p:spTgt spid="2125"/>
                                        </p:tgtEl>
                                      </p:cBhvr>
                                    </p:animEffect>
                                    <p:anim calcmode="lin" valueType="num">
                                      <p:cBhvr>
                                        <p:cTn id="48" dur="1000" fill="hold"/>
                                        <p:tgtEl>
                                          <p:spTgt spid="2125"/>
                                        </p:tgtEl>
                                        <p:attrNameLst>
                                          <p:attrName>ppt_x</p:attrName>
                                        </p:attrNameLst>
                                      </p:cBhvr>
                                      <p:tavLst>
                                        <p:tav tm="0">
                                          <p:val>
                                            <p:strVal val="#ppt_x"/>
                                          </p:val>
                                        </p:tav>
                                        <p:tav tm="100000">
                                          <p:val>
                                            <p:strVal val="#ppt_x"/>
                                          </p:val>
                                        </p:tav>
                                      </p:tavLst>
                                    </p:anim>
                                    <p:anim calcmode="lin" valueType="num">
                                      <p:cBhvr>
                                        <p:cTn id="49" dur="1000" fill="hold"/>
                                        <p:tgtEl>
                                          <p:spTgt spid="21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126"/>
                                        </p:tgtEl>
                                        <p:attrNameLst>
                                          <p:attrName>style.visibility</p:attrName>
                                        </p:attrNameLst>
                                      </p:cBhvr>
                                      <p:to>
                                        <p:strVal val="visible"/>
                                      </p:to>
                                    </p:set>
                                    <p:animEffect transition="in" filter="fade">
                                      <p:cBhvr>
                                        <p:cTn id="52" dur="1000"/>
                                        <p:tgtEl>
                                          <p:spTgt spid="2126"/>
                                        </p:tgtEl>
                                      </p:cBhvr>
                                    </p:animEffect>
                                    <p:anim calcmode="lin" valueType="num">
                                      <p:cBhvr>
                                        <p:cTn id="53" dur="1000" fill="hold"/>
                                        <p:tgtEl>
                                          <p:spTgt spid="2126"/>
                                        </p:tgtEl>
                                        <p:attrNameLst>
                                          <p:attrName>ppt_x</p:attrName>
                                        </p:attrNameLst>
                                      </p:cBhvr>
                                      <p:tavLst>
                                        <p:tav tm="0">
                                          <p:val>
                                            <p:strVal val="#ppt_x"/>
                                          </p:val>
                                        </p:tav>
                                        <p:tav tm="100000">
                                          <p:val>
                                            <p:strVal val="#ppt_x"/>
                                          </p:val>
                                        </p:tav>
                                      </p:tavLst>
                                    </p:anim>
                                    <p:anim calcmode="lin" valueType="num">
                                      <p:cBhvr>
                                        <p:cTn id="54" dur="1000" fill="hold"/>
                                        <p:tgtEl>
                                          <p:spTgt spid="21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127"/>
                                        </p:tgtEl>
                                        <p:attrNameLst>
                                          <p:attrName>style.visibility</p:attrName>
                                        </p:attrNameLst>
                                      </p:cBhvr>
                                      <p:to>
                                        <p:strVal val="visible"/>
                                      </p:to>
                                    </p:set>
                                    <p:animEffect transition="in" filter="fade">
                                      <p:cBhvr>
                                        <p:cTn id="57" dur="1000"/>
                                        <p:tgtEl>
                                          <p:spTgt spid="2127"/>
                                        </p:tgtEl>
                                      </p:cBhvr>
                                    </p:animEffect>
                                    <p:anim calcmode="lin" valueType="num">
                                      <p:cBhvr>
                                        <p:cTn id="58" dur="1000" fill="hold"/>
                                        <p:tgtEl>
                                          <p:spTgt spid="2127"/>
                                        </p:tgtEl>
                                        <p:attrNameLst>
                                          <p:attrName>ppt_x</p:attrName>
                                        </p:attrNameLst>
                                      </p:cBhvr>
                                      <p:tavLst>
                                        <p:tav tm="0">
                                          <p:val>
                                            <p:strVal val="#ppt_x"/>
                                          </p:val>
                                        </p:tav>
                                        <p:tav tm="100000">
                                          <p:val>
                                            <p:strVal val="#ppt_x"/>
                                          </p:val>
                                        </p:tav>
                                      </p:tavLst>
                                    </p:anim>
                                    <p:anim calcmode="lin" valueType="num">
                                      <p:cBhvr>
                                        <p:cTn id="59" dur="1000" fill="hold"/>
                                        <p:tgtEl>
                                          <p:spTgt spid="212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500"/>
                                        <p:tgtEl>
                                          <p:spTgt spid="129"/>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128"/>
                                        </p:tgtEl>
                                        <p:attrNameLst>
                                          <p:attrName>style.visibility</p:attrName>
                                        </p:attrNameLst>
                                      </p:cBhvr>
                                      <p:to>
                                        <p:strVal val="visible"/>
                                      </p:to>
                                    </p:set>
                                    <p:animEffect transition="in" filter="fade">
                                      <p:cBhvr>
                                        <p:cTn id="79" dur="1000"/>
                                        <p:tgtEl>
                                          <p:spTgt spid="2128"/>
                                        </p:tgtEl>
                                      </p:cBhvr>
                                    </p:animEffect>
                                    <p:anim calcmode="lin" valueType="num">
                                      <p:cBhvr>
                                        <p:cTn id="80" dur="1000" fill="hold"/>
                                        <p:tgtEl>
                                          <p:spTgt spid="2128"/>
                                        </p:tgtEl>
                                        <p:attrNameLst>
                                          <p:attrName>ppt_x</p:attrName>
                                        </p:attrNameLst>
                                      </p:cBhvr>
                                      <p:tavLst>
                                        <p:tav tm="0">
                                          <p:val>
                                            <p:strVal val="#ppt_x"/>
                                          </p:val>
                                        </p:tav>
                                        <p:tav tm="100000">
                                          <p:val>
                                            <p:strVal val="#ppt_x"/>
                                          </p:val>
                                        </p:tav>
                                      </p:tavLst>
                                    </p:anim>
                                    <p:anim calcmode="lin" valueType="num">
                                      <p:cBhvr>
                                        <p:cTn id="81" dur="1000" fill="hold"/>
                                        <p:tgtEl>
                                          <p:spTgt spid="212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129"/>
                                        </p:tgtEl>
                                        <p:attrNameLst>
                                          <p:attrName>style.visibility</p:attrName>
                                        </p:attrNameLst>
                                      </p:cBhvr>
                                      <p:to>
                                        <p:strVal val="visible"/>
                                      </p:to>
                                    </p:set>
                                    <p:animEffect transition="in" filter="fade">
                                      <p:cBhvr>
                                        <p:cTn id="84" dur="1000"/>
                                        <p:tgtEl>
                                          <p:spTgt spid="2129"/>
                                        </p:tgtEl>
                                      </p:cBhvr>
                                    </p:animEffect>
                                    <p:anim calcmode="lin" valueType="num">
                                      <p:cBhvr>
                                        <p:cTn id="85" dur="1000" fill="hold"/>
                                        <p:tgtEl>
                                          <p:spTgt spid="2129"/>
                                        </p:tgtEl>
                                        <p:attrNameLst>
                                          <p:attrName>ppt_x</p:attrName>
                                        </p:attrNameLst>
                                      </p:cBhvr>
                                      <p:tavLst>
                                        <p:tav tm="0">
                                          <p:val>
                                            <p:strVal val="#ppt_x"/>
                                          </p:val>
                                        </p:tav>
                                        <p:tav tm="100000">
                                          <p:val>
                                            <p:strVal val="#ppt_x"/>
                                          </p:val>
                                        </p:tav>
                                      </p:tavLst>
                                    </p:anim>
                                    <p:anim calcmode="lin" valueType="num">
                                      <p:cBhvr>
                                        <p:cTn id="86" dur="1000" fill="hold"/>
                                        <p:tgtEl>
                                          <p:spTgt spid="212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130"/>
                                        </p:tgtEl>
                                        <p:attrNameLst>
                                          <p:attrName>style.visibility</p:attrName>
                                        </p:attrNameLst>
                                      </p:cBhvr>
                                      <p:to>
                                        <p:strVal val="visible"/>
                                      </p:to>
                                    </p:set>
                                    <p:animEffect transition="in" filter="fade">
                                      <p:cBhvr>
                                        <p:cTn id="89" dur="1000"/>
                                        <p:tgtEl>
                                          <p:spTgt spid="2130"/>
                                        </p:tgtEl>
                                      </p:cBhvr>
                                    </p:animEffect>
                                    <p:anim calcmode="lin" valueType="num">
                                      <p:cBhvr>
                                        <p:cTn id="90" dur="1000" fill="hold"/>
                                        <p:tgtEl>
                                          <p:spTgt spid="2130"/>
                                        </p:tgtEl>
                                        <p:attrNameLst>
                                          <p:attrName>ppt_x</p:attrName>
                                        </p:attrNameLst>
                                      </p:cBhvr>
                                      <p:tavLst>
                                        <p:tav tm="0">
                                          <p:val>
                                            <p:strVal val="#ppt_x"/>
                                          </p:val>
                                        </p:tav>
                                        <p:tav tm="100000">
                                          <p:val>
                                            <p:strVal val="#ppt_x"/>
                                          </p:val>
                                        </p:tav>
                                      </p:tavLst>
                                    </p:anim>
                                    <p:anim calcmode="lin" valueType="num">
                                      <p:cBhvr>
                                        <p:cTn id="91" dur="1000" fill="hold"/>
                                        <p:tgtEl>
                                          <p:spTgt spid="2130"/>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131"/>
                                        </p:tgtEl>
                                        <p:attrNameLst>
                                          <p:attrName>style.visibility</p:attrName>
                                        </p:attrNameLst>
                                      </p:cBhvr>
                                      <p:to>
                                        <p:strVal val="visible"/>
                                      </p:to>
                                    </p:set>
                                    <p:animEffect transition="in" filter="fade">
                                      <p:cBhvr>
                                        <p:cTn id="94" dur="1000"/>
                                        <p:tgtEl>
                                          <p:spTgt spid="2131"/>
                                        </p:tgtEl>
                                      </p:cBhvr>
                                    </p:animEffect>
                                    <p:anim calcmode="lin" valueType="num">
                                      <p:cBhvr>
                                        <p:cTn id="95" dur="1000" fill="hold"/>
                                        <p:tgtEl>
                                          <p:spTgt spid="2131"/>
                                        </p:tgtEl>
                                        <p:attrNameLst>
                                          <p:attrName>ppt_x</p:attrName>
                                        </p:attrNameLst>
                                      </p:cBhvr>
                                      <p:tavLst>
                                        <p:tav tm="0">
                                          <p:val>
                                            <p:strVal val="#ppt_x"/>
                                          </p:val>
                                        </p:tav>
                                        <p:tav tm="100000">
                                          <p:val>
                                            <p:strVal val="#ppt_x"/>
                                          </p:val>
                                        </p:tav>
                                      </p:tavLst>
                                    </p:anim>
                                    <p:anim calcmode="lin" valueType="num">
                                      <p:cBhvr>
                                        <p:cTn id="96" dur="1000" fill="hold"/>
                                        <p:tgtEl>
                                          <p:spTgt spid="213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132"/>
                                        </p:tgtEl>
                                        <p:attrNameLst>
                                          <p:attrName>style.visibility</p:attrName>
                                        </p:attrNameLst>
                                      </p:cBhvr>
                                      <p:to>
                                        <p:strVal val="visible"/>
                                      </p:to>
                                    </p:set>
                                    <p:animEffect transition="in" filter="fade">
                                      <p:cBhvr>
                                        <p:cTn id="99" dur="1000"/>
                                        <p:tgtEl>
                                          <p:spTgt spid="2132"/>
                                        </p:tgtEl>
                                      </p:cBhvr>
                                    </p:animEffect>
                                    <p:anim calcmode="lin" valueType="num">
                                      <p:cBhvr>
                                        <p:cTn id="100" dur="1000" fill="hold"/>
                                        <p:tgtEl>
                                          <p:spTgt spid="2132"/>
                                        </p:tgtEl>
                                        <p:attrNameLst>
                                          <p:attrName>ppt_x</p:attrName>
                                        </p:attrNameLst>
                                      </p:cBhvr>
                                      <p:tavLst>
                                        <p:tav tm="0">
                                          <p:val>
                                            <p:strVal val="#ppt_x"/>
                                          </p:val>
                                        </p:tav>
                                        <p:tav tm="100000">
                                          <p:val>
                                            <p:strVal val="#ppt_x"/>
                                          </p:val>
                                        </p:tav>
                                      </p:tavLst>
                                    </p:anim>
                                    <p:anim calcmode="lin" valueType="num">
                                      <p:cBhvr>
                                        <p:cTn id="101" dur="1000" fill="hold"/>
                                        <p:tgtEl>
                                          <p:spTgt spid="213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133"/>
                                        </p:tgtEl>
                                        <p:attrNameLst>
                                          <p:attrName>style.visibility</p:attrName>
                                        </p:attrNameLst>
                                      </p:cBhvr>
                                      <p:to>
                                        <p:strVal val="visible"/>
                                      </p:to>
                                    </p:set>
                                    <p:animEffect transition="in" filter="fade">
                                      <p:cBhvr>
                                        <p:cTn id="104" dur="1000"/>
                                        <p:tgtEl>
                                          <p:spTgt spid="2133"/>
                                        </p:tgtEl>
                                      </p:cBhvr>
                                    </p:animEffect>
                                    <p:anim calcmode="lin" valueType="num">
                                      <p:cBhvr>
                                        <p:cTn id="105" dur="1000" fill="hold"/>
                                        <p:tgtEl>
                                          <p:spTgt spid="2133"/>
                                        </p:tgtEl>
                                        <p:attrNameLst>
                                          <p:attrName>ppt_x</p:attrName>
                                        </p:attrNameLst>
                                      </p:cBhvr>
                                      <p:tavLst>
                                        <p:tav tm="0">
                                          <p:val>
                                            <p:strVal val="#ppt_x"/>
                                          </p:val>
                                        </p:tav>
                                        <p:tav tm="100000">
                                          <p:val>
                                            <p:strVal val="#ppt_x"/>
                                          </p:val>
                                        </p:tav>
                                      </p:tavLst>
                                    </p:anim>
                                    <p:anim calcmode="lin" valueType="num">
                                      <p:cBhvr>
                                        <p:cTn id="106" dur="1000" fill="hold"/>
                                        <p:tgtEl>
                                          <p:spTgt spid="213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34"/>
                                        </p:tgtEl>
                                        <p:attrNameLst>
                                          <p:attrName>style.visibility</p:attrName>
                                        </p:attrNameLst>
                                      </p:cBhvr>
                                      <p:to>
                                        <p:strVal val="visible"/>
                                      </p:to>
                                    </p:set>
                                    <p:animEffect transition="in" filter="fade">
                                      <p:cBhvr>
                                        <p:cTn id="109" dur="1000"/>
                                        <p:tgtEl>
                                          <p:spTgt spid="2134"/>
                                        </p:tgtEl>
                                      </p:cBhvr>
                                    </p:animEffect>
                                    <p:anim calcmode="lin" valueType="num">
                                      <p:cBhvr>
                                        <p:cTn id="110" dur="1000" fill="hold"/>
                                        <p:tgtEl>
                                          <p:spTgt spid="2134"/>
                                        </p:tgtEl>
                                        <p:attrNameLst>
                                          <p:attrName>ppt_x</p:attrName>
                                        </p:attrNameLst>
                                      </p:cBhvr>
                                      <p:tavLst>
                                        <p:tav tm="0">
                                          <p:val>
                                            <p:strVal val="#ppt_x"/>
                                          </p:val>
                                        </p:tav>
                                        <p:tav tm="100000">
                                          <p:val>
                                            <p:strVal val="#ppt_x"/>
                                          </p:val>
                                        </p:tav>
                                      </p:tavLst>
                                    </p:anim>
                                    <p:anim calcmode="lin" valueType="num">
                                      <p:cBhvr>
                                        <p:cTn id="111" dur="1000" fill="hold"/>
                                        <p:tgtEl>
                                          <p:spTgt spid="2134"/>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135"/>
                                        </p:tgtEl>
                                        <p:attrNameLst>
                                          <p:attrName>style.visibility</p:attrName>
                                        </p:attrNameLst>
                                      </p:cBhvr>
                                      <p:to>
                                        <p:strVal val="visible"/>
                                      </p:to>
                                    </p:set>
                                    <p:animEffect transition="in" filter="fade">
                                      <p:cBhvr>
                                        <p:cTn id="114" dur="1000"/>
                                        <p:tgtEl>
                                          <p:spTgt spid="2135"/>
                                        </p:tgtEl>
                                      </p:cBhvr>
                                    </p:animEffect>
                                    <p:anim calcmode="lin" valueType="num">
                                      <p:cBhvr>
                                        <p:cTn id="115" dur="1000" fill="hold"/>
                                        <p:tgtEl>
                                          <p:spTgt spid="2135"/>
                                        </p:tgtEl>
                                        <p:attrNameLst>
                                          <p:attrName>ppt_x</p:attrName>
                                        </p:attrNameLst>
                                      </p:cBhvr>
                                      <p:tavLst>
                                        <p:tav tm="0">
                                          <p:val>
                                            <p:strVal val="#ppt_x"/>
                                          </p:val>
                                        </p:tav>
                                        <p:tav tm="100000">
                                          <p:val>
                                            <p:strVal val="#ppt_x"/>
                                          </p:val>
                                        </p:tav>
                                      </p:tavLst>
                                    </p:anim>
                                    <p:anim calcmode="lin" valueType="num">
                                      <p:cBhvr>
                                        <p:cTn id="116" dur="1000" fill="hold"/>
                                        <p:tgtEl>
                                          <p:spTgt spid="2135"/>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2136"/>
                                        </p:tgtEl>
                                        <p:attrNameLst>
                                          <p:attrName>style.visibility</p:attrName>
                                        </p:attrNameLst>
                                      </p:cBhvr>
                                      <p:to>
                                        <p:strVal val="visible"/>
                                      </p:to>
                                    </p:set>
                                    <p:animEffect transition="in" filter="fade">
                                      <p:cBhvr>
                                        <p:cTn id="119" dur="1000"/>
                                        <p:tgtEl>
                                          <p:spTgt spid="2136"/>
                                        </p:tgtEl>
                                      </p:cBhvr>
                                    </p:animEffect>
                                    <p:anim calcmode="lin" valueType="num">
                                      <p:cBhvr>
                                        <p:cTn id="120" dur="1000" fill="hold"/>
                                        <p:tgtEl>
                                          <p:spTgt spid="2136"/>
                                        </p:tgtEl>
                                        <p:attrNameLst>
                                          <p:attrName>ppt_x</p:attrName>
                                        </p:attrNameLst>
                                      </p:cBhvr>
                                      <p:tavLst>
                                        <p:tav tm="0">
                                          <p:val>
                                            <p:strVal val="#ppt_x"/>
                                          </p:val>
                                        </p:tav>
                                        <p:tav tm="100000">
                                          <p:val>
                                            <p:strVal val="#ppt_x"/>
                                          </p:val>
                                        </p:tav>
                                      </p:tavLst>
                                    </p:anim>
                                    <p:anim calcmode="lin" valueType="num">
                                      <p:cBhvr>
                                        <p:cTn id="121" dur="1000" fill="hold"/>
                                        <p:tgtEl>
                                          <p:spTgt spid="2136"/>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2137"/>
                                        </p:tgtEl>
                                        <p:attrNameLst>
                                          <p:attrName>style.visibility</p:attrName>
                                        </p:attrNameLst>
                                      </p:cBhvr>
                                      <p:to>
                                        <p:strVal val="visible"/>
                                      </p:to>
                                    </p:set>
                                    <p:animEffect transition="in" filter="fade">
                                      <p:cBhvr>
                                        <p:cTn id="124" dur="1000"/>
                                        <p:tgtEl>
                                          <p:spTgt spid="2137"/>
                                        </p:tgtEl>
                                      </p:cBhvr>
                                    </p:animEffect>
                                    <p:anim calcmode="lin" valueType="num">
                                      <p:cBhvr>
                                        <p:cTn id="125" dur="1000" fill="hold"/>
                                        <p:tgtEl>
                                          <p:spTgt spid="2137"/>
                                        </p:tgtEl>
                                        <p:attrNameLst>
                                          <p:attrName>ppt_x</p:attrName>
                                        </p:attrNameLst>
                                      </p:cBhvr>
                                      <p:tavLst>
                                        <p:tav tm="0">
                                          <p:val>
                                            <p:strVal val="#ppt_x"/>
                                          </p:val>
                                        </p:tav>
                                        <p:tav tm="100000">
                                          <p:val>
                                            <p:strVal val="#ppt_x"/>
                                          </p:val>
                                        </p:tav>
                                      </p:tavLst>
                                    </p:anim>
                                    <p:anim calcmode="lin" valueType="num">
                                      <p:cBhvr>
                                        <p:cTn id="126" dur="1000" fill="hold"/>
                                        <p:tgtEl>
                                          <p:spTgt spid="2137"/>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3"/>
                                        </p:tgtEl>
                                        <p:attrNameLst>
                                          <p:attrName>style.visibility</p:attrName>
                                        </p:attrNameLst>
                                      </p:cBhvr>
                                      <p:to>
                                        <p:strVal val="visible"/>
                                      </p:to>
                                    </p:set>
                                    <p:animEffect transition="in" filter="fade">
                                      <p:cBhvr>
                                        <p:cTn id="129" dur="1000"/>
                                        <p:tgtEl>
                                          <p:spTgt spid="3"/>
                                        </p:tgtEl>
                                      </p:cBhvr>
                                    </p:animEffect>
                                    <p:anim calcmode="lin" valueType="num">
                                      <p:cBhvr>
                                        <p:cTn id="130" dur="1000" fill="hold"/>
                                        <p:tgtEl>
                                          <p:spTgt spid="3"/>
                                        </p:tgtEl>
                                        <p:attrNameLst>
                                          <p:attrName>ppt_x</p:attrName>
                                        </p:attrNameLst>
                                      </p:cBhvr>
                                      <p:tavLst>
                                        <p:tav tm="0">
                                          <p:val>
                                            <p:strVal val="#ppt_x"/>
                                          </p:val>
                                        </p:tav>
                                        <p:tav tm="100000">
                                          <p:val>
                                            <p:strVal val="#ppt_x"/>
                                          </p:val>
                                        </p:tav>
                                      </p:tavLst>
                                    </p:anim>
                                    <p:anim calcmode="lin" valueType="num">
                                      <p:cBhvr>
                                        <p:cTn id="131" dur="1000" fill="hold"/>
                                        <p:tgtEl>
                                          <p:spTgt spid="3"/>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fade">
                                      <p:cBhvr>
                                        <p:cTn id="134" dur="1000"/>
                                        <p:tgtEl>
                                          <p:spTgt spid="14"/>
                                        </p:tgtEl>
                                      </p:cBhvr>
                                    </p:animEffect>
                                    <p:anim calcmode="lin" valueType="num">
                                      <p:cBhvr>
                                        <p:cTn id="135" dur="1000" fill="hold"/>
                                        <p:tgtEl>
                                          <p:spTgt spid="14"/>
                                        </p:tgtEl>
                                        <p:attrNameLst>
                                          <p:attrName>ppt_x</p:attrName>
                                        </p:attrNameLst>
                                      </p:cBhvr>
                                      <p:tavLst>
                                        <p:tav tm="0">
                                          <p:val>
                                            <p:strVal val="#ppt_x"/>
                                          </p:val>
                                        </p:tav>
                                        <p:tav tm="100000">
                                          <p:val>
                                            <p:strVal val="#ppt_x"/>
                                          </p:val>
                                        </p:tav>
                                      </p:tavLst>
                                    </p:anim>
                                    <p:anim calcmode="lin" valueType="num">
                                      <p:cBhvr>
                                        <p:cTn id="1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fade">
                                      <p:cBhvr>
                                        <p:cTn id="141" dur="500"/>
                                        <p:tgtEl>
                                          <p:spTgt spid="130"/>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barn(inVertical)">
                                      <p:cBhvr>
                                        <p:cTn id="146"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133"/>
                                        </p:tgtEl>
                                        <p:attrNameLst>
                                          <p:attrName>style.visibility</p:attrName>
                                        </p:attrNameLst>
                                      </p:cBhvr>
                                      <p:to>
                                        <p:strVal val="visible"/>
                                      </p:to>
                                    </p:set>
                                    <p:animEffect transition="in" filter="barn(inVertical)">
                                      <p:cBhvr>
                                        <p:cTn id="151" dur="500"/>
                                        <p:tgtEl>
                                          <p:spTgt spid="133"/>
                                        </p:tgtEl>
                                      </p:cBhvr>
                                    </p:animEffect>
                                  </p:childTnLst>
                                  <p:subTnLst>
                                    <p:set>
                                      <p:cBhvr override="childStyle">
                                        <p:cTn dur="1" fill="hold" display="0" masterRel="nextClick" afterEffect="1"/>
                                        <p:tgtEl>
                                          <p:spTgt spid="133"/>
                                        </p:tgtEl>
                                        <p:attrNameLst>
                                          <p:attrName>style.visibility</p:attrName>
                                        </p:attrNameLst>
                                      </p:cBhvr>
                                      <p:to>
                                        <p:strVal val="hidden"/>
                                      </p:to>
                                    </p:set>
                                  </p:sub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109"/>
                                        </p:tgtEl>
                                        <p:attrNameLst>
                                          <p:attrName>style.visibility</p:attrName>
                                        </p:attrNameLst>
                                      </p:cBhvr>
                                      <p:to>
                                        <p:strVal val="visible"/>
                                      </p:to>
                                    </p:set>
                                    <p:anim calcmode="lin" valueType="num">
                                      <p:cBhvr additive="base">
                                        <p:cTn id="156" dur="500" fill="hold"/>
                                        <p:tgtEl>
                                          <p:spTgt spid="109"/>
                                        </p:tgtEl>
                                        <p:attrNameLst>
                                          <p:attrName>ppt_x</p:attrName>
                                        </p:attrNameLst>
                                      </p:cBhvr>
                                      <p:tavLst>
                                        <p:tav tm="0">
                                          <p:val>
                                            <p:strVal val="#ppt_x"/>
                                          </p:val>
                                        </p:tav>
                                        <p:tav tm="100000">
                                          <p:val>
                                            <p:strVal val="#ppt_x"/>
                                          </p:val>
                                        </p:tav>
                                      </p:tavLst>
                                    </p:anim>
                                    <p:anim calcmode="lin" valueType="num">
                                      <p:cBhvr additive="base">
                                        <p:cTn id="157" dur="500" fill="hold"/>
                                        <p:tgtEl>
                                          <p:spTgt spid="109"/>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0"/>
                                  </p:stCondLst>
                                  <p:childTnLst>
                                    <p:set>
                                      <p:cBhvr>
                                        <p:cTn id="159" dur="1" fill="hold">
                                          <p:stCondLst>
                                            <p:cond delay="0"/>
                                          </p:stCondLst>
                                        </p:cTn>
                                        <p:tgtEl>
                                          <p:spTgt spid="110"/>
                                        </p:tgtEl>
                                        <p:attrNameLst>
                                          <p:attrName>style.visibility</p:attrName>
                                        </p:attrNameLst>
                                      </p:cBhvr>
                                      <p:to>
                                        <p:strVal val="visible"/>
                                      </p:to>
                                    </p:set>
                                    <p:anim calcmode="lin" valueType="num">
                                      <p:cBhvr additive="base">
                                        <p:cTn id="160" dur="500" fill="hold"/>
                                        <p:tgtEl>
                                          <p:spTgt spid="110"/>
                                        </p:tgtEl>
                                        <p:attrNameLst>
                                          <p:attrName>ppt_x</p:attrName>
                                        </p:attrNameLst>
                                      </p:cBhvr>
                                      <p:tavLst>
                                        <p:tav tm="0">
                                          <p:val>
                                            <p:strVal val="#ppt_x"/>
                                          </p:val>
                                        </p:tav>
                                        <p:tav tm="100000">
                                          <p:val>
                                            <p:strVal val="#ppt_x"/>
                                          </p:val>
                                        </p:tav>
                                      </p:tavLst>
                                    </p:anim>
                                    <p:anim calcmode="lin" valueType="num">
                                      <p:cBhvr additive="base">
                                        <p:cTn id="161" dur="500" fill="hold"/>
                                        <p:tgtEl>
                                          <p:spTgt spid="110"/>
                                        </p:tgtEl>
                                        <p:attrNameLst>
                                          <p:attrName>ppt_y</p:attrName>
                                        </p:attrNameLst>
                                      </p:cBhvr>
                                      <p:tavLst>
                                        <p:tav tm="0">
                                          <p:val>
                                            <p:strVal val="1+#ppt_h/2"/>
                                          </p:val>
                                        </p:tav>
                                        <p:tav tm="100000">
                                          <p:val>
                                            <p:strVal val="#ppt_y"/>
                                          </p:val>
                                        </p:tav>
                                      </p:tavLst>
                                    </p:anim>
                                  </p:childTnLst>
                                </p:cTn>
                              </p:par>
                              <p:par>
                                <p:cTn id="162" presetID="2" presetClass="entr" presetSubtype="4" fill="hold" grpId="0" nodeType="withEffect">
                                  <p:stCondLst>
                                    <p:cond delay="0"/>
                                  </p:stCondLst>
                                  <p:childTnLst>
                                    <p:set>
                                      <p:cBhvr>
                                        <p:cTn id="163" dur="1" fill="hold">
                                          <p:stCondLst>
                                            <p:cond delay="0"/>
                                          </p:stCondLst>
                                        </p:cTn>
                                        <p:tgtEl>
                                          <p:spTgt spid="111"/>
                                        </p:tgtEl>
                                        <p:attrNameLst>
                                          <p:attrName>style.visibility</p:attrName>
                                        </p:attrNameLst>
                                      </p:cBhvr>
                                      <p:to>
                                        <p:strVal val="visible"/>
                                      </p:to>
                                    </p:set>
                                    <p:anim calcmode="lin" valueType="num">
                                      <p:cBhvr additive="base">
                                        <p:cTn id="164" dur="500" fill="hold"/>
                                        <p:tgtEl>
                                          <p:spTgt spid="111"/>
                                        </p:tgtEl>
                                        <p:attrNameLst>
                                          <p:attrName>ppt_x</p:attrName>
                                        </p:attrNameLst>
                                      </p:cBhvr>
                                      <p:tavLst>
                                        <p:tav tm="0">
                                          <p:val>
                                            <p:strVal val="#ppt_x"/>
                                          </p:val>
                                        </p:tav>
                                        <p:tav tm="100000">
                                          <p:val>
                                            <p:strVal val="#ppt_x"/>
                                          </p:val>
                                        </p:tav>
                                      </p:tavLst>
                                    </p:anim>
                                    <p:anim calcmode="lin" valueType="num">
                                      <p:cBhvr additive="base">
                                        <p:cTn id="165" dur="500" fill="hold"/>
                                        <p:tgtEl>
                                          <p:spTgt spid="111"/>
                                        </p:tgtEl>
                                        <p:attrNameLst>
                                          <p:attrName>ppt_y</p:attrName>
                                        </p:attrNameLst>
                                      </p:cBhvr>
                                      <p:tavLst>
                                        <p:tav tm="0">
                                          <p:val>
                                            <p:strVal val="1+#ppt_h/2"/>
                                          </p:val>
                                        </p:tav>
                                        <p:tav tm="100000">
                                          <p:val>
                                            <p:strVal val="#ppt_y"/>
                                          </p:val>
                                        </p:tav>
                                      </p:tavLst>
                                    </p:anim>
                                  </p:childTnLst>
                                </p:cTn>
                              </p:par>
                              <p:par>
                                <p:cTn id="166" presetID="2" presetClass="entr" presetSubtype="4" fill="hold" grpId="0" nodeType="withEffect">
                                  <p:stCondLst>
                                    <p:cond delay="0"/>
                                  </p:stCondLst>
                                  <p:childTnLst>
                                    <p:set>
                                      <p:cBhvr>
                                        <p:cTn id="167" dur="1" fill="hold">
                                          <p:stCondLst>
                                            <p:cond delay="0"/>
                                          </p:stCondLst>
                                        </p:cTn>
                                        <p:tgtEl>
                                          <p:spTgt spid="112"/>
                                        </p:tgtEl>
                                        <p:attrNameLst>
                                          <p:attrName>style.visibility</p:attrName>
                                        </p:attrNameLst>
                                      </p:cBhvr>
                                      <p:to>
                                        <p:strVal val="visible"/>
                                      </p:to>
                                    </p:set>
                                    <p:anim calcmode="lin" valueType="num">
                                      <p:cBhvr additive="base">
                                        <p:cTn id="168" dur="500" fill="hold"/>
                                        <p:tgtEl>
                                          <p:spTgt spid="112"/>
                                        </p:tgtEl>
                                        <p:attrNameLst>
                                          <p:attrName>ppt_x</p:attrName>
                                        </p:attrNameLst>
                                      </p:cBhvr>
                                      <p:tavLst>
                                        <p:tav tm="0">
                                          <p:val>
                                            <p:strVal val="#ppt_x"/>
                                          </p:val>
                                        </p:tav>
                                        <p:tav tm="100000">
                                          <p:val>
                                            <p:strVal val="#ppt_x"/>
                                          </p:val>
                                        </p:tav>
                                      </p:tavLst>
                                    </p:anim>
                                    <p:anim calcmode="lin" valueType="num">
                                      <p:cBhvr additive="base">
                                        <p:cTn id="169" dur="500" fill="hold"/>
                                        <p:tgtEl>
                                          <p:spTgt spid="112"/>
                                        </p:tgtEl>
                                        <p:attrNameLst>
                                          <p:attrName>ppt_y</p:attrName>
                                        </p:attrNameLst>
                                      </p:cBhvr>
                                      <p:tavLst>
                                        <p:tav tm="0">
                                          <p:val>
                                            <p:strVal val="1+#ppt_h/2"/>
                                          </p:val>
                                        </p:tav>
                                        <p:tav tm="100000">
                                          <p:val>
                                            <p:strVal val="#ppt_y"/>
                                          </p:val>
                                        </p:tav>
                                      </p:tavLst>
                                    </p:anim>
                                  </p:childTnLst>
                                </p:cTn>
                              </p:par>
                              <p:par>
                                <p:cTn id="170" presetID="2" presetClass="entr" presetSubtype="4" fill="hold" grpId="0" nodeType="withEffect">
                                  <p:stCondLst>
                                    <p:cond delay="0"/>
                                  </p:stCondLst>
                                  <p:childTnLst>
                                    <p:set>
                                      <p:cBhvr>
                                        <p:cTn id="171" dur="1" fill="hold">
                                          <p:stCondLst>
                                            <p:cond delay="0"/>
                                          </p:stCondLst>
                                        </p:cTn>
                                        <p:tgtEl>
                                          <p:spTgt spid="113"/>
                                        </p:tgtEl>
                                        <p:attrNameLst>
                                          <p:attrName>style.visibility</p:attrName>
                                        </p:attrNameLst>
                                      </p:cBhvr>
                                      <p:to>
                                        <p:strVal val="visible"/>
                                      </p:to>
                                    </p:set>
                                    <p:anim calcmode="lin" valueType="num">
                                      <p:cBhvr additive="base">
                                        <p:cTn id="172" dur="500" fill="hold"/>
                                        <p:tgtEl>
                                          <p:spTgt spid="113"/>
                                        </p:tgtEl>
                                        <p:attrNameLst>
                                          <p:attrName>ppt_x</p:attrName>
                                        </p:attrNameLst>
                                      </p:cBhvr>
                                      <p:tavLst>
                                        <p:tav tm="0">
                                          <p:val>
                                            <p:strVal val="#ppt_x"/>
                                          </p:val>
                                        </p:tav>
                                        <p:tav tm="100000">
                                          <p:val>
                                            <p:strVal val="#ppt_x"/>
                                          </p:val>
                                        </p:tav>
                                      </p:tavLst>
                                    </p:anim>
                                    <p:anim calcmode="lin" valueType="num">
                                      <p:cBhvr additive="base">
                                        <p:cTn id="173" dur="500" fill="hold"/>
                                        <p:tgtEl>
                                          <p:spTgt spid="113"/>
                                        </p:tgtEl>
                                        <p:attrNameLst>
                                          <p:attrName>ppt_y</p:attrName>
                                        </p:attrNameLst>
                                      </p:cBhvr>
                                      <p:tavLst>
                                        <p:tav tm="0">
                                          <p:val>
                                            <p:strVal val="1+#ppt_h/2"/>
                                          </p:val>
                                        </p:tav>
                                        <p:tav tm="100000">
                                          <p:val>
                                            <p:strVal val="#ppt_y"/>
                                          </p:val>
                                        </p:tav>
                                      </p:tavLst>
                                    </p:anim>
                                  </p:childTnLst>
                                </p:cTn>
                              </p:par>
                              <p:par>
                                <p:cTn id="174" presetID="2" presetClass="entr" presetSubtype="4" fill="hold" grpId="0" nodeType="withEffect">
                                  <p:stCondLst>
                                    <p:cond delay="0"/>
                                  </p:stCondLst>
                                  <p:childTnLst>
                                    <p:set>
                                      <p:cBhvr>
                                        <p:cTn id="175" dur="1" fill="hold">
                                          <p:stCondLst>
                                            <p:cond delay="0"/>
                                          </p:stCondLst>
                                        </p:cTn>
                                        <p:tgtEl>
                                          <p:spTgt spid="114"/>
                                        </p:tgtEl>
                                        <p:attrNameLst>
                                          <p:attrName>style.visibility</p:attrName>
                                        </p:attrNameLst>
                                      </p:cBhvr>
                                      <p:to>
                                        <p:strVal val="visible"/>
                                      </p:to>
                                    </p:set>
                                    <p:anim calcmode="lin" valueType="num">
                                      <p:cBhvr additive="base">
                                        <p:cTn id="176" dur="500" fill="hold"/>
                                        <p:tgtEl>
                                          <p:spTgt spid="114"/>
                                        </p:tgtEl>
                                        <p:attrNameLst>
                                          <p:attrName>ppt_x</p:attrName>
                                        </p:attrNameLst>
                                      </p:cBhvr>
                                      <p:tavLst>
                                        <p:tav tm="0">
                                          <p:val>
                                            <p:strVal val="#ppt_x"/>
                                          </p:val>
                                        </p:tav>
                                        <p:tav tm="100000">
                                          <p:val>
                                            <p:strVal val="#ppt_x"/>
                                          </p:val>
                                        </p:tav>
                                      </p:tavLst>
                                    </p:anim>
                                    <p:anim calcmode="lin" valueType="num">
                                      <p:cBhvr additive="base">
                                        <p:cTn id="177" dur="500" fill="hold"/>
                                        <p:tgtEl>
                                          <p:spTgt spid="114"/>
                                        </p:tgtEl>
                                        <p:attrNameLst>
                                          <p:attrName>ppt_y</p:attrName>
                                        </p:attrNameLst>
                                      </p:cBhvr>
                                      <p:tavLst>
                                        <p:tav tm="0">
                                          <p:val>
                                            <p:strVal val="1+#ppt_h/2"/>
                                          </p:val>
                                        </p:tav>
                                        <p:tav tm="100000">
                                          <p:val>
                                            <p:strVal val="#ppt_y"/>
                                          </p:val>
                                        </p:tav>
                                      </p:tavLst>
                                    </p:anim>
                                  </p:childTnLst>
                                </p:cTn>
                              </p:par>
                              <p:par>
                                <p:cTn id="178" presetID="2" presetClass="entr" presetSubtype="4" fill="hold" grpId="0" nodeType="withEffect">
                                  <p:stCondLst>
                                    <p:cond delay="0"/>
                                  </p:stCondLst>
                                  <p:childTnLst>
                                    <p:set>
                                      <p:cBhvr>
                                        <p:cTn id="179" dur="1" fill="hold">
                                          <p:stCondLst>
                                            <p:cond delay="0"/>
                                          </p:stCondLst>
                                        </p:cTn>
                                        <p:tgtEl>
                                          <p:spTgt spid="115"/>
                                        </p:tgtEl>
                                        <p:attrNameLst>
                                          <p:attrName>style.visibility</p:attrName>
                                        </p:attrNameLst>
                                      </p:cBhvr>
                                      <p:to>
                                        <p:strVal val="visible"/>
                                      </p:to>
                                    </p:set>
                                    <p:anim calcmode="lin" valueType="num">
                                      <p:cBhvr additive="base">
                                        <p:cTn id="180" dur="500" fill="hold"/>
                                        <p:tgtEl>
                                          <p:spTgt spid="115"/>
                                        </p:tgtEl>
                                        <p:attrNameLst>
                                          <p:attrName>ppt_x</p:attrName>
                                        </p:attrNameLst>
                                      </p:cBhvr>
                                      <p:tavLst>
                                        <p:tav tm="0">
                                          <p:val>
                                            <p:strVal val="#ppt_x"/>
                                          </p:val>
                                        </p:tav>
                                        <p:tav tm="100000">
                                          <p:val>
                                            <p:strVal val="#ppt_x"/>
                                          </p:val>
                                        </p:tav>
                                      </p:tavLst>
                                    </p:anim>
                                    <p:anim calcmode="lin" valueType="num">
                                      <p:cBhvr additive="base">
                                        <p:cTn id="181" dur="500" fill="hold"/>
                                        <p:tgtEl>
                                          <p:spTgt spid="115"/>
                                        </p:tgtEl>
                                        <p:attrNameLst>
                                          <p:attrName>ppt_y</p:attrName>
                                        </p:attrNameLst>
                                      </p:cBhvr>
                                      <p:tavLst>
                                        <p:tav tm="0">
                                          <p:val>
                                            <p:strVal val="1+#ppt_h/2"/>
                                          </p:val>
                                        </p:tav>
                                        <p:tav tm="100000">
                                          <p:val>
                                            <p:strVal val="#ppt_y"/>
                                          </p:val>
                                        </p:tav>
                                      </p:tavLst>
                                    </p:anim>
                                  </p:childTnLst>
                                </p:cTn>
                              </p:par>
                              <p:par>
                                <p:cTn id="182" presetID="2" presetClass="entr" presetSubtype="4" fill="hold" grpId="0" nodeType="withEffect">
                                  <p:stCondLst>
                                    <p:cond delay="0"/>
                                  </p:stCondLst>
                                  <p:childTnLst>
                                    <p:set>
                                      <p:cBhvr>
                                        <p:cTn id="183" dur="1" fill="hold">
                                          <p:stCondLst>
                                            <p:cond delay="0"/>
                                          </p:stCondLst>
                                        </p:cTn>
                                        <p:tgtEl>
                                          <p:spTgt spid="116"/>
                                        </p:tgtEl>
                                        <p:attrNameLst>
                                          <p:attrName>style.visibility</p:attrName>
                                        </p:attrNameLst>
                                      </p:cBhvr>
                                      <p:to>
                                        <p:strVal val="visible"/>
                                      </p:to>
                                    </p:set>
                                    <p:anim calcmode="lin" valueType="num">
                                      <p:cBhvr additive="base">
                                        <p:cTn id="184" dur="500" fill="hold"/>
                                        <p:tgtEl>
                                          <p:spTgt spid="116"/>
                                        </p:tgtEl>
                                        <p:attrNameLst>
                                          <p:attrName>ppt_x</p:attrName>
                                        </p:attrNameLst>
                                      </p:cBhvr>
                                      <p:tavLst>
                                        <p:tav tm="0">
                                          <p:val>
                                            <p:strVal val="#ppt_x"/>
                                          </p:val>
                                        </p:tav>
                                        <p:tav tm="100000">
                                          <p:val>
                                            <p:strVal val="#ppt_x"/>
                                          </p:val>
                                        </p:tav>
                                      </p:tavLst>
                                    </p:anim>
                                    <p:anim calcmode="lin" valueType="num">
                                      <p:cBhvr additive="base">
                                        <p:cTn id="185" dur="500" fill="hold"/>
                                        <p:tgtEl>
                                          <p:spTgt spid="116"/>
                                        </p:tgtEl>
                                        <p:attrNameLst>
                                          <p:attrName>ppt_y</p:attrName>
                                        </p:attrNameLst>
                                      </p:cBhvr>
                                      <p:tavLst>
                                        <p:tav tm="0">
                                          <p:val>
                                            <p:strVal val="1+#ppt_h/2"/>
                                          </p:val>
                                        </p:tav>
                                        <p:tav tm="100000">
                                          <p:val>
                                            <p:strVal val="#ppt_y"/>
                                          </p:val>
                                        </p:tav>
                                      </p:tavLst>
                                    </p:anim>
                                  </p:childTnLst>
                                </p:cTn>
                              </p:par>
                              <p:par>
                                <p:cTn id="186" presetID="2" presetClass="entr" presetSubtype="4" fill="hold" grpId="0" nodeType="withEffect">
                                  <p:stCondLst>
                                    <p:cond delay="0"/>
                                  </p:stCondLst>
                                  <p:childTnLst>
                                    <p:set>
                                      <p:cBhvr>
                                        <p:cTn id="187" dur="1" fill="hold">
                                          <p:stCondLst>
                                            <p:cond delay="0"/>
                                          </p:stCondLst>
                                        </p:cTn>
                                        <p:tgtEl>
                                          <p:spTgt spid="117"/>
                                        </p:tgtEl>
                                        <p:attrNameLst>
                                          <p:attrName>style.visibility</p:attrName>
                                        </p:attrNameLst>
                                      </p:cBhvr>
                                      <p:to>
                                        <p:strVal val="visible"/>
                                      </p:to>
                                    </p:set>
                                    <p:anim calcmode="lin" valueType="num">
                                      <p:cBhvr additive="base">
                                        <p:cTn id="188" dur="500" fill="hold"/>
                                        <p:tgtEl>
                                          <p:spTgt spid="117"/>
                                        </p:tgtEl>
                                        <p:attrNameLst>
                                          <p:attrName>ppt_x</p:attrName>
                                        </p:attrNameLst>
                                      </p:cBhvr>
                                      <p:tavLst>
                                        <p:tav tm="0">
                                          <p:val>
                                            <p:strVal val="#ppt_x"/>
                                          </p:val>
                                        </p:tav>
                                        <p:tav tm="100000">
                                          <p:val>
                                            <p:strVal val="#ppt_x"/>
                                          </p:val>
                                        </p:tav>
                                      </p:tavLst>
                                    </p:anim>
                                    <p:anim calcmode="lin" valueType="num">
                                      <p:cBhvr additive="base">
                                        <p:cTn id="189" dur="500" fill="hold"/>
                                        <p:tgtEl>
                                          <p:spTgt spid="117"/>
                                        </p:tgtEl>
                                        <p:attrNameLst>
                                          <p:attrName>ppt_y</p:attrName>
                                        </p:attrNameLst>
                                      </p:cBhvr>
                                      <p:tavLst>
                                        <p:tav tm="0">
                                          <p:val>
                                            <p:strVal val="1+#ppt_h/2"/>
                                          </p:val>
                                        </p:tav>
                                        <p:tav tm="100000">
                                          <p:val>
                                            <p:strVal val="#ppt_y"/>
                                          </p:val>
                                        </p:tav>
                                      </p:tavLst>
                                    </p:anim>
                                  </p:childTnLst>
                                </p:cTn>
                              </p:par>
                              <p:par>
                                <p:cTn id="190" presetID="2" presetClass="entr" presetSubtype="4" fill="hold" grpId="0" nodeType="withEffect">
                                  <p:stCondLst>
                                    <p:cond delay="0"/>
                                  </p:stCondLst>
                                  <p:childTnLst>
                                    <p:set>
                                      <p:cBhvr>
                                        <p:cTn id="191" dur="1" fill="hold">
                                          <p:stCondLst>
                                            <p:cond delay="0"/>
                                          </p:stCondLst>
                                        </p:cTn>
                                        <p:tgtEl>
                                          <p:spTgt spid="118"/>
                                        </p:tgtEl>
                                        <p:attrNameLst>
                                          <p:attrName>style.visibility</p:attrName>
                                        </p:attrNameLst>
                                      </p:cBhvr>
                                      <p:to>
                                        <p:strVal val="visible"/>
                                      </p:to>
                                    </p:set>
                                    <p:anim calcmode="lin" valueType="num">
                                      <p:cBhvr additive="base">
                                        <p:cTn id="192" dur="500" fill="hold"/>
                                        <p:tgtEl>
                                          <p:spTgt spid="118"/>
                                        </p:tgtEl>
                                        <p:attrNameLst>
                                          <p:attrName>ppt_x</p:attrName>
                                        </p:attrNameLst>
                                      </p:cBhvr>
                                      <p:tavLst>
                                        <p:tav tm="0">
                                          <p:val>
                                            <p:strVal val="#ppt_x"/>
                                          </p:val>
                                        </p:tav>
                                        <p:tav tm="100000">
                                          <p:val>
                                            <p:strVal val="#ppt_x"/>
                                          </p:val>
                                        </p:tav>
                                      </p:tavLst>
                                    </p:anim>
                                    <p:anim calcmode="lin" valueType="num">
                                      <p:cBhvr additive="base">
                                        <p:cTn id="193" dur="500" fill="hold"/>
                                        <p:tgtEl>
                                          <p:spTgt spid="118"/>
                                        </p:tgtEl>
                                        <p:attrNameLst>
                                          <p:attrName>ppt_y</p:attrName>
                                        </p:attrNameLst>
                                      </p:cBhvr>
                                      <p:tavLst>
                                        <p:tav tm="0">
                                          <p:val>
                                            <p:strVal val="1+#ppt_h/2"/>
                                          </p:val>
                                        </p:tav>
                                        <p:tav tm="100000">
                                          <p:val>
                                            <p:strVal val="#ppt_y"/>
                                          </p:val>
                                        </p:tav>
                                      </p:tavLst>
                                    </p:anim>
                                  </p:childTnLst>
                                </p:cTn>
                              </p:par>
                              <p:par>
                                <p:cTn id="194" presetID="2" presetClass="entr" presetSubtype="4" fill="hold" grpId="0" nodeType="with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500" fill="hold"/>
                                        <p:tgtEl>
                                          <p:spTgt spid="119"/>
                                        </p:tgtEl>
                                        <p:attrNameLst>
                                          <p:attrName>ppt_x</p:attrName>
                                        </p:attrNameLst>
                                      </p:cBhvr>
                                      <p:tavLst>
                                        <p:tav tm="0">
                                          <p:val>
                                            <p:strVal val="#ppt_x"/>
                                          </p:val>
                                        </p:tav>
                                        <p:tav tm="100000">
                                          <p:val>
                                            <p:strVal val="#ppt_x"/>
                                          </p:val>
                                        </p:tav>
                                      </p:tavLst>
                                    </p:anim>
                                    <p:anim calcmode="lin" valueType="num">
                                      <p:cBhvr additive="base">
                                        <p:cTn id="197" dur="500" fill="hold"/>
                                        <p:tgtEl>
                                          <p:spTgt spid="119"/>
                                        </p:tgtEl>
                                        <p:attrNameLst>
                                          <p:attrName>ppt_y</p:attrName>
                                        </p:attrNameLst>
                                      </p:cBhvr>
                                      <p:tavLst>
                                        <p:tav tm="0">
                                          <p:val>
                                            <p:strVal val="1+#ppt_h/2"/>
                                          </p:val>
                                        </p:tav>
                                        <p:tav tm="100000">
                                          <p:val>
                                            <p:strVal val="#ppt_y"/>
                                          </p:val>
                                        </p:tav>
                                      </p:tavLst>
                                    </p:anim>
                                  </p:childTnLst>
                                </p:cTn>
                              </p:par>
                              <p:par>
                                <p:cTn id="198" presetID="2" presetClass="entr" presetSubtype="4" fill="hold" grpId="0" nodeType="withEffect">
                                  <p:stCondLst>
                                    <p:cond delay="0"/>
                                  </p:stCondLst>
                                  <p:childTnLst>
                                    <p:set>
                                      <p:cBhvr>
                                        <p:cTn id="199" dur="1" fill="hold">
                                          <p:stCondLst>
                                            <p:cond delay="0"/>
                                          </p:stCondLst>
                                        </p:cTn>
                                        <p:tgtEl>
                                          <p:spTgt spid="122"/>
                                        </p:tgtEl>
                                        <p:attrNameLst>
                                          <p:attrName>style.visibility</p:attrName>
                                        </p:attrNameLst>
                                      </p:cBhvr>
                                      <p:to>
                                        <p:strVal val="visible"/>
                                      </p:to>
                                    </p:set>
                                    <p:anim calcmode="lin" valueType="num">
                                      <p:cBhvr additive="base">
                                        <p:cTn id="200" dur="500" fill="hold"/>
                                        <p:tgtEl>
                                          <p:spTgt spid="122"/>
                                        </p:tgtEl>
                                        <p:attrNameLst>
                                          <p:attrName>ppt_x</p:attrName>
                                        </p:attrNameLst>
                                      </p:cBhvr>
                                      <p:tavLst>
                                        <p:tav tm="0">
                                          <p:val>
                                            <p:strVal val="#ppt_x"/>
                                          </p:val>
                                        </p:tav>
                                        <p:tav tm="100000">
                                          <p:val>
                                            <p:strVal val="#ppt_x"/>
                                          </p:val>
                                        </p:tav>
                                      </p:tavLst>
                                    </p:anim>
                                    <p:anim calcmode="lin" valueType="num">
                                      <p:cBhvr additive="base">
                                        <p:cTn id="201" dur="500" fill="hold"/>
                                        <p:tgtEl>
                                          <p:spTgt spid="122"/>
                                        </p:tgtEl>
                                        <p:attrNameLst>
                                          <p:attrName>ppt_y</p:attrName>
                                        </p:attrNameLst>
                                      </p:cBhvr>
                                      <p:tavLst>
                                        <p:tav tm="0">
                                          <p:val>
                                            <p:strVal val="1+#ppt_h/2"/>
                                          </p:val>
                                        </p:tav>
                                        <p:tav tm="100000">
                                          <p:val>
                                            <p:strVal val="#ppt_y"/>
                                          </p:val>
                                        </p:tav>
                                      </p:tavLst>
                                    </p:anim>
                                  </p:childTnLst>
                                </p:cTn>
                              </p:par>
                              <p:par>
                                <p:cTn id="202" presetID="2" presetClass="entr" presetSubtype="4" fill="hold" grpId="0" nodeType="withEffect">
                                  <p:stCondLst>
                                    <p:cond delay="0"/>
                                  </p:stCondLst>
                                  <p:childTnLst>
                                    <p:set>
                                      <p:cBhvr>
                                        <p:cTn id="203" dur="1" fill="hold">
                                          <p:stCondLst>
                                            <p:cond delay="0"/>
                                          </p:stCondLst>
                                        </p:cTn>
                                        <p:tgtEl>
                                          <p:spTgt spid="123"/>
                                        </p:tgtEl>
                                        <p:attrNameLst>
                                          <p:attrName>style.visibility</p:attrName>
                                        </p:attrNameLst>
                                      </p:cBhvr>
                                      <p:to>
                                        <p:strVal val="visible"/>
                                      </p:to>
                                    </p:set>
                                    <p:anim calcmode="lin" valueType="num">
                                      <p:cBhvr additive="base">
                                        <p:cTn id="204" dur="500" fill="hold"/>
                                        <p:tgtEl>
                                          <p:spTgt spid="123"/>
                                        </p:tgtEl>
                                        <p:attrNameLst>
                                          <p:attrName>ppt_x</p:attrName>
                                        </p:attrNameLst>
                                      </p:cBhvr>
                                      <p:tavLst>
                                        <p:tav tm="0">
                                          <p:val>
                                            <p:strVal val="#ppt_x"/>
                                          </p:val>
                                        </p:tav>
                                        <p:tav tm="100000">
                                          <p:val>
                                            <p:strVal val="#ppt_x"/>
                                          </p:val>
                                        </p:tav>
                                      </p:tavLst>
                                    </p:anim>
                                    <p:anim calcmode="lin" valueType="num">
                                      <p:cBhvr additive="base">
                                        <p:cTn id="205" dur="500" fill="hold"/>
                                        <p:tgtEl>
                                          <p:spTgt spid="123"/>
                                        </p:tgtEl>
                                        <p:attrNameLst>
                                          <p:attrName>ppt_y</p:attrName>
                                        </p:attrNameLst>
                                      </p:cBhvr>
                                      <p:tavLst>
                                        <p:tav tm="0">
                                          <p:val>
                                            <p:strVal val="1+#ppt_h/2"/>
                                          </p:val>
                                        </p:tav>
                                        <p:tav tm="100000">
                                          <p:val>
                                            <p:strVal val="#ppt_y"/>
                                          </p:val>
                                        </p:tav>
                                      </p:tavLst>
                                    </p:anim>
                                  </p:childTnLst>
                                </p:cTn>
                              </p:par>
                              <p:par>
                                <p:cTn id="206" presetID="2" presetClass="entr" presetSubtype="4" fill="hold" grpId="0" nodeType="withEffect">
                                  <p:stCondLst>
                                    <p:cond delay="0"/>
                                  </p:stCondLst>
                                  <p:childTnLst>
                                    <p:set>
                                      <p:cBhvr>
                                        <p:cTn id="207" dur="1" fill="hold">
                                          <p:stCondLst>
                                            <p:cond delay="0"/>
                                          </p:stCondLst>
                                        </p:cTn>
                                        <p:tgtEl>
                                          <p:spTgt spid="124"/>
                                        </p:tgtEl>
                                        <p:attrNameLst>
                                          <p:attrName>style.visibility</p:attrName>
                                        </p:attrNameLst>
                                      </p:cBhvr>
                                      <p:to>
                                        <p:strVal val="visible"/>
                                      </p:to>
                                    </p:set>
                                    <p:anim calcmode="lin" valueType="num">
                                      <p:cBhvr additive="base">
                                        <p:cTn id="208" dur="500" fill="hold"/>
                                        <p:tgtEl>
                                          <p:spTgt spid="124"/>
                                        </p:tgtEl>
                                        <p:attrNameLst>
                                          <p:attrName>ppt_x</p:attrName>
                                        </p:attrNameLst>
                                      </p:cBhvr>
                                      <p:tavLst>
                                        <p:tav tm="0">
                                          <p:val>
                                            <p:strVal val="#ppt_x"/>
                                          </p:val>
                                        </p:tav>
                                        <p:tav tm="100000">
                                          <p:val>
                                            <p:strVal val="#ppt_x"/>
                                          </p:val>
                                        </p:tav>
                                      </p:tavLst>
                                    </p:anim>
                                    <p:anim calcmode="lin" valueType="num">
                                      <p:cBhvr additive="base">
                                        <p:cTn id="209" dur="500" fill="hold"/>
                                        <p:tgtEl>
                                          <p:spTgt spid="124"/>
                                        </p:tgtEl>
                                        <p:attrNameLst>
                                          <p:attrName>ppt_y</p:attrName>
                                        </p:attrNameLst>
                                      </p:cBhvr>
                                      <p:tavLst>
                                        <p:tav tm="0">
                                          <p:val>
                                            <p:strVal val="1+#ppt_h/2"/>
                                          </p:val>
                                        </p:tav>
                                        <p:tav tm="100000">
                                          <p:val>
                                            <p:strVal val="#ppt_y"/>
                                          </p:val>
                                        </p:tav>
                                      </p:tavLst>
                                    </p:anim>
                                  </p:childTnLst>
                                </p:cTn>
                              </p:par>
                              <p:par>
                                <p:cTn id="210" presetID="2" presetClass="entr" presetSubtype="4" fill="hold" grpId="0" nodeType="withEffect">
                                  <p:stCondLst>
                                    <p:cond delay="0"/>
                                  </p:stCondLst>
                                  <p:childTnLst>
                                    <p:set>
                                      <p:cBhvr>
                                        <p:cTn id="211" dur="1" fill="hold">
                                          <p:stCondLst>
                                            <p:cond delay="0"/>
                                          </p:stCondLst>
                                        </p:cTn>
                                        <p:tgtEl>
                                          <p:spTgt spid="125"/>
                                        </p:tgtEl>
                                        <p:attrNameLst>
                                          <p:attrName>style.visibility</p:attrName>
                                        </p:attrNameLst>
                                      </p:cBhvr>
                                      <p:to>
                                        <p:strVal val="visible"/>
                                      </p:to>
                                    </p:set>
                                    <p:anim calcmode="lin" valueType="num">
                                      <p:cBhvr additive="base">
                                        <p:cTn id="212" dur="500" fill="hold"/>
                                        <p:tgtEl>
                                          <p:spTgt spid="125"/>
                                        </p:tgtEl>
                                        <p:attrNameLst>
                                          <p:attrName>ppt_x</p:attrName>
                                        </p:attrNameLst>
                                      </p:cBhvr>
                                      <p:tavLst>
                                        <p:tav tm="0">
                                          <p:val>
                                            <p:strVal val="#ppt_x"/>
                                          </p:val>
                                        </p:tav>
                                        <p:tav tm="100000">
                                          <p:val>
                                            <p:strVal val="#ppt_x"/>
                                          </p:val>
                                        </p:tav>
                                      </p:tavLst>
                                    </p:anim>
                                    <p:anim calcmode="lin" valueType="num">
                                      <p:cBhvr additive="base">
                                        <p:cTn id="213" dur="500" fill="hold"/>
                                        <p:tgtEl>
                                          <p:spTgt spid="125"/>
                                        </p:tgtEl>
                                        <p:attrNameLst>
                                          <p:attrName>ppt_y</p:attrName>
                                        </p:attrNameLst>
                                      </p:cBhvr>
                                      <p:tavLst>
                                        <p:tav tm="0">
                                          <p:val>
                                            <p:strVal val="1+#ppt_h/2"/>
                                          </p:val>
                                        </p:tav>
                                        <p:tav tm="100000">
                                          <p:val>
                                            <p:strVal val="#ppt_y"/>
                                          </p:val>
                                        </p:tav>
                                      </p:tavLst>
                                    </p:anim>
                                  </p:childTnLst>
                                </p:cTn>
                              </p:par>
                              <p:par>
                                <p:cTn id="214" presetID="2" presetClass="entr" presetSubtype="4" fill="hold" grpId="0" nodeType="withEffect">
                                  <p:stCondLst>
                                    <p:cond delay="0"/>
                                  </p:stCondLst>
                                  <p:childTnLst>
                                    <p:set>
                                      <p:cBhvr>
                                        <p:cTn id="215" dur="1" fill="hold">
                                          <p:stCondLst>
                                            <p:cond delay="0"/>
                                          </p:stCondLst>
                                        </p:cTn>
                                        <p:tgtEl>
                                          <p:spTgt spid="126"/>
                                        </p:tgtEl>
                                        <p:attrNameLst>
                                          <p:attrName>style.visibility</p:attrName>
                                        </p:attrNameLst>
                                      </p:cBhvr>
                                      <p:to>
                                        <p:strVal val="visible"/>
                                      </p:to>
                                    </p:set>
                                    <p:anim calcmode="lin" valueType="num">
                                      <p:cBhvr additive="base">
                                        <p:cTn id="216" dur="500" fill="hold"/>
                                        <p:tgtEl>
                                          <p:spTgt spid="126"/>
                                        </p:tgtEl>
                                        <p:attrNameLst>
                                          <p:attrName>ppt_x</p:attrName>
                                        </p:attrNameLst>
                                      </p:cBhvr>
                                      <p:tavLst>
                                        <p:tav tm="0">
                                          <p:val>
                                            <p:strVal val="#ppt_x"/>
                                          </p:val>
                                        </p:tav>
                                        <p:tav tm="100000">
                                          <p:val>
                                            <p:strVal val="#ppt_x"/>
                                          </p:val>
                                        </p:tav>
                                      </p:tavLst>
                                    </p:anim>
                                    <p:anim calcmode="lin" valueType="num">
                                      <p:cBhvr additive="base">
                                        <p:cTn id="217" dur="500" fill="hold"/>
                                        <p:tgtEl>
                                          <p:spTgt spid="126"/>
                                        </p:tgtEl>
                                        <p:attrNameLst>
                                          <p:attrName>ppt_y</p:attrName>
                                        </p:attrNameLst>
                                      </p:cBhvr>
                                      <p:tavLst>
                                        <p:tav tm="0">
                                          <p:val>
                                            <p:strVal val="1+#ppt_h/2"/>
                                          </p:val>
                                        </p:tav>
                                        <p:tav tm="100000">
                                          <p:val>
                                            <p:strVal val="#ppt_y"/>
                                          </p:val>
                                        </p:tav>
                                      </p:tavLst>
                                    </p:anim>
                                  </p:childTnLst>
                                </p:cTn>
                              </p:par>
                              <p:par>
                                <p:cTn id="218" presetID="2" presetClass="entr" presetSubtype="4" fill="hold" grpId="0" nodeType="withEffect">
                                  <p:stCondLst>
                                    <p:cond delay="0"/>
                                  </p:stCondLst>
                                  <p:childTnLst>
                                    <p:set>
                                      <p:cBhvr>
                                        <p:cTn id="219" dur="1" fill="hold">
                                          <p:stCondLst>
                                            <p:cond delay="0"/>
                                          </p:stCondLst>
                                        </p:cTn>
                                        <p:tgtEl>
                                          <p:spTgt spid="127"/>
                                        </p:tgtEl>
                                        <p:attrNameLst>
                                          <p:attrName>style.visibility</p:attrName>
                                        </p:attrNameLst>
                                      </p:cBhvr>
                                      <p:to>
                                        <p:strVal val="visible"/>
                                      </p:to>
                                    </p:set>
                                    <p:anim calcmode="lin" valueType="num">
                                      <p:cBhvr additive="base">
                                        <p:cTn id="220" dur="500" fill="hold"/>
                                        <p:tgtEl>
                                          <p:spTgt spid="127"/>
                                        </p:tgtEl>
                                        <p:attrNameLst>
                                          <p:attrName>ppt_x</p:attrName>
                                        </p:attrNameLst>
                                      </p:cBhvr>
                                      <p:tavLst>
                                        <p:tav tm="0">
                                          <p:val>
                                            <p:strVal val="#ppt_x"/>
                                          </p:val>
                                        </p:tav>
                                        <p:tav tm="100000">
                                          <p:val>
                                            <p:strVal val="#ppt_x"/>
                                          </p:val>
                                        </p:tav>
                                      </p:tavLst>
                                    </p:anim>
                                    <p:anim calcmode="lin" valueType="num">
                                      <p:cBhvr additive="base">
                                        <p:cTn id="221" dur="500" fill="hold"/>
                                        <p:tgtEl>
                                          <p:spTgt spid="127"/>
                                        </p:tgtEl>
                                        <p:attrNameLst>
                                          <p:attrName>ppt_y</p:attrName>
                                        </p:attrNameLst>
                                      </p:cBhvr>
                                      <p:tavLst>
                                        <p:tav tm="0">
                                          <p:val>
                                            <p:strVal val="1+#ppt_h/2"/>
                                          </p:val>
                                        </p:tav>
                                        <p:tav tm="100000">
                                          <p:val>
                                            <p:strVal val="#ppt_y"/>
                                          </p:val>
                                        </p:tav>
                                      </p:tavLst>
                                    </p:anim>
                                  </p:childTnLst>
                                </p:cTn>
                              </p:par>
                              <p:par>
                                <p:cTn id="222" presetID="2" presetClass="entr" presetSubtype="4" fill="hold" grpId="0" nodeType="withEffect">
                                  <p:stCondLst>
                                    <p:cond delay="0"/>
                                  </p:stCondLst>
                                  <p:childTnLst>
                                    <p:set>
                                      <p:cBhvr>
                                        <p:cTn id="223" dur="1" fill="hold">
                                          <p:stCondLst>
                                            <p:cond delay="0"/>
                                          </p:stCondLst>
                                        </p:cTn>
                                        <p:tgtEl>
                                          <p:spTgt spid="128"/>
                                        </p:tgtEl>
                                        <p:attrNameLst>
                                          <p:attrName>style.visibility</p:attrName>
                                        </p:attrNameLst>
                                      </p:cBhvr>
                                      <p:to>
                                        <p:strVal val="visible"/>
                                      </p:to>
                                    </p:set>
                                    <p:anim calcmode="lin" valueType="num">
                                      <p:cBhvr additive="base">
                                        <p:cTn id="224" dur="500" fill="hold"/>
                                        <p:tgtEl>
                                          <p:spTgt spid="128"/>
                                        </p:tgtEl>
                                        <p:attrNameLst>
                                          <p:attrName>ppt_x</p:attrName>
                                        </p:attrNameLst>
                                      </p:cBhvr>
                                      <p:tavLst>
                                        <p:tav tm="0">
                                          <p:val>
                                            <p:strVal val="#ppt_x"/>
                                          </p:val>
                                        </p:tav>
                                        <p:tav tm="100000">
                                          <p:val>
                                            <p:strVal val="#ppt_x"/>
                                          </p:val>
                                        </p:tav>
                                      </p:tavLst>
                                    </p:anim>
                                    <p:anim calcmode="lin" valueType="num">
                                      <p:cBhvr additive="base">
                                        <p:cTn id="225" dur="500" fill="hold"/>
                                        <p:tgtEl>
                                          <p:spTgt spid="128"/>
                                        </p:tgtEl>
                                        <p:attrNameLst>
                                          <p:attrName>ppt_y</p:attrName>
                                        </p:attrNameLst>
                                      </p:cBhvr>
                                      <p:tavLst>
                                        <p:tav tm="0">
                                          <p:val>
                                            <p:strVal val="1+#ppt_h/2"/>
                                          </p:val>
                                        </p:tav>
                                        <p:tav tm="100000">
                                          <p:val>
                                            <p:strVal val="#ppt_y"/>
                                          </p:val>
                                        </p:tav>
                                      </p:tavLst>
                                    </p:anim>
                                  </p:childTnLst>
                                </p:cTn>
                              </p:par>
                              <p:par>
                                <p:cTn id="226" presetID="10" presetClass="entr" presetSubtype="0" fill="hold" grpId="0" nodeType="withEffect">
                                  <p:stCondLst>
                                    <p:cond delay="0"/>
                                  </p:stCondLst>
                                  <p:childTnLst>
                                    <p:set>
                                      <p:cBhvr>
                                        <p:cTn id="227" dur="1" fill="hold">
                                          <p:stCondLst>
                                            <p:cond delay="0"/>
                                          </p:stCondLst>
                                        </p:cTn>
                                        <p:tgtEl>
                                          <p:spTgt spid="6"/>
                                        </p:tgtEl>
                                        <p:attrNameLst>
                                          <p:attrName>style.visibility</p:attrName>
                                        </p:attrNameLst>
                                      </p:cBhvr>
                                      <p:to>
                                        <p:strVal val="visible"/>
                                      </p:to>
                                    </p:set>
                                    <p:animEffect transition="in" filter="fade">
                                      <p:cBhvr>
                                        <p:cTn id="228" dur="500"/>
                                        <p:tgtEl>
                                          <p:spTgt spid="6"/>
                                        </p:tgtEl>
                                      </p:cBhvr>
                                    </p:animEffect>
                                  </p:childTnLst>
                                </p:cTn>
                              </p:par>
                              <p:par>
                                <p:cTn id="229" presetID="2" presetClass="entr" presetSubtype="4" fill="hold" grpId="0" nodeType="withEffect">
                                  <p:stCondLst>
                                    <p:cond delay="0"/>
                                  </p:stCondLst>
                                  <p:childTnLst>
                                    <p:set>
                                      <p:cBhvr>
                                        <p:cTn id="230" dur="1" fill="hold">
                                          <p:stCondLst>
                                            <p:cond delay="0"/>
                                          </p:stCondLst>
                                        </p:cTn>
                                        <p:tgtEl>
                                          <p:spTgt spid="134"/>
                                        </p:tgtEl>
                                        <p:attrNameLst>
                                          <p:attrName>style.visibility</p:attrName>
                                        </p:attrNameLst>
                                      </p:cBhvr>
                                      <p:to>
                                        <p:strVal val="visible"/>
                                      </p:to>
                                    </p:set>
                                    <p:anim calcmode="lin" valueType="num">
                                      <p:cBhvr additive="base">
                                        <p:cTn id="231" dur="500" fill="hold"/>
                                        <p:tgtEl>
                                          <p:spTgt spid="134"/>
                                        </p:tgtEl>
                                        <p:attrNameLst>
                                          <p:attrName>ppt_x</p:attrName>
                                        </p:attrNameLst>
                                      </p:cBhvr>
                                      <p:tavLst>
                                        <p:tav tm="0">
                                          <p:val>
                                            <p:strVal val="#ppt_x"/>
                                          </p:val>
                                        </p:tav>
                                        <p:tav tm="100000">
                                          <p:val>
                                            <p:strVal val="#ppt_x"/>
                                          </p:val>
                                        </p:tav>
                                      </p:tavLst>
                                    </p:anim>
                                    <p:anim calcmode="lin" valueType="num">
                                      <p:cBhvr additive="base">
                                        <p:cTn id="232" dur="500" fill="hold"/>
                                        <p:tgtEl>
                                          <p:spTgt spid="134"/>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7"/>
                                        </p:tgtEl>
                                        <p:attrNameLst>
                                          <p:attrName>style.visibility</p:attrName>
                                        </p:attrNameLst>
                                      </p:cBhvr>
                                      <p:to>
                                        <p:strVal val="visible"/>
                                      </p:to>
                                    </p:set>
                                    <p:anim calcmode="lin" valueType="num">
                                      <p:cBhvr additive="base">
                                        <p:cTn id="235" dur="500" fill="hold"/>
                                        <p:tgtEl>
                                          <p:spTgt spid="7"/>
                                        </p:tgtEl>
                                        <p:attrNameLst>
                                          <p:attrName>ppt_x</p:attrName>
                                        </p:attrNameLst>
                                      </p:cBhvr>
                                      <p:tavLst>
                                        <p:tav tm="0">
                                          <p:val>
                                            <p:strVal val="#ppt_x"/>
                                          </p:val>
                                        </p:tav>
                                        <p:tav tm="100000">
                                          <p:val>
                                            <p:strVal val="#ppt_x"/>
                                          </p:val>
                                        </p:tav>
                                      </p:tavLst>
                                    </p:anim>
                                    <p:anim calcmode="lin" valueType="num">
                                      <p:cBhvr additive="base">
                                        <p:cTn id="2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8" grpId="0" animBg="1"/>
      <p:bldP spid="6"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p:bldP spid="122" grpId="0"/>
      <p:bldP spid="123" grpId="0"/>
      <p:bldP spid="124" grpId="0"/>
      <p:bldP spid="125" grpId="0"/>
      <p:bldP spid="126" grpId="0"/>
      <p:bldP spid="127" grpId="0"/>
      <p:bldP spid="128" grpId="0"/>
      <p:bldP spid="2118" grpId="0"/>
      <p:bldP spid="2119" grpId="0"/>
      <p:bldP spid="2120" grpId="0"/>
      <p:bldP spid="2121" grpId="0"/>
      <p:bldP spid="2122" grpId="0"/>
      <p:bldP spid="2123" grpId="0"/>
      <p:bldP spid="2124" grpId="0"/>
      <p:bldP spid="2125" grpId="0"/>
      <p:bldP spid="2126" grpId="0"/>
      <p:bldP spid="2127" grpId="0"/>
      <p:bldP spid="2128" grpId="0"/>
      <p:bldP spid="2129" grpId="0"/>
      <p:bldP spid="2130" grpId="0"/>
      <p:bldP spid="2131" grpId="0"/>
      <p:bldP spid="2132" grpId="0"/>
      <p:bldP spid="2133" grpId="0"/>
      <p:bldP spid="2134" grpId="0"/>
      <p:bldP spid="2135" grpId="0"/>
      <p:bldP spid="2136" grpId="0"/>
      <p:bldP spid="2137" grpId="0"/>
      <p:bldP spid="13" grpId="0"/>
      <p:bldP spid="14" grpId="0"/>
      <p:bldP spid="132" grpId="0" animBg="1"/>
      <p:bldP spid="129" grpId="0" animBg="1"/>
      <p:bldP spid="130" grpId="0" animBg="1"/>
      <p:bldP spid="1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666750"/>
            <a:ext cx="8229600" cy="457200"/>
          </a:xfrm>
        </p:spPr>
        <p:txBody>
          <a:bodyPr>
            <a:normAutofit fontScale="90000"/>
          </a:bodyPr>
          <a:lstStyle/>
          <a:p>
            <a:r>
              <a:rPr lang="en-US" i="1" dirty="0"/>
              <a:t>What </a:t>
            </a:r>
            <a:r>
              <a:rPr lang="en-US" i="1" dirty="0" smtClean="0"/>
              <a:t>initiated </a:t>
            </a:r>
            <a:r>
              <a:rPr lang="en-US" i="1" dirty="0"/>
              <a:t>energy legislation in </a:t>
            </a:r>
            <a:r>
              <a:rPr lang="en-US" i="1" dirty="0" smtClean="0"/>
              <a:t>the</a:t>
            </a:r>
            <a:br>
              <a:rPr lang="en-US" i="1" dirty="0" smtClean="0"/>
            </a:br>
            <a:r>
              <a:rPr lang="en-US" i="1" dirty="0" smtClean="0"/>
              <a:t> </a:t>
            </a:r>
            <a:r>
              <a:rPr lang="en-US" i="1" dirty="0"/>
              <a:t>United States today?</a:t>
            </a:r>
            <a:br>
              <a:rPr lang="en-US" i="1" dirty="0"/>
            </a:br>
            <a:endParaRPr lang="en-US" dirty="0"/>
          </a:p>
        </p:txBody>
      </p:sp>
      <p:sp>
        <p:nvSpPr>
          <p:cNvPr id="3" name="Content Placeholder 2"/>
          <p:cNvSpPr>
            <a:spLocks noGrp="1"/>
          </p:cNvSpPr>
          <p:nvPr>
            <p:ph idx="1"/>
          </p:nvPr>
        </p:nvSpPr>
        <p:spPr>
          <a:xfrm>
            <a:off x="228600" y="895516"/>
            <a:ext cx="4953000" cy="3276434"/>
          </a:xfrm>
        </p:spPr>
        <p:txBody>
          <a:bodyPr/>
          <a:lstStyle/>
          <a:p>
            <a:pPr marL="0" indent="0">
              <a:buNone/>
            </a:pPr>
            <a:r>
              <a:rPr lang="en-US" sz="2000" b="1" dirty="0" smtClean="0"/>
              <a:t> </a:t>
            </a:r>
          </a:p>
          <a:p>
            <a:pPr lvl="1"/>
            <a:r>
              <a:rPr lang="en-US" sz="2000" b="1" i="1" dirty="0" smtClean="0"/>
              <a:t>Organization of Petroleum Exporting Countries(OPEC) Oil Embargo (1973)</a:t>
            </a:r>
          </a:p>
          <a:p>
            <a:pPr lvl="1"/>
            <a:r>
              <a:rPr lang="en-US" sz="2000" b="1" i="1" dirty="0" smtClean="0"/>
              <a:t>38</a:t>
            </a:r>
            <a:r>
              <a:rPr lang="en-US" sz="2000" b="1" i="1" baseline="30000" dirty="0" smtClean="0"/>
              <a:t>th</a:t>
            </a:r>
            <a:r>
              <a:rPr lang="en-US" sz="2000" b="1" i="1" dirty="0" smtClean="0"/>
              <a:t> President Gerald Ford (Republican) signed Energy Policy &amp; Conservation Act of 1975 (EPCA)</a:t>
            </a:r>
          </a:p>
          <a:p>
            <a:pPr lvl="1"/>
            <a:r>
              <a:rPr lang="en-US" sz="2000" b="1" i="1" dirty="0" smtClean="0"/>
              <a:t>US DOE established August 1977</a:t>
            </a:r>
          </a:p>
          <a:p>
            <a:pPr marL="0" indent="0">
              <a:buNone/>
            </a:pPr>
            <a:endParaRPr lang="en-US" sz="1050" dirty="0" smtClean="0"/>
          </a:p>
          <a:p>
            <a:pPr marL="400050" lvl="1" indent="0">
              <a:buNone/>
            </a:pPr>
            <a:endParaRPr lang="en-US" sz="2800" i="1"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790324"/>
            <a:ext cx="1956975" cy="146701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2063" y="2380915"/>
            <a:ext cx="1762125" cy="11277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6436" y="3562350"/>
            <a:ext cx="3280864" cy="820216"/>
          </a:xfrm>
          <a:prstGeom prst="rect">
            <a:avLst/>
          </a:prstGeom>
        </p:spPr>
      </p:pic>
    </p:spTree>
    <p:extLst>
      <p:ext uri="{BB962C8B-B14F-4D97-AF65-F5344CB8AC3E}">
        <p14:creationId xmlns:p14="http://schemas.microsoft.com/office/powerpoint/2010/main" val="396049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9550"/>
            <a:ext cx="7067550" cy="457200"/>
          </a:xfrm>
        </p:spPr>
        <p:txBody>
          <a:bodyPr>
            <a:noAutofit/>
          </a:bodyPr>
          <a:lstStyle/>
          <a:p>
            <a:r>
              <a:rPr lang="en-US" sz="2900" dirty="0" smtClean="0">
                <a:latin typeface="Arial" panose="020B0604020202020204" pitchFamily="34" charset="0"/>
                <a:cs typeface="Arial" panose="020B0604020202020204" pitchFamily="34" charset="0"/>
              </a:rPr>
              <a:t>DOE Fan Energy Index </a:t>
            </a:r>
            <a:r>
              <a:rPr lang="en-US" sz="2900"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Applications</a:t>
            </a:r>
            <a:endParaRPr lang="en-US" sz="29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657350" y="3990975"/>
            <a:ext cx="6115050" cy="400050"/>
          </a:xfrm>
        </p:spPr>
        <p:txBody>
          <a:bodyPr>
            <a:normAutofit/>
          </a:bodyPr>
          <a:lstStyle/>
          <a:p>
            <a:pPr marL="0" indent="0" algn="ctr">
              <a:buNone/>
            </a:pPr>
            <a:r>
              <a:rPr lang="en-US" sz="1600" dirty="0">
                <a:latin typeface="Arial" panose="020B0604020202020204" pitchFamily="34" charset="0"/>
                <a:cs typeface="Arial" panose="020B0604020202020204" pitchFamily="34" charset="0"/>
              </a:rPr>
              <a:t>FEI = 1.10 means 10% energy savings over baseline</a:t>
            </a:r>
          </a:p>
        </p:txBody>
      </p:sp>
      <p:sp>
        <p:nvSpPr>
          <p:cNvPr id="4" name="Slide Number Placeholder 3"/>
          <p:cNvSpPr>
            <a:spLocks noGrp="1"/>
          </p:cNvSpPr>
          <p:nvPr>
            <p:ph type="sldNum" sz="quarter" idx="12"/>
          </p:nvPr>
        </p:nvSpPr>
        <p:spPr/>
        <p:txBody>
          <a:bodyPr/>
          <a:lstStyle/>
          <a:p>
            <a:fld id="{682CE6E3-611F-4C44-AA0D-B974C476F7FA}" type="slidenum">
              <a:rPr lang="en-US" altLang="en-US" smtClean="0">
                <a:solidFill>
                  <a:prstClr val="white"/>
                </a:solidFill>
              </a:rPr>
              <a:pPr/>
              <a:t>40</a:t>
            </a:fld>
            <a:endParaRPr lang="en-US" altLang="en-US" sz="1050">
              <a:solidFill>
                <a:prstClr val="white"/>
              </a:solidFill>
            </a:endParaRPr>
          </a:p>
        </p:txBody>
      </p:sp>
      <p:graphicFrame>
        <p:nvGraphicFramePr>
          <p:cNvPr id="5" name="Table 4"/>
          <p:cNvGraphicFramePr>
            <a:graphicFrameLocks noGrp="1"/>
          </p:cNvGraphicFramePr>
          <p:nvPr>
            <p:extLst/>
          </p:nvPr>
        </p:nvGraphicFramePr>
        <p:xfrm>
          <a:off x="1066799" y="1352550"/>
          <a:ext cx="6934201" cy="2491740"/>
        </p:xfrm>
        <a:graphic>
          <a:graphicData uri="http://schemas.openxmlformats.org/drawingml/2006/table">
            <a:tbl>
              <a:tblPr firstRow="1" bandRow="1">
                <a:tableStyleId>{5C22544A-7EE6-4342-B048-85BDC9FD1C3A}</a:tableStyleId>
              </a:tblPr>
              <a:tblGrid>
                <a:gridCol w="1993583"/>
                <a:gridCol w="4940618"/>
              </a:tblGrid>
              <a:tr h="468630">
                <a:tc>
                  <a:txBody>
                    <a:bodyPr/>
                    <a:lstStyle/>
                    <a:p>
                      <a:pPr algn="ctr"/>
                      <a:r>
                        <a:rPr lang="en-US" sz="1600" b="1" dirty="0" smtClean="0">
                          <a:latin typeface="Arial" panose="020B0604020202020204" pitchFamily="34" charset="0"/>
                          <a:cs typeface="Arial" panose="020B0604020202020204" pitchFamily="34" charset="0"/>
                        </a:rPr>
                        <a:t>Body</a:t>
                      </a:r>
                      <a:endParaRPr lang="en-US" sz="16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600" b="1" dirty="0" smtClean="0">
                          <a:latin typeface="Arial" panose="020B0604020202020204" pitchFamily="34" charset="0"/>
                          <a:cs typeface="Arial" panose="020B0604020202020204" pitchFamily="34" charset="0"/>
                        </a:rPr>
                        <a:t>FEI Requirement</a:t>
                      </a:r>
                      <a:endParaRPr lang="en-US" sz="1600" b="1" dirty="0">
                        <a:latin typeface="Arial" panose="020B0604020202020204" pitchFamily="34" charset="0"/>
                        <a:cs typeface="Arial" panose="020B0604020202020204" pitchFamily="34" charset="0"/>
                      </a:endParaRPr>
                    </a:p>
                  </a:txBody>
                  <a:tcPr marL="68580" marR="68580" marT="34290" marB="34290" anchor="ctr"/>
                </a:tc>
              </a:tr>
              <a:tr h="6172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Federal</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Regulation</a:t>
                      </a:r>
                    </a:p>
                  </a:txBody>
                  <a:tcPr marL="68580" marR="68580" marT="34290" marB="34290" anchor="ctr"/>
                </a:tc>
                <a:tc>
                  <a:txBody>
                    <a:bodyPr/>
                    <a:lstStyle/>
                    <a:p>
                      <a:r>
                        <a:rPr lang="en-US" sz="1600" dirty="0" smtClean="0">
                          <a:latin typeface="Arial" panose="020B0604020202020204" pitchFamily="34" charset="0"/>
                          <a:cs typeface="Arial" panose="020B0604020202020204" pitchFamily="34" charset="0"/>
                        </a:rPr>
                        <a:t>FEI ≥ 1.0 at Design Point </a:t>
                      </a:r>
                      <a:endParaRPr lang="en-US" sz="1600" dirty="0">
                        <a:latin typeface="Arial" panose="020B0604020202020204" pitchFamily="34" charset="0"/>
                        <a:cs typeface="Arial" panose="020B0604020202020204" pitchFamily="34" charset="0"/>
                      </a:endParaRPr>
                    </a:p>
                  </a:txBody>
                  <a:tcPr marL="68580" marR="68580" marT="34290" marB="34290" anchor="ctr"/>
                </a:tc>
              </a:tr>
              <a:tr h="468630">
                <a:tc>
                  <a:txBody>
                    <a:bodyPr/>
                    <a:lstStyle/>
                    <a:p>
                      <a:r>
                        <a:rPr lang="en-US" sz="1600" dirty="0" smtClean="0">
                          <a:latin typeface="Arial" panose="020B0604020202020204" pitchFamily="34" charset="0"/>
                          <a:cs typeface="Arial" panose="020B0604020202020204" pitchFamily="34" charset="0"/>
                        </a:rPr>
                        <a:t>ASHRAE 90.1</a:t>
                      </a:r>
                      <a:endParaRPr lang="en-US" sz="1600" dirty="0">
                        <a:latin typeface="Arial" panose="020B0604020202020204" pitchFamily="34" charset="0"/>
                        <a:cs typeface="Arial" panose="020B0604020202020204" pitchFamily="34" charset="0"/>
                      </a:endParaRPr>
                    </a:p>
                  </a:txBody>
                  <a:tcPr marL="68580" marR="68580" marT="34290" marB="34290" anchor="ctr"/>
                </a:tc>
                <a:tc>
                  <a:txBody>
                    <a:bodyPr/>
                    <a:lstStyle/>
                    <a:p>
                      <a:r>
                        <a:rPr lang="en-US" sz="1600" dirty="0" smtClean="0">
                          <a:latin typeface="Arial" panose="020B0604020202020204" pitchFamily="34" charset="0"/>
                          <a:cs typeface="Arial" panose="020B0604020202020204" pitchFamily="34" charset="0"/>
                        </a:rPr>
                        <a:t>FEI ≥ 1.0 at Design Point</a:t>
                      </a:r>
                      <a:endParaRPr lang="en-US" sz="1600" dirty="0">
                        <a:latin typeface="Arial" panose="020B0604020202020204" pitchFamily="34" charset="0"/>
                        <a:cs typeface="Arial" panose="020B0604020202020204" pitchFamily="34" charset="0"/>
                      </a:endParaRPr>
                    </a:p>
                  </a:txBody>
                  <a:tcPr marL="68580" marR="68580" marT="34290" marB="34290" anchor="ctr"/>
                </a:tc>
              </a:tr>
              <a:tr h="468630">
                <a:tc>
                  <a:txBody>
                    <a:bodyPr/>
                    <a:lstStyle/>
                    <a:p>
                      <a:r>
                        <a:rPr lang="en-US" sz="1600" dirty="0" smtClean="0">
                          <a:latin typeface="Arial" panose="020B0604020202020204" pitchFamily="34" charset="0"/>
                          <a:cs typeface="Arial" panose="020B0604020202020204" pitchFamily="34" charset="0"/>
                        </a:rPr>
                        <a:t>ASHRAE 189.1</a:t>
                      </a:r>
                      <a:endParaRPr lang="en-US" sz="1600" dirty="0">
                        <a:latin typeface="Arial" panose="020B0604020202020204" pitchFamily="34" charset="0"/>
                        <a:cs typeface="Arial" panose="020B0604020202020204" pitchFamily="34" charset="0"/>
                      </a:endParaRPr>
                    </a:p>
                  </a:txBody>
                  <a:tcPr marL="68580" marR="68580" marT="34290" marB="34290" anchor="ctr"/>
                </a:tc>
                <a:tc>
                  <a:txBody>
                    <a:bodyPr/>
                    <a:lstStyle/>
                    <a:p>
                      <a:r>
                        <a:rPr lang="en-US" sz="1600" dirty="0" smtClean="0">
                          <a:latin typeface="Arial" panose="020B0604020202020204" pitchFamily="34" charset="0"/>
                          <a:cs typeface="Arial" panose="020B0604020202020204" pitchFamily="34" charset="0"/>
                        </a:rPr>
                        <a:t>FEI ≥ 1.1 at Design Point</a:t>
                      </a:r>
                      <a:endParaRPr lang="en-US" sz="1600" dirty="0">
                        <a:latin typeface="Arial" panose="020B0604020202020204" pitchFamily="34" charset="0"/>
                        <a:cs typeface="Arial" panose="020B0604020202020204" pitchFamily="34" charset="0"/>
                      </a:endParaRPr>
                    </a:p>
                  </a:txBody>
                  <a:tcPr marL="68580" marR="68580" marT="34290" marB="34290" anchor="ctr"/>
                </a:tc>
              </a:tr>
              <a:tr h="468630">
                <a:tc>
                  <a:txBody>
                    <a:bodyPr/>
                    <a:lstStyle/>
                    <a:p>
                      <a:r>
                        <a:rPr lang="en-US" sz="1600" dirty="0" smtClean="0">
                          <a:latin typeface="Arial" panose="020B0604020202020204" pitchFamily="34" charset="0"/>
                          <a:cs typeface="Arial" panose="020B0604020202020204" pitchFamily="34" charset="0"/>
                        </a:rPr>
                        <a:t>Rebates</a:t>
                      </a:r>
                      <a:endParaRPr lang="en-US" sz="1600" dirty="0">
                        <a:latin typeface="Arial" panose="020B0604020202020204" pitchFamily="34" charset="0"/>
                        <a:cs typeface="Arial" panose="020B0604020202020204" pitchFamily="34" charset="0"/>
                      </a:endParaRPr>
                    </a:p>
                  </a:txBody>
                  <a:tcPr marL="68580" marR="68580" marT="34290" marB="34290" anchor="ctr"/>
                </a:tc>
                <a:tc>
                  <a:txBody>
                    <a:bodyPr/>
                    <a:lstStyle/>
                    <a:p>
                      <a:r>
                        <a:rPr lang="en-US" sz="1600" dirty="0" smtClean="0">
                          <a:latin typeface="Arial" panose="020B0604020202020204" pitchFamily="34" charset="0"/>
                          <a:cs typeface="Arial" panose="020B0604020202020204" pitchFamily="34" charset="0"/>
                        </a:rPr>
                        <a:t>FEI = Savings over Baseli</a:t>
                      </a:r>
                      <a:r>
                        <a:rPr lang="en-US" sz="1600" baseline="0" dirty="0" smtClean="0">
                          <a:latin typeface="Arial" panose="020B0604020202020204" pitchFamily="34" charset="0"/>
                          <a:cs typeface="Arial" panose="020B0604020202020204" pitchFamily="34" charset="0"/>
                        </a:rPr>
                        <a:t>ne</a:t>
                      </a:r>
                      <a:endParaRPr lang="en-US" sz="1600" dirty="0">
                        <a:latin typeface="Arial" panose="020B0604020202020204" pitchFamily="34" charset="0"/>
                        <a:cs typeface="Arial" panose="020B0604020202020204" pitchFamily="34" charset="0"/>
                      </a:endParaRPr>
                    </a:p>
                  </a:txBody>
                  <a:tcPr marL="68580" marR="68580" marT="34290" marB="34290" anchor="ctr"/>
                </a:tc>
              </a:tr>
            </a:tbl>
          </a:graphicData>
        </a:graphic>
      </p:graphicFrame>
      <p:sp>
        <p:nvSpPr>
          <p:cNvPr id="6" name="Text Placeholder 2"/>
          <p:cNvSpPr txBox="1">
            <a:spLocks/>
          </p:cNvSpPr>
          <p:nvPr/>
        </p:nvSpPr>
        <p:spPr>
          <a:xfrm>
            <a:off x="2876550" y="742950"/>
            <a:ext cx="6115050" cy="400050"/>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dirty="0">
                <a:solidFill>
                  <a:prstClr val="black"/>
                </a:solidFill>
                <a:latin typeface="Arial" panose="020B0604020202020204" pitchFamily="34" charset="0"/>
                <a:cs typeface="Arial" panose="020B0604020202020204" pitchFamily="34" charset="0"/>
              </a:rPr>
              <a:t>How </a:t>
            </a:r>
            <a:r>
              <a:rPr lang="en-US" sz="2200" dirty="0" smtClean="0">
                <a:solidFill>
                  <a:prstClr val="black"/>
                </a:solidFill>
                <a:latin typeface="Arial" panose="020B0604020202020204" pitchFamily="34" charset="0"/>
                <a:cs typeface="Arial" panose="020B0604020202020204" pitchFamily="34" charset="0"/>
              </a:rPr>
              <a:t>will </a:t>
            </a:r>
            <a:r>
              <a:rPr lang="en-US" sz="2200" dirty="0">
                <a:solidFill>
                  <a:prstClr val="black"/>
                </a:solidFill>
                <a:latin typeface="Arial" panose="020B0604020202020204" pitchFamily="34" charset="0"/>
                <a:cs typeface="Arial" panose="020B0604020202020204" pitchFamily="34" charset="0"/>
              </a:rPr>
              <a:t>FEI be used?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33350"/>
            <a:ext cx="1271954" cy="1066800"/>
          </a:xfrm>
          <a:prstGeom prst="rect">
            <a:avLst/>
          </a:prstGeom>
        </p:spPr>
      </p:pic>
    </p:spTree>
    <p:extLst>
      <p:ext uri="{BB962C8B-B14F-4D97-AF65-F5344CB8AC3E}">
        <p14:creationId xmlns:p14="http://schemas.microsoft.com/office/powerpoint/2010/main" val="35323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5750"/>
            <a:ext cx="8229600" cy="457200"/>
          </a:xfrm>
        </p:spPr>
        <p:txBody>
          <a:bodyPr>
            <a:normAutofit fontScale="90000"/>
          </a:bodyPr>
          <a:lstStyle/>
          <a:p>
            <a:r>
              <a:rPr lang="en-US" dirty="0" smtClean="0"/>
              <a:t>Benefits of </a:t>
            </a:r>
            <a:r>
              <a:rPr lang="en-US" dirty="0" smtClean="0"/>
              <a:t>Fan </a:t>
            </a:r>
            <a:r>
              <a:rPr lang="en-US" u="sng" dirty="0" smtClean="0"/>
              <a:t>Energy</a:t>
            </a:r>
            <a:r>
              <a:rPr lang="en-US" dirty="0" smtClean="0"/>
              <a:t> Index(FEI) </a:t>
            </a:r>
            <a:endParaRPr lang="en-US" dirty="0"/>
          </a:p>
        </p:txBody>
      </p:sp>
      <p:sp>
        <p:nvSpPr>
          <p:cNvPr id="3" name="Content Placeholder 2"/>
          <p:cNvSpPr>
            <a:spLocks noGrp="1"/>
          </p:cNvSpPr>
          <p:nvPr>
            <p:ph idx="1"/>
          </p:nvPr>
        </p:nvSpPr>
        <p:spPr>
          <a:xfrm>
            <a:off x="457200" y="1333501"/>
            <a:ext cx="8534400" cy="3143249"/>
          </a:xfrm>
        </p:spPr>
        <p:txBody>
          <a:bodyPr>
            <a:normAutofit fontScale="92500" lnSpcReduction="10000"/>
          </a:bodyPr>
          <a:lstStyle/>
          <a:p>
            <a:pPr marL="457200" indent="-457200">
              <a:buFont typeface="+mj-lt"/>
              <a:buAutoNum type="arabicPeriod"/>
            </a:pPr>
            <a:r>
              <a:rPr lang="en-US" sz="2400" dirty="0" smtClean="0"/>
              <a:t>FEI will limit fan power based on actual point of operation</a:t>
            </a:r>
          </a:p>
          <a:p>
            <a:pPr marL="857250" lvl="1" indent="-457200"/>
            <a:r>
              <a:rPr lang="en-US" dirty="0" smtClean="0"/>
              <a:t>(not the BEST point of operation)</a:t>
            </a:r>
          </a:p>
          <a:p>
            <a:pPr>
              <a:buFont typeface="+mj-lt"/>
              <a:buAutoNum type="arabicPeriod"/>
            </a:pPr>
            <a:endParaRPr lang="en-US" sz="1000" dirty="0" smtClean="0"/>
          </a:p>
          <a:p>
            <a:pPr marL="457200" indent="-457200">
              <a:buFont typeface="+mj-lt"/>
              <a:buAutoNum type="arabicPeriod"/>
            </a:pPr>
            <a:r>
              <a:rPr lang="en-US" sz="2400" dirty="0"/>
              <a:t>FEI will drive energy savings</a:t>
            </a:r>
          </a:p>
          <a:p>
            <a:pPr marL="457200" indent="-457200">
              <a:buFont typeface="+mj-lt"/>
              <a:buAutoNum type="arabicPeriod"/>
            </a:pPr>
            <a:endParaRPr lang="en-US" sz="1000" dirty="0" smtClean="0"/>
          </a:p>
          <a:p>
            <a:pPr marL="457200" indent="-457200">
              <a:buFont typeface="+mj-lt"/>
              <a:buAutoNum type="arabicPeriod"/>
            </a:pPr>
            <a:r>
              <a:rPr lang="en-US" sz="2400" dirty="0" smtClean="0"/>
              <a:t>FEI </a:t>
            </a:r>
            <a:r>
              <a:rPr lang="en-US" sz="2400" dirty="0"/>
              <a:t>can be used with all </a:t>
            </a:r>
            <a:r>
              <a:rPr lang="en-US" sz="2400" dirty="0" smtClean="0"/>
              <a:t>fans</a:t>
            </a:r>
          </a:p>
          <a:p>
            <a:pPr marL="0" indent="0">
              <a:buNone/>
            </a:pPr>
            <a:endParaRPr lang="en-US" sz="1000" dirty="0"/>
          </a:p>
          <a:p>
            <a:pPr marL="457200" indent="-457200">
              <a:buFont typeface="+mj-lt"/>
              <a:buAutoNum type="arabicPeriod" startAt="4"/>
            </a:pPr>
            <a:r>
              <a:rPr lang="en-US" sz="2400" dirty="0" smtClean="0"/>
              <a:t>FEI is a good comparison of relative </a:t>
            </a:r>
            <a:r>
              <a:rPr lang="en-US" sz="2400" b="1" u="sng" dirty="0" smtClean="0"/>
              <a:t>energy</a:t>
            </a:r>
            <a:r>
              <a:rPr lang="en-US" sz="2400" dirty="0" smtClean="0"/>
              <a:t> consumption</a:t>
            </a:r>
          </a:p>
          <a:p>
            <a:pPr>
              <a:buFont typeface="+mj-lt"/>
              <a:buAutoNum type="arabicPeriod" startAt="4"/>
            </a:pPr>
            <a:endParaRPr lang="en-US" sz="1000" dirty="0" smtClean="0"/>
          </a:p>
          <a:p>
            <a:pPr marL="457200" indent="-457200">
              <a:buFont typeface="+mj-lt"/>
              <a:buAutoNum type="arabicPeriod" startAt="4"/>
            </a:pPr>
            <a:r>
              <a:rPr lang="en-US" sz="2400" dirty="0" smtClean="0"/>
              <a:t>FEI can be used to incent/rebate “stretch” metrics</a:t>
            </a:r>
          </a:p>
          <a:p>
            <a:pPr marL="0" indent="0">
              <a:buNone/>
            </a:pPr>
            <a:endParaRPr lang="en-US" sz="1000" dirty="0" smtClean="0"/>
          </a:p>
        </p:txBody>
      </p:sp>
      <p:sp>
        <p:nvSpPr>
          <p:cNvPr id="5" name="Slide Number Placeholder 4"/>
          <p:cNvSpPr>
            <a:spLocks noGrp="1"/>
          </p:cNvSpPr>
          <p:nvPr>
            <p:ph type="sldNum" sz="quarter" idx="12"/>
          </p:nvPr>
        </p:nvSpPr>
        <p:spPr/>
        <p:txBody>
          <a:bodyPr/>
          <a:lstStyle/>
          <a:p>
            <a:fld id="{94BA143A-9CE1-44CD-8034-0C5FB96BB252}" type="slidenum">
              <a:rPr lang="en-US" altLang="en-US" smtClean="0">
                <a:solidFill>
                  <a:prstClr val="white"/>
                </a:solidFill>
              </a:rPr>
              <a:pPr/>
              <a:t>41</a:t>
            </a:fld>
            <a:endParaRPr lang="en-US" altLang="en-US" dirty="0">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590550"/>
            <a:ext cx="1271954" cy="1066800"/>
          </a:xfrm>
          <a:prstGeom prst="rect">
            <a:avLst/>
          </a:prstGeom>
        </p:spPr>
      </p:pic>
    </p:spTree>
    <p:extLst>
      <p:ext uri="{BB962C8B-B14F-4D97-AF65-F5344CB8AC3E}">
        <p14:creationId xmlns:p14="http://schemas.microsoft.com/office/powerpoint/2010/main" val="2936167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0"/>
            <a:ext cx="8229600" cy="457200"/>
          </a:xfrm>
        </p:spPr>
        <p:txBody>
          <a:bodyPr>
            <a:normAutofit fontScale="90000"/>
          </a:bodyPr>
          <a:lstStyle/>
          <a:p>
            <a:r>
              <a:rPr lang="en-US" dirty="0" smtClean="0"/>
              <a:t>Energy Codes</a:t>
            </a:r>
            <a:endParaRPr lang="en-US" dirty="0"/>
          </a:p>
        </p:txBody>
      </p:sp>
    </p:spTree>
    <p:extLst>
      <p:ext uri="{BB962C8B-B14F-4D97-AF65-F5344CB8AC3E}">
        <p14:creationId xmlns:p14="http://schemas.microsoft.com/office/powerpoint/2010/main" val="1107350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457200"/>
          </a:xfrm>
        </p:spPr>
        <p:txBody>
          <a:bodyPr>
            <a:noAutofit/>
          </a:bodyPr>
          <a:lstStyle/>
          <a:p>
            <a:r>
              <a:rPr lang="en-US" sz="2400" dirty="0" smtClean="0"/>
              <a:t>Energy Standard &amp; Code Adoption </a:t>
            </a:r>
            <a:br>
              <a:rPr lang="en-US" sz="2400" dirty="0" smtClean="0"/>
            </a:br>
            <a:endParaRPr lang="en-US" sz="2400" dirty="0"/>
          </a:p>
        </p:txBody>
      </p:sp>
      <p:sp>
        <p:nvSpPr>
          <p:cNvPr id="4" name="Slide Number Placeholder 3"/>
          <p:cNvSpPr>
            <a:spLocks noGrp="1"/>
          </p:cNvSpPr>
          <p:nvPr>
            <p:ph type="sldNum" sz="quarter" idx="12"/>
          </p:nvPr>
        </p:nvSpPr>
        <p:spPr/>
        <p:txBody>
          <a:bodyPr/>
          <a:lstStyle/>
          <a:p>
            <a:fld id="{94BA143A-9CE1-44CD-8034-0C5FB96BB252}" type="slidenum">
              <a:rPr lang="en-US" altLang="en-US" smtClean="0"/>
              <a:pPr/>
              <a:t>43</a:t>
            </a:fld>
            <a:endParaRPr lang="en-US" altLang="en-US" sz="1400"/>
          </a:p>
        </p:txBody>
      </p:sp>
      <p:pic>
        <p:nvPicPr>
          <p:cNvPr id="22"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00200" y="1047750"/>
            <a:ext cx="1905000" cy="203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049463"/>
            <a:ext cx="2438400" cy="2055687"/>
          </a:xfrm>
          <a:prstGeom prst="rect">
            <a:avLst/>
          </a:prstGeom>
        </p:spPr>
      </p:pic>
      <p:sp>
        <p:nvSpPr>
          <p:cNvPr id="25" name="TextBox 24"/>
          <p:cNvSpPr txBox="1"/>
          <p:nvPr/>
        </p:nvSpPr>
        <p:spPr>
          <a:xfrm>
            <a:off x="990600" y="3181350"/>
            <a:ext cx="2971800" cy="646331"/>
          </a:xfrm>
          <a:prstGeom prst="rect">
            <a:avLst/>
          </a:prstGeom>
          <a:noFill/>
        </p:spPr>
        <p:txBody>
          <a:bodyPr wrap="square" rtlCol="0">
            <a:spAutoFit/>
          </a:bodyPr>
          <a:lstStyle/>
          <a:p>
            <a:pPr algn="ctr"/>
            <a:r>
              <a:rPr lang="en-US" b="1" dirty="0" smtClean="0"/>
              <a:t>“Base Standard” </a:t>
            </a:r>
          </a:p>
          <a:p>
            <a:pPr algn="ctr"/>
            <a:r>
              <a:rPr lang="en-US" b="1" dirty="0" smtClean="0"/>
              <a:t>ASHRAE 90.1-2013</a:t>
            </a:r>
            <a:endParaRPr lang="en-US" b="1" dirty="0"/>
          </a:p>
        </p:txBody>
      </p:sp>
      <p:sp>
        <p:nvSpPr>
          <p:cNvPr id="26" name="TextBox 25"/>
          <p:cNvSpPr txBox="1"/>
          <p:nvPr/>
        </p:nvSpPr>
        <p:spPr>
          <a:xfrm>
            <a:off x="4953000" y="3181350"/>
            <a:ext cx="2667000" cy="646331"/>
          </a:xfrm>
          <a:prstGeom prst="rect">
            <a:avLst/>
          </a:prstGeom>
          <a:noFill/>
        </p:spPr>
        <p:txBody>
          <a:bodyPr wrap="square" rtlCol="0">
            <a:spAutoFit/>
          </a:bodyPr>
          <a:lstStyle/>
          <a:p>
            <a:pPr algn="ctr"/>
            <a:r>
              <a:rPr lang="en-US" b="1" dirty="0" smtClean="0"/>
              <a:t>“Base Code”</a:t>
            </a:r>
          </a:p>
          <a:p>
            <a:pPr algn="ctr"/>
            <a:r>
              <a:rPr lang="en-US" b="1" dirty="0" smtClean="0"/>
              <a:t>IECC - 2015</a:t>
            </a:r>
            <a:endParaRPr lang="en-US" b="1" dirty="0"/>
          </a:p>
        </p:txBody>
      </p:sp>
    </p:spTree>
    <p:extLst>
      <p:ext uri="{BB962C8B-B14F-4D97-AF65-F5344CB8AC3E}">
        <p14:creationId xmlns:p14="http://schemas.microsoft.com/office/powerpoint/2010/main" val="35054042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
            <a:ext cx="8153399" cy="857250"/>
          </a:xfrm>
        </p:spPr>
        <p:txBody>
          <a:bodyPr>
            <a:normAutofit fontScale="90000"/>
          </a:bodyPr>
          <a:lstStyle/>
          <a:p>
            <a:r>
              <a:rPr lang="en-US" dirty="0" smtClean="0"/>
              <a:t>Federal Regulation</a:t>
            </a:r>
            <a:br>
              <a:rPr lang="en-US" dirty="0" smtClean="0"/>
            </a:br>
            <a:r>
              <a:rPr lang="en-US" dirty="0" smtClean="0"/>
              <a:t>Energy Standards/Codes</a:t>
            </a:r>
            <a:br>
              <a:rPr lang="en-US" dirty="0" smtClean="0"/>
            </a:br>
            <a:endParaRPr lang="en-US" dirty="0"/>
          </a:p>
        </p:txBody>
      </p:sp>
      <p:sp>
        <p:nvSpPr>
          <p:cNvPr id="4" name="Content Placeholder 3"/>
          <p:cNvSpPr>
            <a:spLocks noGrp="1"/>
          </p:cNvSpPr>
          <p:nvPr>
            <p:ph idx="1"/>
          </p:nvPr>
        </p:nvSpPr>
        <p:spPr>
          <a:xfrm>
            <a:off x="457200" y="1333501"/>
            <a:ext cx="8229600" cy="3371849"/>
          </a:xfrm>
        </p:spPr>
        <p:txBody>
          <a:bodyPr/>
          <a:lstStyle/>
          <a:p>
            <a:pPr marL="0" indent="0">
              <a:buNone/>
            </a:pPr>
            <a:r>
              <a:rPr lang="en-US" b="1" dirty="0" smtClean="0"/>
              <a:t>State Energy Codes must:</a:t>
            </a:r>
          </a:p>
          <a:p>
            <a:pPr marL="914400" lvl="1" indent="-457200">
              <a:buFont typeface="+mj-lt"/>
              <a:buAutoNum type="arabicPeriod"/>
            </a:pPr>
            <a:r>
              <a:rPr lang="en-US" dirty="0" smtClean="0"/>
              <a:t>Comply with ASHRAE 90.1- 2013 or equivalent</a:t>
            </a:r>
          </a:p>
          <a:p>
            <a:pPr marL="457200" lvl="1" indent="0">
              <a:buNone/>
            </a:pPr>
            <a:r>
              <a:rPr lang="en-US" dirty="0" smtClean="0"/>
              <a:t>			</a:t>
            </a:r>
            <a:r>
              <a:rPr lang="en-US" i="1" u="sng" dirty="0" smtClean="0"/>
              <a:t>and</a:t>
            </a:r>
          </a:p>
          <a:p>
            <a:pPr marL="914400" lvl="1" indent="-457200">
              <a:buFont typeface="+mj-lt"/>
              <a:buAutoNum type="arabicPeriod" startAt="2"/>
            </a:pPr>
            <a:r>
              <a:rPr lang="en-US" dirty="0" smtClean="0"/>
              <a:t>Be Submitted to DOE by September 28, 2015</a:t>
            </a:r>
          </a:p>
          <a:p>
            <a:pPr marL="457200" lvl="1" indent="0">
              <a:buNone/>
            </a:pPr>
            <a:r>
              <a:rPr lang="en-US" dirty="0" smtClean="0"/>
              <a:t>			</a:t>
            </a:r>
            <a:r>
              <a:rPr lang="en-US" i="1" u="sng" dirty="0" smtClean="0"/>
              <a:t>and</a:t>
            </a:r>
          </a:p>
          <a:p>
            <a:pPr marL="914400" lvl="1" indent="-457200">
              <a:buFont typeface="+mj-lt"/>
              <a:buAutoNum type="arabicPeriod" startAt="3"/>
            </a:pPr>
            <a:r>
              <a:rPr lang="en-US" dirty="0" smtClean="0"/>
              <a:t>Be Adopted by September 26, 2016</a:t>
            </a:r>
            <a:endParaRPr lang="en-US" dirty="0"/>
          </a:p>
        </p:txBody>
      </p:sp>
      <p:sp>
        <p:nvSpPr>
          <p:cNvPr id="5" name="Slide Number Placeholder 4"/>
          <p:cNvSpPr>
            <a:spLocks noGrp="1"/>
          </p:cNvSpPr>
          <p:nvPr>
            <p:ph type="sldNum" sz="quarter" idx="12"/>
          </p:nvPr>
        </p:nvSpPr>
        <p:spPr>
          <a:xfrm>
            <a:off x="76200" y="4844007"/>
            <a:ext cx="609600" cy="273844"/>
          </a:xfrm>
          <a:prstGeom prst="rect">
            <a:avLst/>
          </a:prstGeom>
        </p:spPr>
        <p:txBody>
          <a:bodyPr/>
          <a:lstStyle/>
          <a:p>
            <a:fld id="{57AF16DE-A0D5-4438-950F-5B1E159C2C28}" type="slidenum">
              <a:rPr lang="en-US" smtClean="0"/>
              <a:t>44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350" y="171450"/>
            <a:ext cx="1771650" cy="1485900"/>
          </a:xfrm>
          <a:prstGeom prst="rect">
            <a:avLst/>
          </a:prstGeom>
        </p:spPr>
      </p:pic>
      <p:sp>
        <p:nvSpPr>
          <p:cNvPr id="7" name="Content Placeholder 3"/>
          <p:cNvSpPr txBox="1">
            <a:spLocks/>
          </p:cNvSpPr>
          <p:nvPr/>
        </p:nvSpPr>
        <p:spPr bwMode="auto">
          <a:xfrm>
            <a:off x="5715000" y="4552950"/>
            <a:ext cx="3429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Arial"/>
                <a:ea typeface="+mn-ea"/>
                <a:cs typeface="Arial"/>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a:ea typeface="+mn-ea"/>
                <a:cs typeface="Arial"/>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a:ea typeface="+mn-ea"/>
                <a:cs typeface="Arial"/>
              </a:defRPr>
            </a:lvl3pPr>
            <a:lvl4pPr marL="16002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u="sng" dirty="0">
                <a:hlinkClick r:id="rId4"/>
              </a:rPr>
              <a:t>https://www.energycodes.gov/regulations/determinations</a:t>
            </a:r>
            <a:r>
              <a:rPr lang="en-US" sz="1000" dirty="0"/>
              <a:t>  </a:t>
            </a:r>
          </a:p>
        </p:txBody>
      </p:sp>
    </p:spTree>
    <p:extLst>
      <p:ext uri="{BB962C8B-B14F-4D97-AF65-F5344CB8AC3E}">
        <p14:creationId xmlns:p14="http://schemas.microsoft.com/office/powerpoint/2010/main" val="40704829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759244"/>
            <a:ext cx="6400800" cy="3717506"/>
          </a:xfrm>
          <a:prstGeom prst="rect">
            <a:avLst/>
          </a:prstGeom>
        </p:spPr>
      </p:pic>
      <p:sp>
        <p:nvSpPr>
          <p:cNvPr id="65538" name="Rectangle 2"/>
          <p:cNvSpPr txBox="1">
            <a:spLocks noChangeArrowheads="1"/>
          </p:cNvSpPr>
          <p:nvPr/>
        </p:nvSpPr>
        <p:spPr bwMode="auto">
          <a:xfrm>
            <a:off x="304800" y="114300"/>
            <a:ext cx="845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2200">
                <a:solidFill>
                  <a:srgbClr val="005A9C"/>
                </a:solidFill>
                <a:latin typeface="Arial" pitchFamily="34" charset="0"/>
                <a:cs typeface="Arial" pitchFamily="34" charset="0"/>
              </a:defRPr>
            </a:lvl1pPr>
            <a:lvl2pPr marL="742950" indent="-285750">
              <a:spcBef>
                <a:spcPct val="20000"/>
              </a:spcBef>
              <a:buFont typeface="Arial" pitchFamily="34" charset="0"/>
              <a:buChar char="–"/>
              <a:defRPr sz="2000">
                <a:solidFill>
                  <a:srgbClr val="005A9C"/>
                </a:solidFill>
                <a:latin typeface="Arial" pitchFamily="34" charset="0"/>
                <a:cs typeface="Arial" pitchFamily="34" charset="0"/>
              </a:defRPr>
            </a:lvl2pPr>
            <a:lvl3pPr marL="1143000" indent="-228600">
              <a:spcBef>
                <a:spcPct val="20000"/>
              </a:spcBef>
              <a:buFont typeface="Arial" pitchFamily="34" charset="0"/>
              <a:buChar char="•"/>
              <a:defRPr>
                <a:solidFill>
                  <a:srgbClr val="005A9C"/>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eaLnBrk="1" hangingPunct="1">
              <a:spcBef>
                <a:spcPct val="0"/>
              </a:spcBef>
              <a:buFontTx/>
              <a:buNone/>
            </a:pPr>
            <a:r>
              <a:rPr lang="en-US" altLang="en-US" sz="3600" b="1" dirty="0">
                <a:solidFill>
                  <a:srgbClr val="002E84"/>
                </a:solidFill>
              </a:rPr>
              <a:t>ASHRAE 90.1 Adoption</a:t>
            </a:r>
          </a:p>
        </p:txBody>
      </p:sp>
      <p:sp>
        <p:nvSpPr>
          <p:cNvPr id="65539" name="TextBox 11"/>
          <p:cNvSpPr txBox="1">
            <a:spLocks noChangeArrowheads="1"/>
          </p:cNvSpPr>
          <p:nvPr/>
        </p:nvSpPr>
        <p:spPr bwMode="auto">
          <a:xfrm>
            <a:off x="0" y="4533096"/>
            <a:ext cx="92202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200">
                <a:solidFill>
                  <a:srgbClr val="005A9C"/>
                </a:solidFill>
                <a:latin typeface="Arial" pitchFamily="34" charset="0"/>
                <a:cs typeface="Arial" pitchFamily="34" charset="0"/>
              </a:defRPr>
            </a:lvl1pPr>
            <a:lvl2pPr marL="742950" indent="-285750">
              <a:spcBef>
                <a:spcPct val="20000"/>
              </a:spcBef>
              <a:buFont typeface="Arial" pitchFamily="34" charset="0"/>
              <a:buChar char="–"/>
              <a:defRPr sz="2000">
                <a:solidFill>
                  <a:srgbClr val="005A9C"/>
                </a:solidFill>
                <a:latin typeface="Arial" pitchFamily="34" charset="0"/>
                <a:cs typeface="Arial" pitchFamily="34" charset="0"/>
              </a:defRPr>
            </a:lvl2pPr>
            <a:lvl3pPr marL="1143000" indent="-228600">
              <a:spcBef>
                <a:spcPct val="20000"/>
              </a:spcBef>
              <a:buFont typeface="Arial" pitchFamily="34" charset="0"/>
              <a:buChar char="•"/>
              <a:defRPr>
                <a:solidFill>
                  <a:srgbClr val="005A9C"/>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marL="0" lvl="1" indent="0" algn="ctr">
              <a:buNone/>
            </a:pPr>
            <a:r>
              <a:rPr lang="en-US" sz="900" dirty="0">
                <a:hlinkClick r:id="rId4"/>
              </a:rPr>
              <a:t>https://</a:t>
            </a:r>
            <a:r>
              <a:rPr lang="en-US" sz="900" dirty="0" smtClean="0">
                <a:hlinkClick r:id="rId4"/>
              </a:rPr>
              <a:t>www.energycodes.gov/status-state-energy-code-adoption</a:t>
            </a:r>
            <a:r>
              <a:rPr lang="en-US" sz="900" dirty="0"/>
              <a:t> ^</a:t>
            </a:r>
            <a:r>
              <a:rPr lang="en-US" sz="900" dirty="0" smtClean="0"/>
              <a:t>  </a:t>
            </a:r>
            <a:r>
              <a:rPr lang="en-US" sz="900" dirty="0" smtClean="0">
                <a:hlinkClick r:id="rId5"/>
              </a:rPr>
              <a:t>http</a:t>
            </a:r>
            <a:r>
              <a:rPr lang="en-US" sz="900" dirty="0">
                <a:hlinkClick r:id="rId5"/>
              </a:rPr>
              <a:t>://</a:t>
            </a:r>
            <a:r>
              <a:rPr lang="en-US" sz="900" dirty="0" smtClean="0">
                <a:hlinkClick r:id="rId5"/>
              </a:rPr>
              <a:t>www.iccsafe.org/wp-content/uploads/stateadoptions.pdf</a:t>
            </a:r>
            <a:r>
              <a:rPr lang="en-US" sz="900" dirty="0" smtClean="0"/>
              <a:t> ^ </a:t>
            </a:r>
            <a:r>
              <a:rPr lang="en-US" altLang="en-US" sz="900" dirty="0" smtClean="0">
                <a:solidFill>
                  <a:schemeClr val="tx1"/>
                </a:solidFill>
                <a:hlinkClick r:id="rId6"/>
              </a:rPr>
              <a:t>http</a:t>
            </a:r>
            <a:r>
              <a:rPr lang="en-US" altLang="en-US" sz="900" dirty="0">
                <a:solidFill>
                  <a:schemeClr val="tx1"/>
                </a:solidFill>
                <a:hlinkClick r:id="rId6"/>
              </a:rPr>
              <a:t>://bcap-energy.org/code-status/commercial</a:t>
            </a:r>
            <a:r>
              <a:rPr lang="en-US" altLang="en-US" sz="900" dirty="0" smtClean="0">
                <a:solidFill>
                  <a:schemeClr val="tx1"/>
                </a:solidFill>
                <a:hlinkClick r:id="rId6"/>
              </a:rPr>
              <a:t>/</a:t>
            </a:r>
            <a:endParaRPr lang="en-US" altLang="en-US" sz="900" dirty="0" smtClean="0">
              <a:solidFill>
                <a:schemeClr val="tx1"/>
              </a:solidFill>
            </a:endParaRPr>
          </a:p>
          <a:p>
            <a:pPr algn="ctr">
              <a:spcBef>
                <a:spcPct val="0"/>
              </a:spcBef>
              <a:buFontTx/>
              <a:buNone/>
            </a:pPr>
            <a:endParaRPr lang="en-US" altLang="en-US" sz="1600" dirty="0">
              <a:solidFill>
                <a:schemeClr val="tx1"/>
              </a:solidFill>
            </a:endParaRPr>
          </a:p>
        </p:txBody>
      </p:sp>
    </p:spTree>
    <p:extLst>
      <p:ext uri="{BB962C8B-B14F-4D97-AF65-F5344CB8AC3E}">
        <p14:creationId xmlns:p14="http://schemas.microsoft.com/office/powerpoint/2010/main" val="3161080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4900"/>
            <a:ext cx="7772400" cy="857250"/>
          </a:xfrm>
        </p:spPr>
        <p:txBody>
          <a:bodyPr>
            <a:normAutofit/>
          </a:bodyPr>
          <a:lstStyle/>
          <a:p>
            <a:r>
              <a:rPr lang="en-US" dirty="0" smtClean="0"/>
              <a:t>Energy Code Fan Requirements</a:t>
            </a:r>
            <a:endParaRPr lang="en-US" sz="1800" b="0" i="1" dirty="0"/>
          </a:p>
        </p:txBody>
      </p:sp>
      <p:sp>
        <p:nvSpPr>
          <p:cNvPr id="4" name="Slide Number Placeholder 3"/>
          <p:cNvSpPr>
            <a:spLocks noGrp="1"/>
          </p:cNvSpPr>
          <p:nvPr>
            <p:ph type="sldNum" sz="quarter" idx="12"/>
          </p:nvPr>
        </p:nvSpPr>
        <p:spPr>
          <a:xfrm>
            <a:off x="8686800" y="4857750"/>
            <a:ext cx="533400" cy="285750"/>
          </a:xfrm>
        </p:spPr>
        <p:txBody>
          <a:bodyPr/>
          <a:lstStyle/>
          <a:p>
            <a:fld id="{94BA143A-9CE1-44CD-8034-0C5FB96BB252}" type="slidenum">
              <a:rPr lang="en-US" altLang="en-US" smtClean="0"/>
              <a:pPr/>
              <a:t>46</a:t>
            </a:fld>
            <a:endParaRPr lang="en-US" altLang="en-US" sz="1400"/>
          </a:p>
        </p:txBody>
      </p:sp>
    </p:spTree>
    <p:extLst>
      <p:ext uri="{BB962C8B-B14F-4D97-AF65-F5344CB8AC3E}">
        <p14:creationId xmlns:p14="http://schemas.microsoft.com/office/powerpoint/2010/main" val="15685095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457200" y="171450"/>
            <a:ext cx="8229600" cy="457200"/>
          </a:xfrm>
        </p:spPr>
        <p:txBody>
          <a:bodyPr>
            <a:normAutofit fontScale="90000"/>
          </a:bodyPr>
          <a:lstStyle/>
          <a:p>
            <a:r>
              <a:rPr lang="en-US" dirty="0" smtClean="0">
                <a:latin typeface="Arial" panose="020B0604020202020204" pitchFamily="34" charset="0"/>
                <a:cs typeface="Arial" panose="020B0604020202020204" pitchFamily="34" charset="0"/>
              </a:rPr>
              <a:t>ASHRAE </a:t>
            </a:r>
            <a:r>
              <a:rPr lang="en-US" dirty="0" smtClean="0">
                <a:latin typeface="Arial" panose="020B0604020202020204" pitchFamily="34" charset="0"/>
                <a:cs typeface="Arial" panose="020B0604020202020204" pitchFamily="34" charset="0"/>
              </a:rPr>
              <a:t>90.1-2013</a:t>
            </a:r>
            <a:endParaRPr lang="en-US" dirty="0">
              <a:latin typeface="Arial" panose="020B0604020202020204" pitchFamily="34" charset="0"/>
              <a:cs typeface="Arial" panose="020B0604020202020204" pitchFamily="34" charset="0"/>
            </a:endParaRPr>
          </a:p>
        </p:txBody>
      </p:sp>
      <p:sp>
        <p:nvSpPr>
          <p:cNvPr id="541699" name="Rectangle 3"/>
          <p:cNvSpPr>
            <a:spLocks noGrp="1" noChangeArrowheads="1"/>
          </p:cNvSpPr>
          <p:nvPr>
            <p:ph idx="1"/>
          </p:nvPr>
        </p:nvSpPr>
        <p:spPr>
          <a:xfrm>
            <a:off x="457200" y="1295400"/>
            <a:ext cx="8229600" cy="3257550"/>
          </a:xfrm>
        </p:spPr>
        <p:txBody>
          <a:bodyPr>
            <a:normAutofit fontScale="70000" lnSpcReduction="20000"/>
          </a:bodyPr>
          <a:lstStyle/>
          <a:p>
            <a:pPr marL="609585" indent="-609585">
              <a:lnSpc>
                <a:spcPct val="110000"/>
              </a:lnSpc>
              <a:spcBef>
                <a:spcPts val="0"/>
              </a:spcBef>
              <a:buNone/>
            </a:pPr>
            <a:r>
              <a:rPr lang="en-US" sz="2000" b="1" dirty="0">
                <a:latin typeface="Arial" panose="020B0604020202020204" pitchFamily="34" charset="0"/>
                <a:cs typeface="Arial" panose="020B0604020202020204" pitchFamily="34" charset="0"/>
              </a:rPr>
              <a:t>6.5.3.1 Fan System Power and Efficiency Limitation </a:t>
            </a:r>
          </a:p>
          <a:p>
            <a:pPr marL="609585" indent="-609585">
              <a:lnSpc>
                <a:spcPct val="110000"/>
              </a:lnSpc>
              <a:spcBef>
                <a:spcPts val="0"/>
              </a:spcBef>
              <a:buNone/>
            </a:pPr>
            <a:r>
              <a:rPr lang="en-US" sz="2000" b="1" dirty="0">
                <a:latin typeface="Arial" panose="020B0604020202020204" pitchFamily="34" charset="0"/>
                <a:cs typeface="Arial" panose="020B0604020202020204" pitchFamily="34" charset="0"/>
              </a:rPr>
              <a:t>6.5.3.1.3 Fan Efficiency. </a:t>
            </a:r>
            <a:r>
              <a:rPr lang="en-US" sz="2000" dirty="0">
                <a:latin typeface="Arial" panose="020B0604020202020204" pitchFamily="34" charset="0"/>
                <a:cs typeface="Arial" panose="020B0604020202020204" pitchFamily="34" charset="0"/>
              </a:rPr>
              <a:t>Fans shall</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have a </a:t>
            </a:r>
            <a:r>
              <a:rPr lang="en-US" sz="2000" i="1" dirty="0">
                <a:latin typeface="Arial" panose="020B0604020202020204" pitchFamily="34" charset="0"/>
                <a:cs typeface="Arial" panose="020B0604020202020204" pitchFamily="34" charset="0"/>
              </a:rPr>
              <a:t>Fan Efficiency Grade </a:t>
            </a:r>
            <a:r>
              <a:rPr lang="en-US" sz="2000" dirty="0">
                <a:latin typeface="Arial" panose="020B0604020202020204" pitchFamily="34" charset="0"/>
                <a:cs typeface="Arial" panose="020B0604020202020204" pitchFamily="34" charset="0"/>
              </a:rPr>
              <a:t>(FEG) of </a:t>
            </a:r>
          </a:p>
          <a:p>
            <a:pPr marL="609585" indent="-609585">
              <a:lnSpc>
                <a:spcPct val="110000"/>
              </a:lnSpc>
              <a:spcBef>
                <a:spcPts val="0"/>
              </a:spcBef>
              <a:buNone/>
            </a:pPr>
            <a:r>
              <a:rPr lang="en-US" sz="2000" dirty="0">
                <a:latin typeface="Arial" panose="020B0604020202020204" pitchFamily="34" charset="0"/>
                <a:cs typeface="Arial" panose="020B0604020202020204" pitchFamily="34" charset="0"/>
              </a:rPr>
              <a:t>	</a:t>
            </a:r>
            <a:r>
              <a:rPr lang="en-US" sz="2000" u="sng" dirty="0">
                <a:uFill>
                  <a:solidFill>
                    <a:srgbClr val="C00000"/>
                  </a:solidFill>
                </a:uFill>
                <a:latin typeface="Arial" panose="020B0604020202020204" pitchFamily="34" charset="0"/>
                <a:cs typeface="Arial" panose="020B0604020202020204" pitchFamily="34" charset="0"/>
              </a:rPr>
              <a:t>67 or higher</a:t>
            </a:r>
            <a:r>
              <a:rPr lang="en-US" sz="2000" dirty="0">
                <a:latin typeface="Arial" panose="020B0604020202020204" pitchFamily="34" charset="0"/>
                <a:cs typeface="Arial" panose="020B0604020202020204" pitchFamily="34" charset="0"/>
              </a:rPr>
              <a:t> based on manufacturers’ certified data, as defined by AMCA 205. The total efficiency of the fan at </a:t>
            </a:r>
            <a:r>
              <a:rPr lang="en-US" sz="2000" u="sng" dirty="0">
                <a:uFill>
                  <a:solidFill>
                    <a:srgbClr val="C00000"/>
                  </a:solidFill>
                </a:uFill>
                <a:latin typeface="Arial" panose="020B0604020202020204" pitchFamily="34" charset="0"/>
                <a:cs typeface="Arial" panose="020B0604020202020204" pitchFamily="34" charset="0"/>
              </a:rPr>
              <a:t>the design point of operation shall be within 15 percentage points</a:t>
            </a:r>
            <a:r>
              <a:rPr lang="en-US" sz="2000" dirty="0">
                <a:uFill>
                  <a:solidFill>
                    <a:srgbClr val="C00000"/>
                  </a:solidFill>
                </a:u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 the maximum total efficiency of the fan. </a:t>
            </a:r>
            <a:endParaRPr lang="en-US" sz="2000" b="1" dirty="0">
              <a:latin typeface="Arial" panose="020B0604020202020204" pitchFamily="34" charset="0"/>
              <a:cs typeface="Arial" panose="020B0604020202020204" pitchFamily="34" charset="0"/>
            </a:endParaRPr>
          </a:p>
          <a:p>
            <a:pPr marL="609585" indent="-609585">
              <a:lnSpc>
                <a:spcPct val="110000"/>
              </a:lnSpc>
              <a:spcBef>
                <a:spcPts val="0"/>
              </a:spcBef>
              <a:buNone/>
            </a:pPr>
            <a:r>
              <a:rPr lang="en-US" sz="2000" b="1" dirty="0">
                <a:latin typeface="Arial" panose="020B0604020202020204" pitchFamily="34" charset="0"/>
                <a:cs typeface="Arial" panose="020B0604020202020204" pitchFamily="34" charset="0"/>
              </a:rPr>
              <a:t>Exceptions: </a:t>
            </a:r>
            <a:endParaRPr lang="en-US" sz="2000" dirty="0">
              <a:latin typeface="Arial" panose="020B0604020202020204" pitchFamily="34" charset="0"/>
              <a:cs typeface="Arial" panose="020B0604020202020204" pitchFamily="34" charset="0"/>
            </a:endParaRPr>
          </a:p>
          <a:p>
            <a:pPr marL="609585" indent="-609585">
              <a:lnSpc>
                <a:spcPct val="110000"/>
              </a:lnSpc>
              <a:spcBef>
                <a:spcPts val="0"/>
              </a:spcBef>
              <a:buFontTx/>
              <a:buAutoNum type="alphaLcPeriod"/>
            </a:pPr>
            <a:r>
              <a:rPr lang="en-US" sz="2000" dirty="0">
                <a:latin typeface="Arial" panose="020B0604020202020204" pitchFamily="34" charset="0"/>
                <a:cs typeface="Arial" panose="020B0604020202020204" pitchFamily="34" charset="0"/>
              </a:rPr>
              <a:t>Single fans with a motor of 5 </a:t>
            </a:r>
            <a:r>
              <a:rPr lang="en-US" sz="2000" dirty="0" err="1">
                <a:latin typeface="Arial" panose="020B0604020202020204" pitchFamily="34" charset="0"/>
                <a:cs typeface="Arial" panose="020B0604020202020204" pitchFamily="34" charset="0"/>
              </a:rPr>
              <a:t>hp</a:t>
            </a:r>
            <a:r>
              <a:rPr lang="en-US" sz="2000" dirty="0">
                <a:latin typeface="Arial" panose="020B0604020202020204" pitchFamily="34" charset="0"/>
                <a:cs typeface="Arial" panose="020B0604020202020204" pitchFamily="34" charset="0"/>
              </a:rPr>
              <a:t> (4 kW) or less.</a:t>
            </a:r>
          </a:p>
          <a:p>
            <a:pPr marL="609585" indent="-609585">
              <a:lnSpc>
                <a:spcPct val="110000"/>
              </a:lnSpc>
              <a:spcBef>
                <a:spcPts val="0"/>
              </a:spcBef>
              <a:buFontTx/>
              <a:buAutoNum type="alphaLcPeriod"/>
            </a:pPr>
            <a:r>
              <a:rPr lang="en-US" sz="2000" dirty="0">
                <a:latin typeface="Arial" panose="020B0604020202020204" pitchFamily="34" charset="0"/>
                <a:cs typeface="Arial" panose="020B0604020202020204" pitchFamily="34" charset="0"/>
              </a:rPr>
              <a:t>Multiple fans in parallel or series that have a combined motor power of 5 </a:t>
            </a:r>
            <a:r>
              <a:rPr lang="en-US" sz="2000" dirty="0" err="1">
                <a:latin typeface="Arial" panose="020B0604020202020204" pitchFamily="34" charset="0"/>
                <a:cs typeface="Arial" panose="020B0604020202020204" pitchFamily="34" charset="0"/>
              </a:rPr>
              <a:t>hp</a:t>
            </a:r>
            <a:r>
              <a:rPr lang="en-US" sz="2000" dirty="0">
                <a:latin typeface="Arial" panose="020B0604020202020204" pitchFamily="34" charset="0"/>
                <a:cs typeface="Arial" panose="020B0604020202020204" pitchFamily="34" charset="0"/>
              </a:rPr>
              <a:t> (4 kW) or less and are operated as the functional equivalent of a single fan.</a:t>
            </a:r>
          </a:p>
          <a:p>
            <a:pPr marL="609585" indent="-609585">
              <a:lnSpc>
                <a:spcPct val="110000"/>
              </a:lnSpc>
              <a:spcBef>
                <a:spcPts val="0"/>
              </a:spcBef>
              <a:buFontTx/>
              <a:buAutoNum type="alphaLcPeriod" startAt="3"/>
            </a:pPr>
            <a:r>
              <a:rPr lang="en-US" sz="2000" dirty="0">
                <a:latin typeface="Arial" panose="020B0604020202020204" pitchFamily="34" charset="0"/>
                <a:cs typeface="Arial" panose="020B0604020202020204" pitchFamily="34" charset="0"/>
              </a:rPr>
              <a:t>Fans that are part of equipment listed under 6.4.1.1 Minimum Equipment Efficiencies – Listed Equipment – Standard Rating and Operating Conditions. </a:t>
            </a:r>
          </a:p>
          <a:p>
            <a:pPr marL="628634" indent="-628634">
              <a:lnSpc>
                <a:spcPct val="110000"/>
              </a:lnSpc>
              <a:spcBef>
                <a:spcPts val="0"/>
              </a:spcBef>
              <a:buAutoNum type="alphaLcPeriod" startAt="4"/>
            </a:pPr>
            <a:r>
              <a:rPr lang="en-US" sz="2000" dirty="0">
                <a:latin typeface="Arial" panose="020B0604020202020204" pitchFamily="34" charset="0"/>
                <a:cs typeface="Arial" panose="020B0604020202020204" pitchFamily="34" charset="0"/>
              </a:rPr>
              <a:t>Fans included in equipment bearing a third-party-certified seal for air or energy performance of the equipment package.</a:t>
            </a:r>
          </a:p>
          <a:p>
            <a:pPr marL="457189" indent="-457189">
              <a:lnSpc>
                <a:spcPct val="110000"/>
              </a:lnSpc>
              <a:spcBef>
                <a:spcPts val="0"/>
              </a:spcBef>
              <a:buAutoNum type="alphaLcPeriod" startAt="4"/>
            </a:pPr>
            <a:r>
              <a:rPr lang="en-US" sz="2000" dirty="0">
                <a:latin typeface="Arial" panose="020B0604020202020204" pitchFamily="34" charset="0"/>
                <a:cs typeface="Arial" panose="020B0604020202020204" pitchFamily="34" charset="0"/>
              </a:rPr>
              <a:t>   Powered wall/roof ventilators (PRV) as defined by ANSI/AMCA-99-2010.</a:t>
            </a:r>
          </a:p>
          <a:p>
            <a:pPr marL="457189" indent="-457189">
              <a:lnSpc>
                <a:spcPct val="110000"/>
              </a:lnSpc>
              <a:spcBef>
                <a:spcPts val="0"/>
              </a:spcBef>
              <a:buAutoNum type="alphaLcPeriod" startAt="4"/>
            </a:pPr>
            <a:r>
              <a:rPr lang="en-US" sz="2000" dirty="0">
                <a:latin typeface="Arial" panose="020B0604020202020204" pitchFamily="34" charset="0"/>
                <a:cs typeface="Arial" panose="020B0604020202020204" pitchFamily="34" charset="0"/>
              </a:rPr>
              <a:t>Fans outside the scope of AMCA 205</a:t>
            </a:r>
          </a:p>
          <a:p>
            <a:pPr marL="457189" indent="-457189">
              <a:lnSpc>
                <a:spcPct val="110000"/>
              </a:lnSpc>
              <a:spcBef>
                <a:spcPts val="0"/>
              </a:spcBef>
              <a:buAutoNum type="alphaLcPeriod" startAt="4"/>
            </a:pPr>
            <a:r>
              <a:rPr lang="en-US" sz="2000" dirty="0">
                <a:latin typeface="Arial" panose="020B0604020202020204" pitchFamily="34" charset="0"/>
                <a:cs typeface="Arial" panose="020B0604020202020204" pitchFamily="34" charset="0"/>
              </a:rPr>
              <a:t>Fans that are intend to only operate during emergency conditions</a:t>
            </a:r>
          </a:p>
          <a:p>
            <a:pPr marL="457189" indent="-457189">
              <a:lnSpc>
                <a:spcPct val="80000"/>
              </a:lnSpc>
              <a:buAutoNum type="alphaLcPeriod" startAt="4"/>
            </a:pPr>
            <a:endParaRPr lang="en-US" sz="2000" dirty="0">
              <a:latin typeface="Arial" panose="020B0604020202020204" pitchFamily="34" charset="0"/>
              <a:cs typeface="Arial" panose="020B0604020202020204" pitchFamily="34" charset="0"/>
            </a:endParaRPr>
          </a:p>
          <a:p>
            <a:pPr marL="457189" indent="-457189">
              <a:lnSpc>
                <a:spcPct val="80000"/>
              </a:lnSpc>
              <a:buAutoNum type="alphaLcPeriod" startAt="4"/>
            </a:pPr>
            <a:endParaRPr lang="en-US" sz="2000" dirty="0">
              <a:latin typeface="Arial" panose="020B0604020202020204" pitchFamily="34" charset="0"/>
              <a:cs typeface="Arial" panose="020B0604020202020204" pitchFamily="34" charset="0"/>
            </a:endParaRPr>
          </a:p>
          <a:p>
            <a:pPr marL="609585" indent="-609585">
              <a:lnSpc>
                <a:spcPct val="80000"/>
              </a:lnSpc>
              <a:buFontTx/>
              <a:buAutoNum type="alphaLcPeriod" startAt="3"/>
            </a:pPr>
            <a:endParaRPr lang="en-US" sz="2000" dirty="0">
              <a:latin typeface="Arial" panose="020B0604020202020204" pitchFamily="34" charset="0"/>
              <a:cs typeface="Arial" panose="020B0604020202020204" pitchFamily="34" charset="0"/>
            </a:endParaRPr>
          </a:p>
          <a:p>
            <a:pPr marL="609585" indent="-609585">
              <a:lnSpc>
                <a:spcPct val="80000"/>
              </a:lnSpc>
              <a:buNone/>
            </a:pPr>
            <a:endParaRPr lang="en-US" sz="2000" dirty="0">
              <a:latin typeface="Arial" panose="020B0604020202020204" pitchFamily="34" charset="0"/>
              <a:cs typeface="Arial" panose="020B0604020202020204" pitchFamily="34" charset="0"/>
            </a:endParaRPr>
          </a:p>
        </p:txBody>
      </p:sp>
      <p:cxnSp>
        <p:nvCxnSpPr>
          <p:cNvPr id="6" name="Straight Arrow Connector 5"/>
          <p:cNvCxnSpPr/>
          <p:nvPr/>
        </p:nvCxnSpPr>
        <p:spPr>
          <a:xfrm>
            <a:off x="762000" y="2571750"/>
            <a:ext cx="304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762000" y="3943350"/>
            <a:ext cx="304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95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normAutofit/>
          </a:bodyPr>
          <a:lstStyle/>
          <a:p>
            <a:r>
              <a:rPr lang="en-US" dirty="0" smtClean="0"/>
              <a:t>ASHRAE 90.1-2013 Fan Curve</a:t>
            </a:r>
            <a:endParaRPr lang="en-US" dirty="0"/>
          </a:p>
        </p:txBody>
      </p:sp>
      <p:sp>
        <p:nvSpPr>
          <p:cNvPr id="16387" name="Rectangle 3"/>
          <p:cNvSpPr>
            <a:spLocks noChangeArrowheads="1"/>
          </p:cNvSpPr>
          <p:nvPr/>
        </p:nvSpPr>
        <p:spPr bwMode="auto">
          <a:xfrm>
            <a:off x="609600" y="0"/>
            <a:ext cx="7953375"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6388" name="Rectangle 4"/>
          <p:cNvSpPr>
            <a:spLocks noChangeArrowheads="1"/>
          </p:cNvSpPr>
          <p:nvPr/>
        </p:nvSpPr>
        <p:spPr bwMode="auto">
          <a:xfrm>
            <a:off x="1447800" y="1257301"/>
            <a:ext cx="6737350" cy="23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6389" name="Line 5"/>
          <p:cNvSpPr>
            <a:spLocks noChangeShapeType="1"/>
          </p:cNvSpPr>
          <p:nvPr/>
        </p:nvSpPr>
        <p:spPr bwMode="auto">
          <a:xfrm>
            <a:off x="1447800" y="1257301"/>
            <a:ext cx="1588" cy="23848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Line 6"/>
          <p:cNvSpPr>
            <a:spLocks noChangeShapeType="1"/>
          </p:cNvSpPr>
          <p:nvPr/>
        </p:nvSpPr>
        <p:spPr bwMode="auto">
          <a:xfrm>
            <a:off x="7643813" y="3633788"/>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 name="Line 7"/>
          <p:cNvSpPr>
            <a:spLocks noChangeShapeType="1"/>
          </p:cNvSpPr>
          <p:nvPr/>
        </p:nvSpPr>
        <p:spPr bwMode="auto">
          <a:xfrm>
            <a:off x="7643813" y="3236119"/>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 name="Line 8"/>
          <p:cNvSpPr>
            <a:spLocks noChangeShapeType="1"/>
          </p:cNvSpPr>
          <p:nvPr/>
        </p:nvSpPr>
        <p:spPr bwMode="auto">
          <a:xfrm>
            <a:off x="7643813" y="2838450"/>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 name="Line 9"/>
          <p:cNvSpPr>
            <a:spLocks noChangeShapeType="1"/>
          </p:cNvSpPr>
          <p:nvPr/>
        </p:nvSpPr>
        <p:spPr bwMode="auto">
          <a:xfrm>
            <a:off x="7643813" y="2440781"/>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 name="Line 10"/>
          <p:cNvSpPr>
            <a:spLocks noChangeShapeType="1"/>
          </p:cNvSpPr>
          <p:nvPr/>
        </p:nvSpPr>
        <p:spPr bwMode="auto">
          <a:xfrm>
            <a:off x="7643813" y="2043113"/>
            <a:ext cx="49212"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 name="Line 11"/>
          <p:cNvSpPr>
            <a:spLocks noChangeShapeType="1"/>
          </p:cNvSpPr>
          <p:nvPr/>
        </p:nvSpPr>
        <p:spPr bwMode="auto">
          <a:xfrm>
            <a:off x="7643813" y="1646635"/>
            <a:ext cx="49212"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6" name="Line 12"/>
          <p:cNvSpPr>
            <a:spLocks noChangeShapeType="1"/>
          </p:cNvSpPr>
          <p:nvPr/>
        </p:nvSpPr>
        <p:spPr bwMode="auto">
          <a:xfrm>
            <a:off x="1447801" y="3642122"/>
            <a:ext cx="61753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 name="Line 13"/>
          <p:cNvSpPr>
            <a:spLocks noChangeShapeType="1"/>
          </p:cNvSpPr>
          <p:nvPr/>
        </p:nvSpPr>
        <p:spPr bwMode="auto">
          <a:xfrm flipV="1">
            <a:off x="2416175" y="3642122"/>
            <a:ext cx="1588"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Line 14"/>
          <p:cNvSpPr>
            <a:spLocks noChangeShapeType="1"/>
          </p:cNvSpPr>
          <p:nvPr/>
        </p:nvSpPr>
        <p:spPr bwMode="auto">
          <a:xfrm flipV="1">
            <a:off x="3371850" y="3642122"/>
            <a:ext cx="1588"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Line 15"/>
          <p:cNvSpPr>
            <a:spLocks noChangeShapeType="1"/>
          </p:cNvSpPr>
          <p:nvPr/>
        </p:nvSpPr>
        <p:spPr bwMode="auto">
          <a:xfrm flipV="1">
            <a:off x="4338639" y="3642122"/>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Line 16"/>
          <p:cNvSpPr>
            <a:spLocks noChangeShapeType="1"/>
          </p:cNvSpPr>
          <p:nvPr/>
        </p:nvSpPr>
        <p:spPr bwMode="auto">
          <a:xfrm flipV="1">
            <a:off x="5294314" y="3642122"/>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1" name="Line 17"/>
          <p:cNvSpPr>
            <a:spLocks noChangeShapeType="1"/>
          </p:cNvSpPr>
          <p:nvPr/>
        </p:nvSpPr>
        <p:spPr bwMode="auto">
          <a:xfrm flipV="1">
            <a:off x="6262688" y="3642122"/>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18"/>
          <p:cNvSpPr>
            <a:spLocks noChangeShapeType="1"/>
          </p:cNvSpPr>
          <p:nvPr/>
        </p:nvSpPr>
        <p:spPr bwMode="auto">
          <a:xfrm flipV="1">
            <a:off x="7218364" y="3642122"/>
            <a:ext cx="1587" cy="607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3" name="Rectangle 19"/>
          <p:cNvSpPr>
            <a:spLocks noChangeArrowheads="1"/>
          </p:cNvSpPr>
          <p:nvPr/>
        </p:nvSpPr>
        <p:spPr bwMode="auto">
          <a:xfrm>
            <a:off x="7848600" y="3486151"/>
            <a:ext cx="1362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0</a:t>
            </a:r>
            <a:endParaRPr lang="en-US" sz="2400">
              <a:latin typeface="Times New Roman" pitchFamily="18" charset="0"/>
            </a:endParaRPr>
          </a:p>
        </p:txBody>
      </p:sp>
      <p:sp>
        <p:nvSpPr>
          <p:cNvPr id="16404" name="Rectangle 20"/>
          <p:cNvSpPr>
            <a:spLocks noChangeArrowheads="1"/>
          </p:cNvSpPr>
          <p:nvPr/>
        </p:nvSpPr>
        <p:spPr bwMode="auto">
          <a:xfrm>
            <a:off x="7848601" y="3088482"/>
            <a:ext cx="2725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20</a:t>
            </a:r>
            <a:endParaRPr lang="en-US" sz="2400">
              <a:latin typeface="Times New Roman" pitchFamily="18" charset="0"/>
            </a:endParaRPr>
          </a:p>
        </p:txBody>
      </p:sp>
      <p:sp>
        <p:nvSpPr>
          <p:cNvPr id="16405" name="Rectangle 21"/>
          <p:cNvSpPr>
            <a:spLocks noChangeArrowheads="1"/>
          </p:cNvSpPr>
          <p:nvPr/>
        </p:nvSpPr>
        <p:spPr bwMode="auto">
          <a:xfrm>
            <a:off x="7848601" y="2690813"/>
            <a:ext cx="2725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40</a:t>
            </a:r>
            <a:endParaRPr lang="en-US" sz="2400">
              <a:latin typeface="Times New Roman" pitchFamily="18" charset="0"/>
            </a:endParaRPr>
          </a:p>
        </p:txBody>
      </p:sp>
      <p:sp>
        <p:nvSpPr>
          <p:cNvPr id="16406" name="Rectangle 22"/>
          <p:cNvSpPr>
            <a:spLocks noChangeArrowheads="1"/>
          </p:cNvSpPr>
          <p:nvPr/>
        </p:nvSpPr>
        <p:spPr bwMode="auto">
          <a:xfrm>
            <a:off x="7848601" y="2294335"/>
            <a:ext cx="2725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60</a:t>
            </a:r>
            <a:endParaRPr lang="en-US" sz="2400">
              <a:latin typeface="Times New Roman" pitchFamily="18" charset="0"/>
            </a:endParaRPr>
          </a:p>
        </p:txBody>
      </p:sp>
      <p:sp>
        <p:nvSpPr>
          <p:cNvPr id="16407" name="Rectangle 23"/>
          <p:cNvSpPr>
            <a:spLocks noChangeArrowheads="1"/>
          </p:cNvSpPr>
          <p:nvPr/>
        </p:nvSpPr>
        <p:spPr bwMode="auto">
          <a:xfrm>
            <a:off x="7848601" y="1896667"/>
            <a:ext cx="2725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80</a:t>
            </a:r>
            <a:endParaRPr lang="en-US" sz="2400">
              <a:latin typeface="Times New Roman" pitchFamily="18" charset="0"/>
            </a:endParaRPr>
          </a:p>
        </p:txBody>
      </p:sp>
      <p:sp>
        <p:nvSpPr>
          <p:cNvPr id="16408" name="Rectangle 24"/>
          <p:cNvSpPr>
            <a:spLocks noChangeArrowheads="1"/>
          </p:cNvSpPr>
          <p:nvPr/>
        </p:nvSpPr>
        <p:spPr bwMode="auto">
          <a:xfrm>
            <a:off x="7848601" y="1498998"/>
            <a:ext cx="4087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100</a:t>
            </a:r>
            <a:endParaRPr lang="en-US" sz="2400">
              <a:latin typeface="Times New Roman" pitchFamily="18" charset="0"/>
            </a:endParaRPr>
          </a:p>
        </p:txBody>
      </p:sp>
      <p:sp>
        <p:nvSpPr>
          <p:cNvPr id="16409" name="Rectangle 25"/>
          <p:cNvSpPr>
            <a:spLocks noChangeArrowheads="1"/>
          </p:cNvSpPr>
          <p:nvPr/>
        </p:nvSpPr>
        <p:spPr bwMode="auto">
          <a:xfrm>
            <a:off x="1411289" y="3752850"/>
            <a:ext cx="1362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0</a:t>
            </a:r>
            <a:endParaRPr lang="en-US" sz="2400">
              <a:latin typeface="Times New Roman" pitchFamily="18" charset="0"/>
            </a:endParaRPr>
          </a:p>
        </p:txBody>
      </p:sp>
      <p:sp>
        <p:nvSpPr>
          <p:cNvPr id="16410" name="Rectangle 26"/>
          <p:cNvSpPr>
            <a:spLocks noChangeArrowheads="1"/>
          </p:cNvSpPr>
          <p:nvPr/>
        </p:nvSpPr>
        <p:spPr bwMode="auto">
          <a:xfrm>
            <a:off x="2319339" y="3759994"/>
            <a:ext cx="1362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2</a:t>
            </a:r>
            <a:endParaRPr lang="en-US" sz="2400">
              <a:latin typeface="Times New Roman" pitchFamily="18" charset="0"/>
            </a:endParaRPr>
          </a:p>
        </p:txBody>
      </p:sp>
      <p:sp>
        <p:nvSpPr>
          <p:cNvPr id="16411" name="Rectangle 27"/>
          <p:cNvSpPr>
            <a:spLocks noChangeArrowheads="1"/>
          </p:cNvSpPr>
          <p:nvPr/>
        </p:nvSpPr>
        <p:spPr bwMode="auto">
          <a:xfrm>
            <a:off x="3273425" y="3759994"/>
            <a:ext cx="1362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4</a:t>
            </a:r>
            <a:endParaRPr lang="en-US" sz="2400">
              <a:latin typeface="Times New Roman" pitchFamily="18" charset="0"/>
            </a:endParaRPr>
          </a:p>
        </p:txBody>
      </p:sp>
      <p:sp>
        <p:nvSpPr>
          <p:cNvPr id="16412" name="Rectangle 28"/>
          <p:cNvSpPr>
            <a:spLocks noChangeArrowheads="1"/>
          </p:cNvSpPr>
          <p:nvPr/>
        </p:nvSpPr>
        <p:spPr bwMode="auto">
          <a:xfrm>
            <a:off x="4241800" y="3759994"/>
            <a:ext cx="1362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6</a:t>
            </a:r>
            <a:endParaRPr lang="en-US" sz="2400">
              <a:latin typeface="Times New Roman" pitchFamily="18" charset="0"/>
            </a:endParaRPr>
          </a:p>
        </p:txBody>
      </p:sp>
      <p:sp>
        <p:nvSpPr>
          <p:cNvPr id="16413" name="Rectangle 29"/>
          <p:cNvSpPr>
            <a:spLocks noChangeArrowheads="1"/>
          </p:cNvSpPr>
          <p:nvPr/>
        </p:nvSpPr>
        <p:spPr bwMode="auto">
          <a:xfrm>
            <a:off x="5197475" y="3759994"/>
            <a:ext cx="1362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8</a:t>
            </a:r>
            <a:endParaRPr lang="en-US" sz="2400">
              <a:latin typeface="Times New Roman" pitchFamily="18" charset="0"/>
            </a:endParaRPr>
          </a:p>
        </p:txBody>
      </p:sp>
      <p:sp>
        <p:nvSpPr>
          <p:cNvPr id="16414" name="Rectangle 30"/>
          <p:cNvSpPr>
            <a:spLocks noChangeArrowheads="1"/>
          </p:cNvSpPr>
          <p:nvPr/>
        </p:nvSpPr>
        <p:spPr bwMode="auto">
          <a:xfrm>
            <a:off x="6127751" y="3759994"/>
            <a:ext cx="2725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10</a:t>
            </a:r>
            <a:endParaRPr lang="en-US" sz="2400">
              <a:latin typeface="Times New Roman" pitchFamily="18" charset="0"/>
            </a:endParaRPr>
          </a:p>
        </p:txBody>
      </p:sp>
      <p:sp>
        <p:nvSpPr>
          <p:cNvPr id="16415" name="Rectangle 31"/>
          <p:cNvSpPr>
            <a:spLocks noChangeArrowheads="1"/>
          </p:cNvSpPr>
          <p:nvPr/>
        </p:nvSpPr>
        <p:spPr bwMode="auto">
          <a:xfrm>
            <a:off x="7083426" y="3759994"/>
            <a:ext cx="2725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12</a:t>
            </a:r>
            <a:endParaRPr lang="en-US" sz="2400">
              <a:latin typeface="Times New Roman" pitchFamily="18" charset="0"/>
            </a:endParaRPr>
          </a:p>
        </p:txBody>
      </p:sp>
      <p:sp>
        <p:nvSpPr>
          <p:cNvPr id="16416" name="Rectangle 32"/>
          <p:cNvSpPr>
            <a:spLocks noChangeArrowheads="1"/>
          </p:cNvSpPr>
          <p:nvPr/>
        </p:nvSpPr>
        <p:spPr bwMode="auto">
          <a:xfrm>
            <a:off x="4035425" y="4045744"/>
            <a:ext cx="1474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400" b="1">
                <a:solidFill>
                  <a:srgbClr val="000000"/>
                </a:solidFill>
              </a:rPr>
              <a:t>CFM x 1000</a:t>
            </a:r>
            <a:endParaRPr lang="en-US" sz="2400">
              <a:latin typeface="Times New Roman" pitchFamily="18" charset="0"/>
            </a:endParaRPr>
          </a:p>
        </p:txBody>
      </p:sp>
      <p:sp>
        <p:nvSpPr>
          <p:cNvPr id="16417" name="Rectangle 33"/>
          <p:cNvSpPr>
            <a:spLocks noChangeArrowheads="1"/>
          </p:cNvSpPr>
          <p:nvPr/>
        </p:nvSpPr>
        <p:spPr bwMode="auto">
          <a:xfrm rot="-5400000">
            <a:off x="494787" y="2286477"/>
            <a:ext cx="283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400" b="1">
                <a:solidFill>
                  <a:srgbClr val="000000"/>
                </a:solidFill>
              </a:rPr>
              <a:t>Ps</a:t>
            </a:r>
            <a:endParaRPr lang="en-US" sz="2400">
              <a:latin typeface="Times New Roman" pitchFamily="18" charset="0"/>
            </a:endParaRPr>
          </a:p>
        </p:txBody>
      </p:sp>
      <p:sp>
        <p:nvSpPr>
          <p:cNvPr id="16418" name="Text Box 34"/>
          <p:cNvSpPr txBox="1">
            <a:spLocks noChangeArrowheads="1"/>
          </p:cNvSpPr>
          <p:nvPr/>
        </p:nvSpPr>
        <p:spPr bwMode="auto">
          <a:xfrm>
            <a:off x="1676400" y="13716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eaLnBrk="0" hangingPunct="0">
              <a:spcBef>
                <a:spcPct val="50000"/>
              </a:spcBef>
            </a:pPr>
            <a:r>
              <a:rPr lang="en-US"/>
              <a:t>Ps vs. CFM</a:t>
            </a:r>
          </a:p>
        </p:txBody>
      </p:sp>
      <p:sp>
        <p:nvSpPr>
          <p:cNvPr id="16419" name="Freeform 35"/>
          <p:cNvSpPr>
            <a:spLocks/>
          </p:cNvSpPr>
          <p:nvPr/>
        </p:nvSpPr>
        <p:spPr bwMode="auto">
          <a:xfrm>
            <a:off x="1447800" y="1631157"/>
            <a:ext cx="5765800" cy="2007394"/>
          </a:xfrm>
          <a:custGeom>
            <a:avLst/>
            <a:gdLst>
              <a:gd name="T0" fmla="*/ 0 w 3632"/>
              <a:gd name="T1" fmla="*/ 263525 h 1686"/>
              <a:gd name="T2" fmla="*/ 965200 w 3632"/>
              <a:gd name="T3" fmla="*/ 161925 h 1686"/>
              <a:gd name="T4" fmla="*/ 1868488 w 3632"/>
              <a:gd name="T5" fmla="*/ 87312 h 1686"/>
              <a:gd name="T6" fmla="*/ 2767013 w 3632"/>
              <a:gd name="T7" fmla="*/ 41275 h 1686"/>
              <a:gd name="T8" fmla="*/ 3511551 w 3632"/>
              <a:gd name="T9" fmla="*/ 336550 h 1686"/>
              <a:gd name="T10" fmla="*/ 4286250 w 3632"/>
              <a:gd name="T11" fmla="*/ 971550 h 1686"/>
              <a:gd name="T12" fmla="*/ 5184775 w 3632"/>
              <a:gd name="T13" fmla="*/ 1947863 h 1686"/>
              <a:gd name="T14" fmla="*/ 5765800 w 3632"/>
              <a:gd name="T15" fmla="*/ 2676525 h 1686"/>
              <a:gd name="T16" fmla="*/ 0 60000 65536"/>
              <a:gd name="T17" fmla="*/ 0 60000 65536"/>
              <a:gd name="T18" fmla="*/ 0 60000 65536"/>
              <a:gd name="T19" fmla="*/ 0 60000 65536"/>
              <a:gd name="T20" fmla="*/ 0 60000 65536"/>
              <a:gd name="T21" fmla="*/ 0 60000 65536"/>
              <a:gd name="T22" fmla="*/ 0 60000 65536"/>
              <a:gd name="T23" fmla="*/ 0 60000 65536"/>
              <a:gd name="T24" fmla="*/ 0 w 3632"/>
              <a:gd name="T25" fmla="*/ 0 h 1686"/>
              <a:gd name="T26" fmla="*/ 3632 w 3632"/>
              <a:gd name="T27" fmla="*/ 1686 h 1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2" h="1686">
                <a:moveTo>
                  <a:pt x="0" y="166"/>
                </a:moveTo>
                <a:cubicBezTo>
                  <a:pt x="206" y="144"/>
                  <a:pt x="412" y="120"/>
                  <a:pt x="608" y="102"/>
                </a:cubicBezTo>
                <a:cubicBezTo>
                  <a:pt x="804" y="84"/>
                  <a:pt x="988" y="68"/>
                  <a:pt x="1177" y="55"/>
                </a:cubicBezTo>
                <a:cubicBezTo>
                  <a:pt x="1366" y="42"/>
                  <a:pt x="1571" y="0"/>
                  <a:pt x="1743" y="26"/>
                </a:cubicBezTo>
                <a:cubicBezTo>
                  <a:pt x="1915" y="52"/>
                  <a:pt x="2053" y="114"/>
                  <a:pt x="2212" y="212"/>
                </a:cubicBezTo>
                <a:cubicBezTo>
                  <a:pt x="2371" y="310"/>
                  <a:pt x="2524" y="443"/>
                  <a:pt x="2700" y="612"/>
                </a:cubicBezTo>
                <a:cubicBezTo>
                  <a:pt x="2876" y="781"/>
                  <a:pt x="3111" y="1048"/>
                  <a:pt x="3266" y="1227"/>
                </a:cubicBezTo>
                <a:cubicBezTo>
                  <a:pt x="3421" y="1406"/>
                  <a:pt x="3556" y="1591"/>
                  <a:pt x="3632" y="1686"/>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0" name="Line 36"/>
          <p:cNvSpPr>
            <a:spLocks noChangeShapeType="1"/>
          </p:cNvSpPr>
          <p:nvPr/>
        </p:nvSpPr>
        <p:spPr bwMode="auto">
          <a:xfrm>
            <a:off x="7620000" y="1257301"/>
            <a:ext cx="1588" cy="23848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Freeform 37"/>
          <p:cNvSpPr>
            <a:spLocks/>
          </p:cNvSpPr>
          <p:nvPr/>
        </p:nvSpPr>
        <p:spPr bwMode="auto">
          <a:xfrm>
            <a:off x="1452563" y="2115742"/>
            <a:ext cx="5748337" cy="1516856"/>
          </a:xfrm>
          <a:custGeom>
            <a:avLst/>
            <a:gdLst>
              <a:gd name="T0" fmla="*/ 0 w 3621"/>
              <a:gd name="T1" fmla="*/ 2022475 h 1274"/>
              <a:gd name="T2" fmla="*/ 1430337 w 3621"/>
              <a:gd name="T3" fmla="*/ 950913 h 1274"/>
              <a:gd name="T4" fmla="*/ 2547937 w 3621"/>
              <a:gd name="T5" fmla="*/ 290512 h 1274"/>
              <a:gd name="T6" fmla="*/ 3262313 w 3621"/>
              <a:gd name="T7" fmla="*/ 36512 h 1274"/>
              <a:gd name="T8" fmla="*/ 3776663 w 3621"/>
              <a:gd name="T9" fmla="*/ 74612 h 1274"/>
              <a:gd name="T10" fmla="*/ 4202113 w 3621"/>
              <a:gd name="T11" fmla="*/ 242888 h 1274"/>
              <a:gd name="T12" fmla="*/ 4722812 w 3621"/>
              <a:gd name="T13" fmla="*/ 627062 h 1274"/>
              <a:gd name="T14" fmla="*/ 5240337 w 3621"/>
              <a:gd name="T15" fmla="*/ 1141412 h 1274"/>
              <a:gd name="T16" fmla="*/ 5748337 w 3621"/>
              <a:gd name="T17" fmla="*/ 2005013 h 1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21"/>
              <a:gd name="T28" fmla="*/ 0 h 1274"/>
              <a:gd name="T29" fmla="*/ 3621 w 3621"/>
              <a:gd name="T30" fmla="*/ 1274 h 1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21" h="1274">
                <a:moveTo>
                  <a:pt x="0" y="1274"/>
                </a:moveTo>
                <a:cubicBezTo>
                  <a:pt x="150" y="1162"/>
                  <a:pt x="634" y="781"/>
                  <a:pt x="901" y="599"/>
                </a:cubicBezTo>
                <a:cubicBezTo>
                  <a:pt x="1168" y="417"/>
                  <a:pt x="1413" y="279"/>
                  <a:pt x="1605" y="183"/>
                </a:cubicBezTo>
                <a:cubicBezTo>
                  <a:pt x="1797" y="87"/>
                  <a:pt x="1926" y="46"/>
                  <a:pt x="2055" y="23"/>
                </a:cubicBezTo>
                <a:cubicBezTo>
                  <a:pt x="2184" y="0"/>
                  <a:pt x="2280" y="25"/>
                  <a:pt x="2379" y="47"/>
                </a:cubicBezTo>
                <a:cubicBezTo>
                  <a:pt x="2478" y="69"/>
                  <a:pt x="2548" y="95"/>
                  <a:pt x="2647" y="153"/>
                </a:cubicBezTo>
                <a:cubicBezTo>
                  <a:pt x="2746" y="211"/>
                  <a:pt x="2866" y="301"/>
                  <a:pt x="2975" y="395"/>
                </a:cubicBezTo>
                <a:cubicBezTo>
                  <a:pt x="3084" y="489"/>
                  <a:pt x="3193" y="574"/>
                  <a:pt x="3301" y="719"/>
                </a:cubicBezTo>
                <a:cubicBezTo>
                  <a:pt x="3409" y="864"/>
                  <a:pt x="3554" y="1150"/>
                  <a:pt x="3621" y="1263"/>
                </a:cubicBezTo>
              </a:path>
            </a:pathLst>
          </a:custGeom>
          <a:noFill/>
          <a:ln w="28575" cap="flat" cmpd="sng">
            <a:solidFill>
              <a:schemeClr val="tx1"/>
            </a:solidFill>
            <a:prstDash val="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2" name="Text Box 38"/>
          <p:cNvSpPr txBox="1">
            <a:spLocks noChangeArrowheads="1"/>
          </p:cNvSpPr>
          <p:nvPr/>
        </p:nvSpPr>
        <p:spPr bwMode="auto">
          <a:xfrm>
            <a:off x="1554163" y="2331244"/>
            <a:ext cx="190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dirty="0" smtClean="0"/>
              <a:t>Total </a:t>
            </a:r>
            <a:r>
              <a:rPr lang="en-US" dirty="0"/>
              <a:t>Efficiency vs. CFM</a:t>
            </a:r>
          </a:p>
        </p:txBody>
      </p:sp>
      <p:sp>
        <p:nvSpPr>
          <p:cNvPr id="16423" name="Line 39"/>
          <p:cNvSpPr>
            <a:spLocks noChangeShapeType="1"/>
          </p:cNvSpPr>
          <p:nvPr/>
        </p:nvSpPr>
        <p:spPr bwMode="auto">
          <a:xfrm>
            <a:off x="1384301" y="3638550"/>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4" name="Line 40"/>
          <p:cNvSpPr>
            <a:spLocks noChangeShapeType="1"/>
          </p:cNvSpPr>
          <p:nvPr/>
        </p:nvSpPr>
        <p:spPr bwMode="auto">
          <a:xfrm>
            <a:off x="1384301" y="3240881"/>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5" name="Line 41"/>
          <p:cNvSpPr>
            <a:spLocks noChangeShapeType="1"/>
          </p:cNvSpPr>
          <p:nvPr/>
        </p:nvSpPr>
        <p:spPr bwMode="auto">
          <a:xfrm>
            <a:off x="1384301" y="2843213"/>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Line 42"/>
          <p:cNvSpPr>
            <a:spLocks noChangeShapeType="1"/>
          </p:cNvSpPr>
          <p:nvPr/>
        </p:nvSpPr>
        <p:spPr bwMode="auto">
          <a:xfrm>
            <a:off x="1384301" y="2445544"/>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43"/>
          <p:cNvSpPr>
            <a:spLocks noChangeShapeType="1"/>
          </p:cNvSpPr>
          <p:nvPr/>
        </p:nvSpPr>
        <p:spPr bwMode="auto">
          <a:xfrm>
            <a:off x="1384301" y="2047875"/>
            <a:ext cx="49213" cy="1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8" name="Line 44"/>
          <p:cNvSpPr>
            <a:spLocks noChangeShapeType="1"/>
          </p:cNvSpPr>
          <p:nvPr/>
        </p:nvSpPr>
        <p:spPr bwMode="auto">
          <a:xfrm>
            <a:off x="1384301" y="1651398"/>
            <a:ext cx="49213"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9" name="Line 45"/>
          <p:cNvSpPr>
            <a:spLocks noChangeShapeType="1"/>
          </p:cNvSpPr>
          <p:nvPr/>
        </p:nvSpPr>
        <p:spPr bwMode="auto">
          <a:xfrm>
            <a:off x="1384301" y="1253729"/>
            <a:ext cx="49213" cy="1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Rectangle 46"/>
          <p:cNvSpPr>
            <a:spLocks noChangeArrowheads="1"/>
          </p:cNvSpPr>
          <p:nvPr/>
        </p:nvSpPr>
        <p:spPr bwMode="auto">
          <a:xfrm>
            <a:off x="914400" y="3483769"/>
            <a:ext cx="3398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0.0</a:t>
            </a:r>
            <a:endParaRPr lang="en-US" sz="2400">
              <a:latin typeface="Times New Roman" pitchFamily="18" charset="0"/>
            </a:endParaRPr>
          </a:p>
        </p:txBody>
      </p:sp>
      <p:sp>
        <p:nvSpPr>
          <p:cNvPr id="16431" name="Rectangle 47"/>
          <p:cNvSpPr>
            <a:spLocks noChangeArrowheads="1"/>
          </p:cNvSpPr>
          <p:nvPr/>
        </p:nvSpPr>
        <p:spPr bwMode="auto">
          <a:xfrm>
            <a:off x="914400" y="3086101"/>
            <a:ext cx="3398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1.0</a:t>
            </a:r>
            <a:endParaRPr lang="en-US" sz="2400">
              <a:latin typeface="Times New Roman" pitchFamily="18" charset="0"/>
            </a:endParaRPr>
          </a:p>
        </p:txBody>
      </p:sp>
      <p:sp>
        <p:nvSpPr>
          <p:cNvPr id="16432" name="Rectangle 48"/>
          <p:cNvSpPr>
            <a:spLocks noChangeArrowheads="1"/>
          </p:cNvSpPr>
          <p:nvPr/>
        </p:nvSpPr>
        <p:spPr bwMode="auto">
          <a:xfrm>
            <a:off x="914400" y="2688432"/>
            <a:ext cx="3398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2.0</a:t>
            </a:r>
            <a:endParaRPr lang="en-US" sz="2400">
              <a:latin typeface="Times New Roman" pitchFamily="18" charset="0"/>
            </a:endParaRPr>
          </a:p>
        </p:txBody>
      </p:sp>
      <p:sp>
        <p:nvSpPr>
          <p:cNvPr id="16433" name="Rectangle 49"/>
          <p:cNvSpPr>
            <a:spLocks noChangeArrowheads="1"/>
          </p:cNvSpPr>
          <p:nvPr/>
        </p:nvSpPr>
        <p:spPr bwMode="auto">
          <a:xfrm>
            <a:off x="914400" y="2291954"/>
            <a:ext cx="3398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3.0</a:t>
            </a:r>
            <a:endParaRPr lang="en-US" sz="2400">
              <a:latin typeface="Times New Roman" pitchFamily="18" charset="0"/>
            </a:endParaRPr>
          </a:p>
        </p:txBody>
      </p:sp>
      <p:sp>
        <p:nvSpPr>
          <p:cNvPr id="16434" name="Rectangle 50"/>
          <p:cNvSpPr>
            <a:spLocks noChangeArrowheads="1"/>
          </p:cNvSpPr>
          <p:nvPr/>
        </p:nvSpPr>
        <p:spPr bwMode="auto">
          <a:xfrm>
            <a:off x="914400" y="1894285"/>
            <a:ext cx="3398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4.0</a:t>
            </a:r>
            <a:endParaRPr lang="en-US" sz="2400">
              <a:latin typeface="Times New Roman" pitchFamily="18" charset="0"/>
            </a:endParaRPr>
          </a:p>
        </p:txBody>
      </p:sp>
      <p:sp>
        <p:nvSpPr>
          <p:cNvPr id="16435" name="Rectangle 51"/>
          <p:cNvSpPr>
            <a:spLocks noChangeArrowheads="1"/>
          </p:cNvSpPr>
          <p:nvPr/>
        </p:nvSpPr>
        <p:spPr bwMode="auto">
          <a:xfrm>
            <a:off x="914400" y="1496617"/>
            <a:ext cx="3398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5.0</a:t>
            </a:r>
            <a:endParaRPr lang="en-US" sz="2400">
              <a:latin typeface="Times New Roman" pitchFamily="18" charset="0"/>
            </a:endParaRPr>
          </a:p>
        </p:txBody>
      </p:sp>
      <p:sp>
        <p:nvSpPr>
          <p:cNvPr id="16436" name="Rectangle 52"/>
          <p:cNvSpPr>
            <a:spLocks noChangeArrowheads="1"/>
          </p:cNvSpPr>
          <p:nvPr/>
        </p:nvSpPr>
        <p:spPr bwMode="auto">
          <a:xfrm>
            <a:off x="914400" y="1098948"/>
            <a:ext cx="3398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a:solidFill>
                  <a:srgbClr val="000000"/>
                </a:solidFill>
              </a:rPr>
              <a:t>6.0</a:t>
            </a:r>
            <a:endParaRPr lang="en-US" sz="2400">
              <a:latin typeface="Times New Roman" pitchFamily="18" charset="0"/>
            </a:endParaRPr>
          </a:p>
        </p:txBody>
      </p:sp>
      <p:sp>
        <p:nvSpPr>
          <p:cNvPr id="16437" name="Rectangle 53"/>
          <p:cNvSpPr>
            <a:spLocks noChangeArrowheads="1"/>
          </p:cNvSpPr>
          <p:nvPr/>
        </p:nvSpPr>
        <p:spPr bwMode="auto">
          <a:xfrm rot="-5400000">
            <a:off x="7882557" y="2355534"/>
            <a:ext cx="12116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400" b="1">
                <a:solidFill>
                  <a:srgbClr val="000000"/>
                </a:solidFill>
              </a:rPr>
              <a:t>Efficiency</a:t>
            </a:r>
            <a:endParaRPr lang="en-US" sz="2400">
              <a:latin typeface="Times New Roman" pitchFamily="18" charset="0"/>
            </a:endParaRPr>
          </a:p>
        </p:txBody>
      </p:sp>
      <p:sp>
        <p:nvSpPr>
          <p:cNvPr id="465985" name="Line 65"/>
          <p:cNvSpPr>
            <a:spLocks noChangeShapeType="1"/>
          </p:cNvSpPr>
          <p:nvPr/>
        </p:nvSpPr>
        <p:spPr bwMode="auto">
          <a:xfrm flipH="1">
            <a:off x="3324225" y="2439591"/>
            <a:ext cx="4348163"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5986" name="Line 66"/>
          <p:cNvSpPr>
            <a:spLocks noChangeShapeType="1"/>
          </p:cNvSpPr>
          <p:nvPr/>
        </p:nvSpPr>
        <p:spPr bwMode="auto">
          <a:xfrm flipH="1">
            <a:off x="3657600" y="1509118"/>
            <a:ext cx="36512" cy="99833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2" name="Freeform 69"/>
          <p:cNvSpPr>
            <a:spLocks/>
          </p:cNvSpPr>
          <p:nvPr/>
        </p:nvSpPr>
        <p:spPr bwMode="auto">
          <a:xfrm>
            <a:off x="1447800" y="1485900"/>
            <a:ext cx="2971800" cy="2141935"/>
          </a:xfrm>
          <a:custGeom>
            <a:avLst/>
            <a:gdLst>
              <a:gd name="T0" fmla="*/ 0 w 2390"/>
              <a:gd name="T1" fmla="*/ 2855913 h 1718"/>
              <a:gd name="T2" fmla="*/ 251173 w 2390"/>
              <a:gd name="T3" fmla="*/ 2824328 h 1718"/>
              <a:gd name="T4" fmla="*/ 519754 w 2390"/>
              <a:gd name="T5" fmla="*/ 2759497 h 1718"/>
              <a:gd name="T6" fmla="*/ 912678 w 2390"/>
              <a:gd name="T7" fmla="*/ 2576639 h 1718"/>
              <a:gd name="T8" fmla="*/ 1355340 w 2390"/>
              <a:gd name="T9" fmla="*/ 2240845 h 1718"/>
              <a:gd name="T10" fmla="*/ 1862659 w 2390"/>
              <a:gd name="T11" fmla="*/ 1722192 h 1718"/>
              <a:gd name="T12" fmla="*/ 2285426 w 2390"/>
              <a:gd name="T13" fmla="*/ 1163643 h 1718"/>
              <a:gd name="T14" fmla="*/ 2971800 w 2390"/>
              <a:gd name="T15" fmla="*/ 0 h 1718"/>
              <a:gd name="T16" fmla="*/ 0 60000 65536"/>
              <a:gd name="T17" fmla="*/ 0 60000 65536"/>
              <a:gd name="T18" fmla="*/ 0 60000 65536"/>
              <a:gd name="T19" fmla="*/ 0 60000 65536"/>
              <a:gd name="T20" fmla="*/ 0 60000 65536"/>
              <a:gd name="T21" fmla="*/ 0 60000 65536"/>
              <a:gd name="T22" fmla="*/ 0 60000 65536"/>
              <a:gd name="T23" fmla="*/ 0 60000 65536"/>
              <a:gd name="T24" fmla="*/ 0 w 2390"/>
              <a:gd name="T25" fmla="*/ 0 h 1718"/>
              <a:gd name="T26" fmla="*/ 2390 w 2390"/>
              <a:gd name="T27" fmla="*/ 1718 h 17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0" h="1718">
                <a:moveTo>
                  <a:pt x="0" y="1718"/>
                </a:moveTo>
                <a:cubicBezTo>
                  <a:pt x="66" y="1713"/>
                  <a:pt x="132" y="1709"/>
                  <a:pt x="202" y="1699"/>
                </a:cubicBezTo>
                <a:cubicBezTo>
                  <a:pt x="272" y="1689"/>
                  <a:pt x="329" y="1685"/>
                  <a:pt x="418" y="1660"/>
                </a:cubicBezTo>
                <a:cubicBezTo>
                  <a:pt x="507" y="1635"/>
                  <a:pt x="622" y="1602"/>
                  <a:pt x="734" y="1550"/>
                </a:cubicBezTo>
                <a:cubicBezTo>
                  <a:pt x="846" y="1498"/>
                  <a:pt x="963" y="1434"/>
                  <a:pt x="1090" y="1348"/>
                </a:cubicBezTo>
                <a:cubicBezTo>
                  <a:pt x="1217" y="1262"/>
                  <a:pt x="1373" y="1144"/>
                  <a:pt x="1498" y="1036"/>
                </a:cubicBezTo>
                <a:cubicBezTo>
                  <a:pt x="1623" y="928"/>
                  <a:pt x="1689" y="873"/>
                  <a:pt x="1838" y="700"/>
                </a:cubicBezTo>
                <a:cubicBezTo>
                  <a:pt x="1987" y="527"/>
                  <a:pt x="2344" y="86"/>
                  <a:pt x="2390" y="0"/>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992" name="Text Box 72"/>
          <p:cNvSpPr txBox="1">
            <a:spLocks noChangeArrowheads="1"/>
          </p:cNvSpPr>
          <p:nvPr/>
        </p:nvSpPr>
        <p:spPr bwMode="auto">
          <a:xfrm>
            <a:off x="5791201" y="2114550"/>
            <a:ext cx="20915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spcBef>
                <a:spcPts val="0"/>
              </a:spcBef>
            </a:pPr>
            <a:r>
              <a:rPr lang="en-US" sz="900" dirty="0" smtClean="0">
                <a:solidFill>
                  <a:srgbClr val="FF0000"/>
                </a:solidFill>
              </a:rPr>
              <a:t>15 points of </a:t>
            </a:r>
          </a:p>
          <a:p>
            <a:pPr algn="ctr" eaLnBrk="0" hangingPunct="0">
              <a:spcBef>
                <a:spcPts val="0"/>
              </a:spcBef>
            </a:pPr>
            <a:r>
              <a:rPr lang="en-US" sz="900" dirty="0" smtClean="0">
                <a:solidFill>
                  <a:srgbClr val="FF0000"/>
                </a:solidFill>
              </a:rPr>
              <a:t>peak efficiency</a:t>
            </a:r>
            <a:endParaRPr lang="en-US" sz="900" dirty="0">
              <a:solidFill>
                <a:srgbClr val="FF0000"/>
              </a:solidFill>
            </a:endParaRPr>
          </a:p>
        </p:txBody>
      </p:sp>
      <p:grpSp>
        <p:nvGrpSpPr>
          <p:cNvPr id="4" name="Group 3"/>
          <p:cNvGrpSpPr/>
          <p:nvPr/>
        </p:nvGrpSpPr>
        <p:grpSpPr>
          <a:xfrm>
            <a:off x="3675858" y="1657350"/>
            <a:ext cx="2187339" cy="782244"/>
            <a:chOff x="3811102" y="2204157"/>
            <a:chExt cx="2034073" cy="1006507"/>
          </a:xfrm>
        </p:grpSpPr>
        <p:sp>
          <p:nvSpPr>
            <p:cNvPr id="2" name="Freeform 1"/>
            <p:cNvSpPr/>
            <p:nvPr/>
          </p:nvSpPr>
          <p:spPr>
            <a:xfrm>
              <a:off x="4286250" y="2204189"/>
              <a:ext cx="1558925" cy="1006475"/>
            </a:xfrm>
            <a:custGeom>
              <a:avLst/>
              <a:gdLst>
                <a:gd name="connsiteX0" fmla="*/ 0 w 1558925"/>
                <a:gd name="connsiteY0" fmla="*/ 0 h 1006475"/>
                <a:gd name="connsiteX1" fmla="*/ 73025 w 1558925"/>
                <a:gd name="connsiteY1" fmla="*/ 3175 h 1006475"/>
                <a:gd name="connsiteX2" fmla="*/ 82550 w 1558925"/>
                <a:gd name="connsiteY2" fmla="*/ 6350 h 1006475"/>
                <a:gd name="connsiteX3" fmla="*/ 107950 w 1558925"/>
                <a:gd name="connsiteY3" fmla="*/ 12700 h 1006475"/>
                <a:gd name="connsiteX4" fmla="*/ 120650 w 1558925"/>
                <a:gd name="connsiteY4" fmla="*/ 15875 h 1006475"/>
                <a:gd name="connsiteX5" fmla="*/ 139700 w 1558925"/>
                <a:gd name="connsiteY5" fmla="*/ 22225 h 1006475"/>
                <a:gd name="connsiteX6" fmla="*/ 155575 w 1558925"/>
                <a:gd name="connsiteY6" fmla="*/ 25400 h 1006475"/>
                <a:gd name="connsiteX7" fmla="*/ 187325 w 1558925"/>
                <a:gd name="connsiteY7" fmla="*/ 31750 h 1006475"/>
                <a:gd name="connsiteX8" fmla="*/ 206375 w 1558925"/>
                <a:gd name="connsiteY8" fmla="*/ 38100 h 1006475"/>
                <a:gd name="connsiteX9" fmla="*/ 215900 w 1558925"/>
                <a:gd name="connsiteY9" fmla="*/ 41275 h 1006475"/>
                <a:gd name="connsiteX10" fmla="*/ 244475 w 1558925"/>
                <a:gd name="connsiteY10" fmla="*/ 53975 h 1006475"/>
                <a:gd name="connsiteX11" fmla="*/ 254000 w 1558925"/>
                <a:gd name="connsiteY11" fmla="*/ 57150 h 1006475"/>
                <a:gd name="connsiteX12" fmla="*/ 263525 w 1558925"/>
                <a:gd name="connsiteY12" fmla="*/ 60325 h 1006475"/>
                <a:gd name="connsiteX13" fmla="*/ 292100 w 1558925"/>
                <a:gd name="connsiteY13" fmla="*/ 73025 h 1006475"/>
                <a:gd name="connsiteX14" fmla="*/ 301625 w 1558925"/>
                <a:gd name="connsiteY14" fmla="*/ 76200 h 1006475"/>
                <a:gd name="connsiteX15" fmla="*/ 311150 w 1558925"/>
                <a:gd name="connsiteY15" fmla="*/ 79375 h 1006475"/>
                <a:gd name="connsiteX16" fmla="*/ 339725 w 1558925"/>
                <a:gd name="connsiteY16" fmla="*/ 92075 h 1006475"/>
                <a:gd name="connsiteX17" fmla="*/ 352425 w 1558925"/>
                <a:gd name="connsiteY17" fmla="*/ 98425 h 1006475"/>
                <a:gd name="connsiteX18" fmla="*/ 361950 w 1558925"/>
                <a:gd name="connsiteY18" fmla="*/ 101600 h 1006475"/>
                <a:gd name="connsiteX19" fmla="*/ 393700 w 1558925"/>
                <a:gd name="connsiteY19" fmla="*/ 120650 h 1006475"/>
                <a:gd name="connsiteX20" fmla="*/ 403225 w 1558925"/>
                <a:gd name="connsiteY20" fmla="*/ 127000 h 1006475"/>
                <a:gd name="connsiteX21" fmla="*/ 412750 w 1558925"/>
                <a:gd name="connsiteY21" fmla="*/ 130175 h 1006475"/>
                <a:gd name="connsiteX22" fmla="*/ 422275 w 1558925"/>
                <a:gd name="connsiteY22" fmla="*/ 136525 h 1006475"/>
                <a:gd name="connsiteX23" fmla="*/ 431800 w 1558925"/>
                <a:gd name="connsiteY23" fmla="*/ 139700 h 1006475"/>
                <a:gd name="connsiteX24" fmla="*/ 450850 w 1558925"/>
                <a:gd name="connsiteY24" fmla="*/ 152400 h 1006475"/>
                <a:gd name="connsiteX25" fmla="*/ 466725 w 1558925"/>
                <a:gd name="connsiteY25" fmla="*/ 165100 h 1006475"/>
                <a:gd name="connsiteX26" fmla="*/ 488950 w 1558925"/>
                <a:gd name="connsiteY26" fmla="*/ 177800 h 1006475"/>
                <a:gd name="connsiteX27" fmla="*/ 508000 w 1558925"/>
                <a:gd name="connsiteY27" fmla="*/ 184150 h 1006475"/>
                <a:gd name="connsiteX28" fmla="*/ 527050 w 1558925"/>
                <a:gd name="connsiteY28" fmla="*/ 190500 h 1006475"/>
                <a:gd name="connsiteX29" fmla="*/ 539750 w 1558925"/>
                <a:gd name="connsiteY29" fmla="*/ 193675 h 1006475"/>
                <a:gd name="connsiteX30" fmla="*/ 549275 w 1558925"/>
                <a:gd name="connsiteY30" fmla="*/ 196850 h 1006475"/>
                <a:gd name="connsiteX31" fmla="*/ 584200 w 1558925"/>
                <a:gd name="connsiteY31" fmla="*/ 215900 h 1006475"/>
                <a:gd name="connsiteX32" fmla="*/ 593725 w 1558925"/>
                <a:gd name="connsiteY32" fmla="*/ 225425 h 1006475"/>
                <a:gd name="connsiteX33" fmla="*/ 622300 w 1558925"/>
                <a:gd name="connsiteY33" fmla="*/ 241300 h 1006475"/>
                <a:gd name="connsiteX34" fmla="*/ 635000 w 1558925"/>
                <a:gd name="connsiteY34" fmla="*/ 244475 h 1006475"/>
                <a:gd name="connsiteX35" fmla="*/ 663575 w 1558925"/>
                <a:gd name="connsiteY35" fmla="*/ 263525 h 1006475"/>
                <a:gd name="connsiteX36" fmla="*/ 673100 w 1558925"/>
                <a:gd name="connsiteY36" fmla="*/ 269875 h 1006475"/>
                <a:gd name="connsiteX37" fmla="*/ 682625 w 1558925"/>
                <a:gd name="connsiteY37" fmla="*/ 279400 h 1006475"/>
                <a:gd name="connsiteX38" fmla="*/ 695325 w 1558925"/>
                <a:gd name="connsiteY38" fmla="*/ 285750 h 1006475"/>
                <a:gd name="connsiteX39" fmla="*/ 704850 w 1558925"/>
                <a:gd name="connsiteY39" fmla="*/ 295275 h 1006475"/>
                <a:gd name="connsiteX40" fmla="*/ 723900 w 1558925"/>
                <a:gd name="connsiteY40" fmla="*/ 304800 h 1006475"/>
                <a:gd name="connsiteX41" fmla="*/ 742950 w 1558925"/>
                <a:gd name="connsiteY41" fmla="*/ 314325 h 1006475"/>
                <a:gd name="connsiteX42" fmla="*/ 752475 w 1558925"/>
                <a:gd name="connsiteY42" fmla="*/ 320675 h 1006475"/>
                <a:gd name="connsiteX43" fmla="*/ 762000 w 1558925"/>
                <a:gd name="connsiteY43" fmla="*/ 323850 h 1006475"/>
                <a:gd name="connsiteX44" fmla="*/ 774700 w 1558925"/>
                <a:gd name="connsiteY44" fmla="*/ 330200 h 1006475"/>
                <a:gd name="connsiteX45" fmla="*/ 793750 w 1558925"/>
                <a:gd name="connsiteY45" fmla="*/ 336550 h 1006475"/>
                <a:gd name="connsiteX46" fmla="*/ 803275 w 1558925"/>
                <a:gd name="connsiteY46" fmla="*/ 339725 h 1006475"/>
                <a:gd name="connsiteX47" fmla="*/ 822325 w 1558925"/>
                <a:gd name="connsiteY47" fmla="*/ 352425 h 1006475"/>
                <a:gd name="connsiteX48" fmla="*/ 831850 w 1558925"/>
                <a:gd name="connsiteY48" fmla="*/ 361950 h 1006475"/>
                <a:gd name="connsiteX49" fmla="*/ 860425 w 1558925"/>
                <a:gd name="connsiteY49" fmla="*/ 381000 h 1006475"/>
                <a:gd name="connsiteX50" fmla="*/ 873125 w 1558925"/>
                <a:gd name="connsiteY50" fmla="*/ 390525 h 1006475"/>
                <a:gd name="connsiteX51" fmla="*/ 882650 w 1558925"/>
                <a:gd name="connsiteY51" fmla="*/ 400050 h 1006475"/>
                <a:gd name="connsiteX52" fmla="*/ 892175 w 1558925"/>
                <a:gd name="connsiteY52" fmla="*/ 403225 h 1006475"/>
                <a:gd name="connsiteX53" fmla="*/ 917575 w 1558925"/>
                <a:gd name="connsiteY53" fmla="*/ 425450 h 1006475"/>
                <a:gd name="connsiteX54" fmla="*/ 946150 w 1558925"/>
                <a:gd name="connsiteY54" fmla="*/ 450850 h 1006475"/>
                <a:gd name="connsiteX55" fmla="*/ 962025 w 1558925"/>
                <a:gd name="connsiteY55" fmla="*/ 469900 h 1006475"/>
                <a:gd name="connsiteX56" fmla="*/ 974725 w 1558925"/>
                <a:gd name="connsiteY56" fmla="*/ 476250 h 1006475"/>
                <a:gd name="connsiteX57" fmla="*/ 993775 w 1558925"/>
                <a:gd name="connsiteY57" fmla="*/ 488950 h 1006475"/>
                <a:gd name="connsiteX58" fmla="*/ 996950 w 1558925"/>
                <a:gd name="connsiteY58" fmla="*/ 498475 h 1006475"/>
                <a:gd name="connsiteX59" fmla="*/ 1016000 w 1558925"/>
                <a:gd name="connsiteY59" fmla="*/ 511175 h 1006475"/>
                <a:gd name="connsiteX60" fmla="*/ 1035050 w 1558925"/>
                <a:gd name="connsiteY60" fmla="*/ 523875 h 1006475"/>
                <a:gd name="connsiteX61" fmla="*/ 1044575 w 1558925"/>
                <a:gd name="connsiteY61" fmla="*/ 527050 h 1006475"/>
                <a:gd name="connsiteX62" fmla="*/ 1060450 w 1558925"/>
                <a:gd name="connsiteY62" fmla="*/ 539750 h 1006475"/>
                <a:gd name="connsiteX63" fmla="*/ 1066800 w 1558925"/>
                <a:gd name="connsiteY63" fmla="*/ 549275 h 1006475"/>
                <a:gd name="connsiteX64" fmla="*/ 1089025 w 1558925"/>
                <a:gd name="connsiteY64" fmla="*/ 561975 h 1006475"/>
                <a:gd name="connsiteX65" fmla="*/ 1095375 w 1558925"/>
                <a:gd name="connsiteY65" fmla="*/ 571500 h 1006475"/>
                <a:gd name="connsiteX66" fmla="*/ 1104900 w 1558925"/>
                <a:gd name="connsiteY66" fmla="*/ 574675 h 1006475"/>
                <a:gd name="connsiteX67" fmla="*/ 1114425 w 1558925"/>
                <a:gd name="connsiteY67" fmla="*/ 581025 h 1006475"/>
                <a:gd name="connsiteX68" fmla="*/ 1120775 w 1558925"/>
                <a:gd name="connsiteY68" fmla="*/ 590550 h 1006475"/>
                <a:gd name="connsiteX69" fmla="*/ 1130300 w 1558925"/>
                <a:gd name="connsiteY69" fmla="*/ 596900 h 1006475"/>
                <a:gd name="connsiteX70" fmla="*/ 1139825 w 1558925"/>
                <a:gd name="connsiteY70" fmla="*/ 606425 h 1006475"/>
                <a:gd name="connsiteX71" fmla="*/ 1149350 w 1558925"/>
                <a:gd name="connsiteY71" fmla="*/ 612775 h 1006475"/>
                <a:gd name="connsiteX72" fmla="*/ 1168400 w 1558925"/>
                <a:gd name="connsiteY72" fmla="*/ 628650 h 1006475"/>
                <a:gd name="connsiteX73" fmla="*/ 1181100 w 1558925"/>
                <a:gd name="connsiteY73" fmla="*/ 641350 h 1006475"/>
                <a:gd name="connsiteX74" fmla="*/ 1187450 w 1558925"/>
                <a:gd name="connsiteY74" fmla="*/ 650875 h 1006475"/>
                <a:gd name="connsiteX75" fmla="*/ 1206500 w 1558925"/>
                <a:gd name="connsiteY75" fmla="*/ 663575 h 1006475"/>
                <a:gd name="connsiteX76" fmla="*/ 1216025 w 1558925"/>
                <a:gd name="connsiteY76" fmla="*/ 669925 h 1006475"/>
                <a:gd name="connsiteX77" fmla="*/ 1225550 w 1558925"/>
                <a:gd name="connsiteY77" fmla="*/ 676275 h 1006475"/>
                <a:gd name="connsiteX78" fmla="*/ 1241425 w 1558925"/>
                <a:gd name="connsiteY78" fmla="*/ 695325 h 1006475"/>
                <a:gd name="connsiteX79" fmla="*/ 1254125 w 1558925"/>
                <a:gd name="connsiteY79" fmla="*/ 714375 h 1006475"/>
                <a:gd name="connsiteX80" fmla="*/ 1260475 w 1558925"/>
                <a:gd name="connsiteY80" fmla="*/ 723900 h 1006475"/>
                <a:gd name="connsiteX81" fmla="*/ 1289050 w 1558925"/>
                <a:gd name="connsiteY81" fmla="*/ 749300 h 1006475"/>
                <a:gd name="connsiteX82" fmla="*/ 1304925 w 1558925"/>
                <a:gd name="connsiteY82" fmla="*/ 765175 h 1006475"/>
                <a:gd name="connsiteX83" fmla="*/ 1320800 w 1558925"/>
                <a:gd name="connsiteY83" fmla="*/ 784225 h 1006475"/>
                <a:gd name="connsiteX84" fmla="*/ 1339850 w 1558925"/>
                <a:gd name="connsiteY84" fmla="*/ 796925 h 1006475"/>
                <a:gd name="connsiteX85" fmla="*/ 1355725 w 1558925"/>
                <a:gd name="connsiteY85" fmla="*/ 815975 h 1006475"/>
                <a:gd name="connsiteX86" fmla="*/ 1362075 w 1558925"/>
                <a:gd name="connsiteY86" fmla="*/ 825500 h 1006475"/>
                <a:gd name="connsiteX87" fmla="*/ 1371600 w 1558925"/>
                <a:gd name="connsiteY87" fmla="*/ 831850 h 1006475"/>
                <a:gd name="connsiteX88" fmla="*/ 1390650 w 1558925"/>
                <a:gd name="connsiteY88" fmla="*/ 850900 h 1006475"/>
                <a:gd name="connsiteX89" fmla="*/ 1400175 w 1558925"/>
                <a:gd name="connsiteY89" fmla="*/ 860425 h 1006475"/>
                <a:gd name="connsiteX90" fmla="*/ 1419225 w 1558925"/>
                <a:gd name="connsiteY90" fmla="*/ 873125 h 1006475"/>
                <a:gd name="connsiteX91" fmla="*/ 1428750 w 1558925"/>
                <a:gd name="connsiteY91" fmla="*/ 882650 h 1006475"/>
                <a:gd name="connsiteX92" fmla="*/ 1441450 w 1558925"/>
                <a:gd name="connsiteY92" fmla="*/ 889000 h 1006475"/>
                <a:gd name="connsiteX93" fmla="*/ 1454150 w 1558925"/>
                <a:gd name="connsiteY93" fmla="*/ 898525 h 1006475"/>
                <a:gd name="connsiteX94" fmla="*/ 1473200 w 1558925"/>
                <a:gd name="connsiteY94" fmla="*/ 911225 h 1006475"/>
                <a:gd name="connsiteX95" fmla="*/ 1492250 w 1558925"/>
                <a:gd name="connsiteY95" fmla="*/ 930275 h 1006475"/>
                <a:gd name="connsiteX96" fmla="*/ 1508125 w 1558925"/>
                <a:gd name="connsiteY96" fmla="*/ 946150 h 1006475"/>
                <a:gd name="connsiteX97" fmla="*/ 1524000 w 1558925"/>
                <a:gd name="connsiteY97" fmla="*/ 965200 h 1006475"/>
                <a:gd name="connsiteX98" fmla="*/ 1539875 w 1558925"/>
                <a:gd name="connsiteY98" fmla="*/ 981075 h 1006475"/>
                <a:gd name="connsiteX99" fmla="*/ 1543050 w 1558925"/>
                <a:gd name="connsiteY99" fmla="*/ 990600 h 1006475"/>
                <a:gd name="connsiteX100" fmla="*/ 1552575 w 1558925"/>
                <a:gd name="connsiteY100" fmla="*/ 1000125 h 1006475"/>
                <a:gd name="connsiteX101" fmla="*/ 1558925 w 1558925"/>
                <a:gd name="connsiteY101" fmla="*/ 1006475 h 100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558925" h="1006475">
                  <a:moveTo>
                    <a:pt x="0" y="0"/>
                  </a:moveTo>
                  <a:cubicBezTo>
                    <a:pt x="24342" y="1058"/>
                    <a:pt x="48732" y="1306"/>
                    <a:pt x="73025" y="3175"/>
                  </a:cubicBezTo>
                  <a:cubicBezTo>
                    <a:pt x="76362" y="3432"/>
                    <a:pt x="79321" y="5469"/>
                    <a:pt x="82550" y="6350"/>
                  </a:cubicBezTo>
                  <a:cubicBezTo>
                    <a:pt x="90970" y="8646"/>
                    <a:pt x="99483" y="10583"/>
                    <a:pt x="107950" y="12700"/>
                  </a:cubicBezTo>
                  <a:cubicBezTo>
                    <a:pt x="112183" y="13758"/>
                    <a:pt x="116510" y="14495"/>
                    <a:pt x="120650" y="15875"/>
                  </a:cubicBezTo>
                  <a:lnTo>
                    <a:pt x="139700" y="22225"/>
                  </a:lnTo>
                  <a:cubicBezTo>
                    <a:pt x="144820" y="23932"/>
                    <a:pt x="150266" y="24435"/>
                    <a:pt x="155575" y="25400"/>
                  </a:cubicBezTo>
                  <a:cubicBezTo>
                    <a:pt x="170098" y="28041"/>
                    <a:pt x="174365" y="27862"/>
                    <a:pt x="187325" y="31750"/>
                  </a:cubicBezTo>
                  <a:cubicBezTo>
                    <a:pt x="193736" y="33673"/>
                    <a:pt x="200025" y="35983"/>
                    <a:pt x="206375" y="38100"/>
                  </a:cubicBezTo>
                  <a:lnTo>
                    <a:pt x="215900" y="41275"/>
                  </a:lnTo>
                  <a:cubicBezTo>
                    <a:pt x="230994" y="51338"/>
                    <a:pt x="221805" y="46418"/>
                    <a:pt x="244475" y="53975"/>
                  </a:cubicBezTo>
                  <a:lnTo>
                    <a:pt x="254000" y="57150"/>
                  </a:lnTo>
                  <a:lnTo>
                    <a:pt x="263525" y="60325"/>
                  </a:lnTo>
                  <a:cubicBezTo>
                    <a:pt x="278619" y="70388"/>
                    <a:pt x="269430" y="65468"/>
                    <a:pt x="292100" y="73025"/>
                  </a:cubicBezTo>
                  <a:lnTo>
                    <a:pt x="301625" y="76200"/>
                  </a:lnTo>
                  <a:lnTo>
                    <a:pt x="311150" y="79375"/>
                  </a:lnTo>
                  <a:cubicBezTo>
                    <a:pt x="326244" y="89438"/>
                    <a:pt x="317055" y="84518"/>
                    <a:pt x="339725" y="92075"/>
                  </a:cubicBezTo>
                  <a:cubicBezTo>
                    <a:pt x="344215" y="93572"/>
                    <a:pt x="348075" y="96561"/>
                    <a:pt x="352425" y="98425"/>
                  </a:cubicBezTo>
                  <a:cubicBezTo>
                    <a:pt x="355501" y="99743"/>
                    <a:pt x="358874" y="100282"/>
                    <a:pt x="361950" y="101600"/>
                  </a:cubicBezTo>
                  <a:cubicBezTo>
                    <a:pt x="375618" y="107458"/>
                    <a:pt x="380157" y="111622"/>
                    <a:pt x="393700" y="120650"/>
                  </a:cubicBezTo>
                  <a:cubicBezTo>
                    <a:pt x="396875" y="122767"/>
                    <a:pt x="399605" y="125793"/>
                    <a:pt x="403225" y="127000"/>
                  </a:cubicBezTo>
                  <a:lnTo>
                    <a:pt x="412750" y="130175"/>
                  </a:lnTo>
                  <a:cubicBezTo>
                    <a:pt x="415925" y="132292"/>
                    <a:pt x="418862" y="134818"/>
                    <a:pt x="422275" y="136525"/>
                  </a:cubicBezTo>
                  <a:cubicBezTo>
                    <a:pt x="425268" y="138022"/>
                    <a:pt x="428874" y="138075"/>
                    <a:pt x="431800" y="139700"/>
                  </a:cubicBezTo>
                  <a:cubicBezTo>
                    <a:pt x="438471" y="143406"/>
                    <a:pt x="450850" y="152400"/>
                    <a:pt x="450850" y="152400"/>
                  </a:cubicBezTo>
                  <a:cubicBezTo>
                    <a:pt x="461554" y="168457"/>
                    <a:pt x="451389" y="157432"/>
                    <a:pt x="466725" y="165100"/>
                  </a:cubicBezTo>
                  <a:cubicBezTo>
                    <a:pt x="489636" y="176555"/>
                    <a:pt x="461118" y="166667"/>
                    <a:pt x="488950" y="177800"/>
                  </a:cubicBezTo>
                  <a:cubicBezTo>
                    <a:pt x="495165" y="180286"/>
                    <a:pt x="501650" y="182033"/>
                    <a:pt x="508000" y="184150"/>
                  </a:cubicBezTo>
                  <a:lnTo>
                    <a:pt x="527050" y="190500"/>
                  </a:lnTo>
                  <a:cubicBezTo>
                    <a:pt x="531190" y="191880"/>
                    <a:pt x="535554" y="192476"/>
                    <a:pt x="539750" y="193675"/>
                  </a:cubicBezTo>
                  <a:cubicBezTo>
                    <a:pt x="542968" y="194594"/>
                    <a:pt x="546100" y="195792"/>
                    <a:pt x="549275" y="196850"/>
                  </a:cubicBezTo>
                  <a:cubicBezTo>
                    <a:pt x="566676" y="208451"/>
                    <a:pt x="555387" y="201493"/>
                    <a:pt x="584200" y="215900"/>
                  </a:cubicBezTo>
                  <a:cubicBezTo>
                    <a:pt x="588216" y="217908"/>
                    <a:pt x="590181" y="222668"/>
                    <a:pt x="593725" y="225425"/>
                  </a:cubicBezTo>
                  <a:cubicBezTo>
                    <a:pt x="606930" y="235695"/>
                    <a:pt x="609319" y="237591"/>
                    <a:pt x="622300" y="241300"/>
                  </a:cubicBezTo>
                  <a:cubicBezTo>
                    <a:pt x="626496" y="242499"/>
                    <a:pt x="630767" y="243417"/>
                    <a:pt x="635000" y="244475"/>
                  </a:cubicBezTo>
                  <a:lnTo>
                    <a:pt x="663575" y="263525"/>
                  </a:lnTo>
                  <a:cubicBezTo>
                    <a:pt x="666750" y="265642"/>
                    <a:pt x="670402" y="267177"/>
                    <a:pt x="673100" y="269875"/>
                  </a:cubicBezTo>
                  <a:cubicBezTo>
                    <a:pt x="676275" y="273050"/>
                    <a:pt x="678971" y="276790"/>
                    <a:pt x="682625" y="279400"/>
                  </a:cubicBezTo>
                  <a:cubicBezTo>
                    <a:pt x="686476" y="282151"/>
                    <a:pt x="691474" y="282999"/>
                    <a:pt x="695325" y="285750"/>
                  </a:cubicBezTo>
                  <a:cubicBezTo>
                    <a:pt x="698979" y="288360"/>
                    <a:pt x="701401" y="292400"/>
                    <a:pt x="704850" y="295275"/>
                  </a:cubicBezTo>
                  <a:cubicBezTo>
                    <a:pt x="713056" y="302114"/>
                    <a:pt x="714354" y="301618"/>
                    <a:pt x="723900" y="304800"/>
                  </a:cubicBezTo>
                  <a:cubicBezTo>
                    <a:pt x="751197" y="322998"/>
                    <a:pt x="716660" y="301180"/>
                    <a:pt x="742950" y="314325"/>
                  </a:cubicBezTo>
                  <a:cubicBezTo>
                    <a:pt x="746363" y="316032"/>
                    <a:pt x="749062" y="318968"/>
                    <a:pt x="752475" y="320675"/>
                  </a:cubicBezTo>
                  <a:cubicBezTo>
                    <a:pt x="755468" y="322172"/>
                    <a:pt x="758924" y="322532"/>
                    <a:pt x="762000" y="323850"/>
                  </a:cubicBezTo>
                  <a:cubicBezTo>
                    <a:pt x="766350" y="325714"/>
                    <a:pt x="770306" y="328442"/>
                    <a:pt x="774700" y="330200"/>
                  </a:cubicBezTo>
                  <a:cubicBezTo>
                    <a:pt x="780915" y="332686"/>
                    <a:pt x="787400" y="334433"/>
                    <a:pt x="793750" y="336550"/>
                  </a:cubicBezTo>
                  <a:lnTo>
                    <a:pt x="803275" y="339725"/>
                  </a:lnTo>
                  <a:cubicBezTo>
                    <a:pt x="809625" y="343958"/>
                    <a:pt x="816929" y="347029"/>
                    <a:pt x="822325" y="352425"/>
                  </a:cubicBezTo>
                  <a:cubicBezTo>
                    <a:pt x="825500" y="355600"/>
                    <a:pt x="828306" y="359193"/>
                    <a:pt x="831850" y="361950"/>
                  </a:cubicBezTo>
                  <a:lnTo>
                    <a:pt x="860425" y="381000"/>
                  </a:lnTo>
                  <a:cubicBezTo>
                    <a:pt x="864828" y="383935"/>
                    <a:pt x="869107" y="387081"/>
                    <a:pt x="873125" y="390525"/>
                  </a:cubicBezTo>
                  <a:cubicBezTo>
                    <a:pt x="876534" y="393447"/>
                    <a:pt x="878914" y="397559"/>
                    <a:pt x="882650" y="400050"/>
                  </a:cubicBezTo>
                  <a:cubicBezTo>
                    <a:pt x="885435" y="401906"/>
                    <a:pt x="889000" y="402167"/>
                    <a:pt x="892175" y="403225"/>
                  </a:cubicBezTo>
                  <a:cubicBezTo>
                    <a:pt x="910167" y="430213"/>
                    <a:pt x="880533" y="388408"/>
                    <a:pt x="917575" y="425450"/>
                  </a:cubicBezTo>
                  <a:cubicBezTo>
                    <a:pt x="939323" y="447198"/>
                    <a:pt x="929153" y="439519"/>
                    <a:pt x="946150" y="450850"/>
                  </a:cubicBezTo>
                  <a:cubicBezTo>
                    <a:pt x="951213" y="458445"/>
                    <a:pt x="954247" y="464344"/>
                    <a:pt x="962025" y="469900"/>
                  </a:cubicBezTo>
                  <a:cubicBezTo>
                    <a:pt x="965876" y="472651"/>
                    <a:pt x="970666" y="473815"/>
                    <a:pt x="974725" y="476250"/>
                  </a:cubicBezTo>
                  <a:cubicBezTo>
                    <a:pt x="981269" y="480177"/>
                    <a:pt x="993775" y="488950"/>
                    <a:pt x="993775" y="488950"/>
                  </a:cubicBezTo>
                  <a:cubicBezTo>
                    <a:pt x="994833" y="492125"/>
                    <a:pt x="994583" y="496108"/>
                    <a:pt x="996950" y="498475"/>
                  </a:cubicBezTo>
                  <a:cubicBezTo>
                    <a:pt x="1002346" y="503871"/>
                    <a:pt x="1009650" y="506942"/>
                    <a:pt x="1016000" y="511175"/>
                  </a:cubicBezTo>
                  <a:lnTo>
                    <a:pt x="1035050" y="523875"/>
                  </a:lnTo>
                  <a:cubicBezTo>
                    <a:pt x="1037835" y="525731"/>
                    <a:pt x="1041400" y="525992"/>
                    <a:pt x="1044575" y="527050"/>
                  </a:cubicBezTo>
                  <a:cubicBezTo>
                    <a:pt x="1062773" y="554347"/>
                    <a:pt x="1038542" y="522223"/>
                    <a:pt x="1060450" y="539750"/>
                  </a:cubicBezTo>
                  <a:cubicBezTo>
                    <a:pt x="1063430" y="542134"/>
                    <a:pt x="1064102" y="546577"/>
                    <a:pt x="1066800" y="549275"/>
                  </a:cubicBezTo>
                  <a:cubicBezTo>
                    <a:pt x="1071288" y="553763"/>
                    <a:pt x="1084045" y="559485"/>
                    <a:pt x="1089025" y="561975"/>
                  </a:cubicBezTo>
                  <a:cubicBezTo>
                    <a:pt x="1091142" y="565150"/>
                    <a:pt x="1092395" y="569116"/>
                    <a:pt x="1095375" y="571500"/>
                  </a:cubicBezTo>
                  <a:cubicBezTo>
                    <a:pt x="1097988" y="573591"/>
                    <a:pt x="1101907" y="573178"/>
                    <a:pt x="1104900" y="574675"/>
                  </a:cubicBezTo>
                  <a:cubicBezTo>
                    <a:pt x="1108313" y="576382"/>
                    <a:pt x="1111250" y="578908"/>
                    <a:pt x="1114425" y="581025"/>
                  </a:cubicBezTo>
                  <a:cubicBezTo>
                    <a:pt x="1116542" y="584200"/>
                    <a:pt x="1118077" y="587852"/>
                    <a:pt x="1120775" y="590550"/>
                  </a:cubicBezTo>
                  <a:cubicBezTo>
                    <a:pt x="1123473" y="593248"/>
                    <a:pt x="1127369" y="594457"/>
                    <a:pt x="1130300" y="596900"/>
                  </a:cubicBezTo>
                  <a:cubicBezTo>
                    <a:pt x="1133749" y="599775"/>
                    <a:pt x="1136376" y="603550"/>
                    <a:pt x="1139825" y="606425"/>
                  </a:cubicBezTo>
                  <a:cubicBezTo>
                    <a:pt x="1142756" y="608868"/>
                    <a:pt x="1146419" y="610332"/>
                    <a:pt x="1149350" y="612775"/>
                  </a:cubicBezTo>
                  <a:cubicBezTo>
                    <a:pt x="1173796" y="633147"/>
                    <a:pt x="1144751" y="612884"/>
                    <a:pt x="1168400" y="628650"/>
                  </a:cubicBezTo>
                  <a:cubicBezTo>
                    <a:pt x="1175327" y="649432"/>
                    <a:pt x="1165706" y="629035"/>
                    <a:pt x="1181100" y="641350"/>
                  </a:cubicBezTo>
                  <a:cubicBezTo>
                    <a:pt x="1184080" y="643734"/>
                    <a:pt x="1184578" y="648362"/>
                    <a:pt x="1187450" y="650875"/>
                  </a:cubicBezTo>
                  <a:cubicBezTo>
                    <a:pt x="1193193" y="655901"/>
                    <a:pt x="1200150" y="659342"/>
                    <a:pt x="1206500" y="663575"/>
                  </a:cubicBezTo>
                  <a:lnTo>
                    <a:pt x="1216025" y="669925"/>
                  </a:lnTo>
                  <a:lnTo>
                    <a:pt x="1225550" y="676275"/>
                  </a:lnTo>
                  <a:cubicBezTo>
                    <a:pt x="1248241" y="710312"/>
                    <a:pt x="1212904" y="658655"/>
                    <a:pt x="1241425" y="695325"/>
                  </a:cubicBezTo>
                  <a:cubicBezTo>
                    <a:pt x="1246110" y="701349"/>
                    <a:pt x="1249892" y="708025"/>
                    <a:pt x="1254125" y="714375"/>
                  </a:cubicBezTo>
                  <a:lnTo>
                    <a:pt x="1260475" y="723900"/>
                  </a:lnTo>
                  <a:cubicBezTo>
                    <a:pt x="1269174" y="736949"/>
                    <a:pt x="1277598" y="741665"/>
                    <a:pt x="1289050" y="749300"/>
                  </a:cubicBezTo>
                  <a:cubicBezTo>
                    <a:pt x="1305983" y="774700"/>
                    <a:pt x="1283758" y="744008"/>
                    <a:pt x="1304925" y="765175"/>
                  </a:cubicBezTo>
                  <a:cubicBezTo>
                    <a:pt x="1323269" y="783519"/>
                    <a:pt x="1297394" y="766020"/>
                    <a:pt x="1320800" y="784225"/>
                  </a:cubicBezTo>
                  <a:cubicBezTo>
                    <a:pt x="1326824" y="788910"/>
                    <a:pt x="1339850" y="796925"/>
                    <a:pt x="1339850" y="796925"/>
                  </a:cubicBezTo>
                  <a:cubicBezTo>
                    <a:pt x="1355616" y="820574"/>
                    <a:pt x="1335353" y="791529"/>
                    <a:pt x="1355725" y="815975"/>
                  </a:cubicBezTo>
                  <a:cubicBezTo>
                    <a:pt x="1358168" y="818906"/>
                    <a:pt x="1359377" y="822802"/>
                    <a:pt x="1362075" y="825500"/>
                  </a:cubicBezTo>
                  <a:cubicBezTo>
                    <a:pt x="1364773" y="828198"/>
                    <a:pt x="1368748" y="829315"/>
                    <a:pt x="1371600" y="831850"/>
                  </a:cubicBezTo>
                  <a:cubicBezTo>
                    <a:pt x="1378312" y="837816"/>
                    <a:pt x="1384300" y="844550"/>
                    <a:pt x="1390650" y="850900"/>
                  </a:cubicBezTo>
                  <a:lnTo>
                    <a:pt x="1400175" y="860425"/>
                  </a:lnTo>
                  <a:cubicBezTo>
                    <a:pt x="1405571" y="865821"/>
                    <a:pt x="1413829" y="867729"/>
                    <a:pt x="1419225" y="873125"/>
                  </a:cubicBezTo>
                  <a:cubicBezTo>
                    <a:pt x="1422400" y="876300"/>
                    <a:pt x="1425096" y="880040"/>
                    <a:pt x="1428750" y="882650"/>
                  </a:cubicBezTo>
                  <a:cubicBezTo>
                    <a:pt x="1432601" y="885401"/>
                    <a:pt x="1437436" y="886492"/>
                    <a:pt x="1441450" y="889000"/>
                  </a:cubicBezTo>
                  <a:cubicBezTo>
                    <a:pt x="1445937" y="891805"/>
                    <a:pt x="1449815" y="895490"/>
                    <a:pt x="1454150" y="898525"/>
                  </a:cubicBezTo>
                  <a:cubicBezTo>
                    <a:pt x="1460402" y="902902"/>
                    <a:pt x="1467804" y="905829"/>
                    <a:pt x="1473200" y="911225"/>
                  </a:cubicBezTo>
                  <a:cubicBezTo>
                    <a:pt x="1479550" y="917575"/>
                    <a:pt x="1487269" y="922803"/>
                    <a:pt x="1492250" y="930275"/>
                  </a:cubicBezTo>
                  <a:cubicBezTo>
                    <a:pt x="1500717" y="942975"/>
                    <a:pt x="1495425" y="937683"/>
                    <a:pt x="1508125" y="946150"/>
                  </a:cubicBezTo>
                  <a:cubicBezTo>
                    <a:pt x="1523891" y="969799"/>
                    <a:pt x="1503628" y="940754"/>
                    <a:pt x="1524000" y="965200"/>
                  </a:cubicBezTo>
                  <a:cubicBezTo>
                    <a:pt x="1537229" y="981075"/>
                    <a:pt x="1522412" y="969433"/>
                    <a:pt x="1539875" y="981075"/>
                  </a:cubicBezTo>
                  <a:cubicBezTo>
                    <a:pt x="1540933" y="984250"/>
                    <a:pt x="1541194" y="987815"/>
                    <a:pt x="1543050" y="990600"/>
                  </a:cubicBezTo>
                  <a:cubicBezTo>
                    <a:pt x="1545541" y="994336"/>
                    <a:pt x="1549400" y="996950"/>
                    <a:pt x="1552575" y="1000125"/>
                  </a:cubicBezTo>
                  <a:lnTo>
                    <a:pt x="1558925" y="1006475"/>
                  </a:lnTo>
                </a:path>
              </a:pathLst>
            </a:custGeom>
            <a:noFill/>
            <a:ln w="666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rot="10800000" flipV="1">
              <a:off x="3811102" y="2204157"/>
              <a:ext cx="475148" cy="58826"/>
            </a:xfrm>
            <a:custGeom>
              <a:avLst/>
              <a:gdLst>
                <a:gd name="connsiteX0" fmla="*/ 473075 w 473075"/>
                <a:gd name="connsiteY0" fmla="*/ 41275 h 41275"/>
                <a:gd name="connsiteX1" fmla="*/ 457200 w 473075"/>
                <a:gd name="connsiteY1" fmla="*/ 31750 h 41275"/>
                <a:gd name="connsiteX2" fmla="*/ 447675 w 473075"/>
                <a:gd name="connsiteY2" fmla="*/ 25400 h 41275"/>
                <a:gd name="connsiteX3" fmla="*/ 403225 w 473075"/>
                <a:gd name="connsiteY3" fmla="*/ 15875 h 41275"/>
                <a:gd name="connsiteX4" fmla="*/ 374650 w 473075"/>
                <a:gd name="connsiteY4" fmla="*/ 9525 h 41275"/>
                <a:gd name="connsiteX5" fmla="*/ 241300 w 473075"/>
                <a:gd name="connsiteY5" fmla="*/ 3175 h 41275"/>
                <a:gd name="connsiteX6" fmla="*/ 209550 w 473075"/>
                <a:gd name="connsiteY6" fmla="*/ 0 h 41275"/>
                <a:gd name="connsiteX7" fmla="*/ 101600 w 473075"/>
                <a:gd name="connsiteY7" fmla="*/ 6350 h 41275"/>
                <a:gd name="connsiteX8" fmla="*/ 31750 w 473075"/>
                <a:gd name="connsiteY8" fmla="*/ 9525 h 41275"/>
                <a:gd name="connsiteX9" fmla="*/ 0 w 473075"/>
                <a:gd name="connsiteY9" fmla="*/ 12700 h 4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3075" h="41275">
                  <a:moveTo>
                    <a:pt x="473075" y="41275"/>
                  </a:moveTo>
                  <a:cubicBezTo>
                    <a:pt x="467783" y="38100"/>
                    <a:pt x="462433" y="35021"/>
                    <a:pt x="457200" y="31750"/>
                  </a:cubicBezTo>
                  <a:cubicBezTo>
                    <a:pt x="453964" y="29728"/>
                    <a:pt x="451162" y="26950"/>
                    <a:pt x="447675" y="25400"/>
                  </a:cubicBezTo>
                  <a:cubicBezTo>
                    <a:pt x="429972" y="17532"/>
                    <a:pt x="423231" y="18376"/>
                    <a:pt x="403225" y="15875"/>
                  </a:cubicBezTo>
                  <a:cubicBezTo>
                    <a:pt x="388423" y="10941"/>
                    <a:pt x="395405" y="12718"/>
                    <a:pt x="374650" y="9525"/>
                  </a:cubicBezTo>
                  <a:cubicBezTo>
                    <a:pt x="320908" y="1257"/>
                    <a:pt x="334317" y="5833"/>
                    <a:pt x="241300" y="3175"/>
                  </a:cubicBezTo>
                  <a:cubicBezTo>
                    <a:pt x="230717" y="2117"/>
                    <a:pt x="220186" y="0"/>
                    <a:pt x="209550" y="0"/>
                  </a:cubicBezTo>
                  <a:cubicBezTo>
                    <a:pt x="123928" y="0"/>
                    <a:pt x="161230" y="2736"/>
                    <a:pt x="101600" y="6350"/>
                  </a:cubicBezTo>
                  <a:cubicBezTo>
                    <a:pt x="78335" y="7760"/>
                    <a:pt x="55033" y="8467"/>
                    <a:pt x="31750" y="9525"/>
                  </a:cubicBezTo>
                  <a:cubicBezTo>
                    <a:pt x="2123" y="12817"/>
                    <a:pt x="12759" y="12700"/>
                    <a:pt x="0" y="1270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Freeform 69"/>
          <p:cNvSpPr>
            <a:spLocks/>
          </p:cNvSpPr>
          <p:nvPr/>
        </p:nvSpPr>
        <p:spPr bwMode="auto">
          <a:xfrm>
            <a:off x="1447800" y="2291954"/>
            <a:ext cx="4679950" cy="1335881"/>
          </a:xfrm>
          <a:custGeom>
            <a:avLst/>
            <a:gdLst>
              <a:gd name="T0" fmla="*/ 0 w 2390"/>
              <a:gd name="T1" fmla="*/ 2855913 h 1718"/>
              <a:gd name="T2" fmla="*/ 251173 w 2390"/>
              <a:gd name="T3" fmla="*/ 2824328 h 1718"/>
              <a:gd name="T4" fmla="*/ 519754 w 2390"/>
              <a:gd name="T5" fmla="*/ 2759497 h 1718"/>
              <a:gd name="T6" fmla="*/ 912678 w 2390"/>
              <a:gd name="T7" fmla="*/ 2576639 h 1718"/>
              <a:gd name="T8" fmla="*/ 1355340 w 2390"/>
              <a:gd name="T9" fmla="*/ 2240845 h 1718"/>
              <a:gd name="T10" fmla="*/ 1862659 w 2390"/>
              <a:gd name="T11" fmla="*/ 1722192 h 1718"/>
              <a:gd name="T12" fmla="*/ 2285426 w 2390"/>
              <a:gd name="T13" fmla="*/ 1163643 h 1718"/>
              <a:gd name="T14" fmla="*/ 2971800 w 2390"/>
              <a:gd name="T15" fmla="*/ 0 h 1718"/>
              <a:gd name="T16" fmla="*/ 0 60000 65536"/>
              <a:gd name="T17" fmla="*/ 0 60000 65536"/>
              <a:gd name="T18" fmla="*/ 0 60000 65536"/>
              <a:gd name="T19" fmla="*/ 0 60000 65536"/>
              <a:gd name="T20" fmla="*/ 0 60000 65536"/>
              <a:gd name="T21" fmla="*/ 0 60000 65536"/>
              <a:gd name="T22" fmla="*/ 0 60000 65536"/>
              <a:gd name="T23" fmla="*/ 0 60000 65536"/>
              <a:gd name="T24" fmla="*/ 0 w 2390"/>
              <a:gd name="T25" fmla="*/ 0 h 1718"/>
              <a:gd name="T26" fmla="*/ 2390 w 2390"/>
              <a:gd name="T27" fmla="*/ 1718 h 17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0" h="1718">
                <a:moveTo>
                  <a:pt x="0" y="1718"/>
                </a:moveTo>
                <a:cubicBezTo>
                  <a:pt x="66" y="1713"/>
                  <a:pt x="132" y="1709"/>
                  <a:pt x="202" y="1699"/>
                </a:cubicBezTo>
                <a:cubicBezTo>
                  <a:pt x="272" y="1689"/>
                  <a:pt x="329" y="1685"/>
                  <a:pt x="418" y="1660"/>
                </a:cubicBezTo>
                <a:cubicBezTo>
                  <a:pt x="507" y="1635"/>
                  <a:pt x="622" y="1602"/>
                  <a:pt x="734" y="1550"/>
                </a:cubicBezTo>
                <a:cubicBezTo>
                  <a:pt x="846" y="1498"/>
                  <a:pt x="963" y="1434"/>
                  <a:pt x="1090" y="1348"/>
                </a:cubicBezTo>
                <a:cubicBezTo>
                  <a:pt x="1217" y="1262"/>
                  <a:pt x="1373" y="1144"/>
                  <a:pt x="1498" y="1036"/>
                </a:cubicBezTo>
                <a:cubicBezTo>
                  <a:pt x="1623" y="928"/>
                  <a:pt x="1689" y="873"/>
                  <a:pt x="1838" y="700"/>
                </a:cubicBezTo>
                <a:cubicBezTo>
                  <a:pt x="1987" y="527"/>
                  <a:pt x="2344" y="86"/>
                  <a:pt x="2390" y="0"/>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5"/>
          <p:cNvSpPr/>
          <p:nvPr/>
        </p:nvSpPr>
        <p:spPr>
          <a:xfrm>
            <a:off x="1508167" y="2440380"/>
            <a:ext cx="5676405" cy="1202377"/>
          </a:xfrm>
          <a:custGeom>
            <a:avLst/>
            <a:gdLst>
              <a:gd name="connsiteX0" fmla="*/ 4334494 w 5676405"/>
              <a:gd name="connsiteY0" fmla="*/ 0 h 1603169"/>
              <a:gd name="connsiteX1" fmla="*/ 3598224 w 5676405"/>
              <a:gd name="connsiteY1" fmla="*/ 498764 h 1603169"/>
              <a:gd name="connsiteX2" fmla="*/ 3194463 w 5676405"/>
              <a:gd name="connsiteY2" fmla="*/ 736270 h 1603169"/>
              <a:gd name="connsiteX3" fmla="*/ 2790702 w 5676405"/>
              <a:gd name="connsiteY3" fmla="*/ 926275 h 1603169"/>
              <a:gd name="connsiteX4" fmla="*/ 2268187 w 5676405"/>
              <a:gd name="connsiteY4" fmla="*/ 1116280 h 1603169"/>
              <a:gd name="connsiteX5" fmla="*/ 1745673 w 5676405"/>
              <a:gd name="connsiteY5" fmla="*/ 1294410 h 1603169"/>
              <a:gd name="connsiteX6" fmla="*/ 1448790 w 5676405"/>
              <a:gd name="connsiteY6" fmla="*/ 1401288 h 1603169"/>
              <a:gd name="connsiteX7" fmla="*/ 1151907 w 5676405"/>
              <a:gd name="connsiteY7" fmla="*/ 1448790 h 1603169"/>
              <a:gd name="connsiteX8" fmla="*/ 653143 w 5676405"/>
              <a:gd name="connsiteY8" fmla="*/ 1531917 h 1603169"/>
              <a:gd name="connsiteX9" fmla="*/ 0 w 5676405"/>
              <a:gd name="connsiteY9" fmla="*/ 1579418 h 1603169"/>
              <a:gd name="connsiteX10" fmla="*/ 5676405 w 5676405"/>
              <a:gd name="connsiteY10" fmla="*/ 1603169 h 1603169"/>
              <a:gd name="connsiteX11" fmla="*/ 5557652 w 5676405"/>
              <a:gd name="connsiteY11" fmla="*/ 1413164 h 1603169"/>
              <a:gd name="connsiteX12" fmla="*/ 5332021 w 5676405"/>
              <a:gd name="connsiteY12" fmla="*/ 1140031 h 1603169"/>
              <a:gd name="connsiteX13" fmla="*/ 5130140 w 5676405"/>
              <a:gd name="connsiteY13" fmla="*/ 890649 h 1603169"/>
              <a:gd name="connsiteX14" fmla="*/ 4845133 w 5676405"/>
              <a:gd name="connsiteY14" fmla="*/ 570016 h 1603169"/>
              <a:gd name="connsiteX15" fmla="*/ 4548250 w 5676405"/>
              <a:gd name="connsiteY15" fmla="*/ 237506 h 1603169"/>
              <a:gd name="connsiteX16" fmla="*/ 4334494 w 5676405"/>
              <a:gd name="connsiteY16" fmla="*/ 0 h 160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76405" h="1603169">
                <a:moveTo>
                  <a:pt x="4334494" y="0"/>
                </a:moveTo>
                <a:lnTo>
                  <a:pt x="3598224" y="498764"/>
                </a:lnTo>
                <a:lnTo>
                  <a:pt x="3194463" y="736270"/>
                </a:lnTo>
                <a:lnTo>
                  <a:pt x="2790702" y="926275"/>
                </a:lnTo>
                <a:lnTo>
                  <a:pt x="2268187" y="1116280"/>
                </a:lnTo>
                <a:lnTo>
                  <a:pt x="1745673" y="1294410"/>
                </a:lnTo>
                <a:lnTo>
                  <a:pt x="1448790" y="1401288"/>
                </a:lnTo>
                <a:lnTo>
                  <a:pt x="1151907" y="1448790"/>
                </a:lnTo>
                <a:lnTo>
                  <a:pt x="653143" y="1531917"/>
                </a:lnTo>
                <a:lnTo>
                  <a:pt x="0" y="1579418"/>
                </a:lnTo>
                <a:lnTo>
                  <a:pt x="5676405" y="1603169"/>
                </a:lnTo>
                <a:lnTo>
                  <a:pt x="5557652" y="1413164"/>
                </a:lnTo>
                <a:lnTo>
                  <a:pt x="5332021" y="1140031"/>
                </a:lnTo>
                <a:lnTo>
                  <a:pt x="5130140" y="890649"/>
                </a:lnTo>
                <a:lnTo>
                  <a:pt x="4845133" y="570016"/>
                </a:lnTo>
                <a:lnTo>
                  <a:pt x="4548250" y="237506"/>
                </a:lnTo>
                <a:lnTo>
                  <a:pt x="433449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75250" y="2928938"/>
            <a:ext cx="1225550" cy="646331"/>
          </a:xfrm>
          <a:prstGeom prst="rect">
            <a:avLst/>
          </a:prstGeom>
          <a:noFill/>
        </p:spPr>
        <p:txBody>
          <a:bodyPr wrap="square" rtlCol="0">
            <a:spAutoFit/>
          </a:bodyPr>
          <a:lstStyle/>
          <a:p>
            <a:r>
              <a:rPr lang="en-US" dirty="0" smtClean="0"/>
              <a:t>Non-Compliant</a:t>
            </a:r>
            <a:endParaRPr lang="en-US" dirty="0"/>
          </a:p>
        </p:txBody>
      </p:sp>
      <p:sp>
        <p:nvSpPr>
          <p:cNvPr id="66" name="TextBox 65"/>
          <p:cNvSpPr txBox="1"/>
          <p:nvPr/>
        </p:nvSpPr>
        <p:spPr>
          <a:xfrm>
            <a:off x="3886200" y="2523351"/>
            <a:ext cx="1225550" cy="369332"/>
          </a:xfrm>
          <a:prstGeom prst="rect">
            <a:avLst/>
          </a:prstGeom>
          <a:noFill/>
        </p:spPr>
        <p:txBody>
          <a:bodyPr wrap="square" rtlCol="0">
            <a:spAutoFit/>
          </a:bodyPr>
          <a:lstStyle/>
          <a:p>
            <a:r>
              <a:rPr lang="en-US" dirty="0" smtClean="0"/>
              <a:t>Compliant</a:t>
            </a:r>
            <a:endParaRPr lang="en-US" dirty="0"/>
          </a:p>
        </p:txBody>
      </p:sp>
      <p:sp>
        <p:nvSpPr>
          <p:cNvPr id="67" name="Line 66"/>
          <p:cNvSpPr>
            <a:spLocks noChangeShapeType="1"/>
          </p:cNvSpPr>
          <p:nvPr/>
        </p:nvSpPr>
        <p:spPr bwMode="auto">
          <a:xfrm flipH="1">
            <a:off x="4876800" y="1543051"/>
            <a:ext cx="36512" cy="99833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65"/>
          <p:cNvSpPr>
            <a:spLocks noChangeShapeType="1"/>
          </p:cNvSpPr>
          <p:nvPr/>
        </p:nvSpPr>
        <p:spPr bwMode="auto">
          <a:xfrm flipH="1">
            <a:off x="3352801" y="2144594"/>
            <a:ext cx="4348163"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5987" name="Line 67"/>
          <p:cNvSpPr>
            <a:spLocks noChangeShapeType="1"/>
          </p:cNvSpPr>
          <p:nvPr/>
        </p:nvSpPr>
        <p:spPr bwMode="auto">
          <a:xfrm flipH="1">
            <a:off x="5854185" y="2228850"/>
            <a:ext cx="9010" cy="46196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69286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71450"/>
            <a:ext cx="8229600" cy="457200"/>
          </a:xfrm>
        </p:spPr>
        <p:txBody>
          <a:bodyPr>
            <a:normAutofit fontScale="90000"/>
          </a:bodyPr>
          <a:lstStyle/>
          <a:p>
            <a:r>
              <a:rPr lang="en-US" altLang="en-US" smtClean="0">
                <a:latin typeface="Arial" pitchFamily="34" charset="0"/>
                <a:cs typeface="Arial" pitchFamily="34" charset="0"/>
              </a:rPr>
              <a:t>ASHRAE 90.1-2013</a:t>
            </a:r>
          </a:p>
        </p:txBody>
      </p:sp>
      <p:sp>
        <p:nvSpPr>
          <p:cNvPr id="541699" name="Rectangle 3"/>
          <p:cNvSpPr>
            <a:spLocks noGrp="1" noChangeArrowheads="1"/>
          </p:cNvSpPr>
          <p:nvPr>
            <p:ph idx="1"/>
          </p:nvPr>
        </p:nvSpPr>
        <p:spPr>
          <a:xfrm>
            <a:off x="457200" y="857250"/>
            <a:ext cx="8229600" cy="3257550"/>
          </a:xfrm>
        </p:spPr>
        <p:txBody>
          <a:bodyPr>
            <a:normAutofit/>
          </a:bodyPr>
          <a:lstStyle/>
          <a:p>
            <a:pPr marL="609600" indent="-609600">
              <a:lnSpc>
                <a:spcPct val="110000"/>
              </a:lnSpc>
              <a:spcBef>
                <a:spcPts val="0"/>
              </a:spcBef>
              <a:buFontTx/>
              <a:buNone/>
              <a:defRPr/>
            </a:pPr>
            <a:r>
              <a:rPr lang="en-US" sz="2000" b="1" dirty="0" smtClean="0">
                <a:latin typeface="Arial" panose="020B0604020202020204" pitchFamily="34" charset="0"/>
                <a:cs typeface="Arial" panose="020B0604020202020204" pitchFamily="34" charset="0"/>
              </a:rPr>
              <a:t>6.5.3.1 Fan System Power and Efficiency</a:t>
            </a:r>
            <a:endParaRPr lang="en-US" sz="2000" dirty="0" smtClean="0">
              <a:latin typeface="Arial" panose="020B0604020202020204" pitchFamily="34" charset="0"/>
              <a:cs typeface="Arial" panose="020B0604020202020204" pitchFamily="34" charset="0"/>
            </a:endParaRPr>
          </a:p>
          <a:p>
            <a:pPr marL="609600" indent="-609600">
              <a:lnSpc>
                <a:spcPct val="80000"/>
              </a:lnSpc>
              <a:buFontTx/>
              <a:buAutoNum type="alphaLcPeriod" startAt="3"/>
              <a:defRPr/>
            </a:pPr>
            <a:endParaRPr lang="en-US" sz="2000" dirty="0" smtClean="0">
              <a:latin typeface="Arial" panose="020B0604020202020204" pitchFamily="34" charset="0"/>
              <a:cs typeface="Arial" panose="020B0604020202020204" pitchFamily="34" charset="0"/>
            </a:endParaRPr>
          </a:p>
          <a:p>
            <a:pPr marL="609600" indent="-609600">
              <a:lnSpc>
                <a:spcPct val="80000"/>
              </a:lnSpc>
              <a:buFontTx/>
              <a:buNone/>
              <a:defRPr/>
            </a:pPr>
            <a:endParaRPr lang="en-US" sz="2000" dirty="0">
              <a:latin typeface="Arial" panose="020B0604020202020204" pitchFamily="34" charset="0"/>
              <a:cs typeface="Arial" panose="020B0604020202020204" pitchFamily="34" charset="0"/>
            </a:endParaRPr>
          </a:p>
        </p:txBody>
      </p:sp>
      <p:sp>
        <p:nvSpPr>
          <p:cNvPr id="737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2200">
                <a:solidFill>
                  <a:srgbClr val="005A9C"/>
                </a:solidFill>
                <a:latin typeface="Arial" pitchFamily="34" charset="0"/>
                <a:cs typeface="Arial" pitchFamily="34" charset="0"/>
              </a:defRPr>
            </a:lvl1pPr>
            <a:lvl2pPr marL="742950" indent="-285750">
              <a:spcBef>
                <a:spcPct val="20000"/>
              </a:spcBef>
              <a:buFont typeface="Arial" pitchFamily="34" charset="0"/>
              <a:buChar char="–"/>
              <a:defRPr sz="2000">
                <a:solidFill>
                  <a:srgbClr val="005A9C"/>
                </a:solidFill>
                <a:latin typeface="Arial" pitchFamily="34" charset="0"/>
                <a:cs typeface="Arial" pitchFamily="34" charset="0"/>
              </a:defRPr>
            </a:lvl2pPr>
            <a:lvl3pPr marL="1143000" indent="-228600">
              <a:spcBef>
                <a:spcPct val="20000"/>
              </a:spcBef>
              <a:buFont typeface="Arial" pitchFamily="34" charset="0"/>
              <a:buChar char="•"/>
              <a:defRPr>
                <a:solidFill>
                  <a:srgbClr val="005A9C"/>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spcBef>
                <a:spcPct val="0"/>
              </a:spcBef>
              <a:buFontTx/>
              <a:buNone/>
            </a:pPr>
            <a:fld id="{998C8083-4F74-4856-9B97-8BA724E3E3F8}" type="slidenum">
              <a:rPr lang="en-US" altLang="en-US" sz="900" smtClean="0">
                <a:solidFill>
                  <a:srgbClr val="FFFFFF"/>
                </a:solidFill>
              </a:rPr>
              <a:pPr>
                <a:spcBef>
                  <a:spcPct val="0"/>
                </a:spcBef>
                <a:buFontTx/>
                <a:buNone/>
              </a:pPr>
              <a:t>49</a:t>
            </a:fld>
            <a:endParaRPr lang="en-US" altLang="en-US" sz="1400" smtClean="0">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04572935"/>
              </p:ext>
            </p:extLst>
          </p:nvPr>
        </p:nvGraphicFramePr>
        <p:xfrm>
          <a:off x="1371600" y="1352550"/>
          <a:ext cx="5754806" cy="1828800"/>
        </p:xfrm>
        <a:graphic>
          <a:graphicData uri="http://schemas.openxmlformats.org/drawingml/2006/table">
            <a:tbl>
              <a:tblPr>
                <a:tableStyleId>{5C22544A-7EE6-4342-B048-85BDC9FD1C3A}</a:tableStyleId>
              </a:tblPr>
              <a:tblGrid>
                <a:gridCol w="2955877"/>
                <a:gridCol w="2798929"/>
              </a:tblGrid>
              <a:tr h="882869">
                <a:tc>
                  <a:txBody>
                    <a:bodyPr/>
                    <a:lstStyle/>
                    <a:p>
                      <a:pPr algn="ctr" fontAlgn="b"/>
                      <a:r>
                        <a:rPr lang="en-US" sz="2400" b="1" u="none" strike="noStrike" dirty="0">
                          <a:effectLst/>
                        </a:rPr>
                        <a:t>Constant Volume</a:t>
                      </a:r>
                      <a:endParaRPr lang="en-US" sz="2400" b="1" i="0" u="none" strike="noStrike" dirty="0">
                        <a:solidFill>
                          <a:srgbClr val="000000"/>
                        </a:solidFill>
                        <a:effectLst/>
                        <a:latin typeface="Calibri"/>
                      </a:endParaRPr>
                    </a:p>
                  </a:txBody>
                  <a:tcPr marL="9525" marR="9525" marT="9525" marB="0" anchor="ctr"/>
                </a:tc>
                <a:tc>
                  <a:txBody>
                    <a:bodyPr/>
                    <a:lstStyle/>
                    <a:p>
                      <a:pPr algn="ctr" fontAlgn="b"/>
                      <a:r>
                        <a:rPr lang="en-US" sz="2400" b="1" u="none" strike="noStrike" dirty="0">
                          <a:effectLst/>
                        </a:rPr>
                        <a:t>Variable Volume</a:t>
                      </a:r>
                      <a:endParaRPr lang="en-US" sz="2400" b="1" i="0" u="none" strike="noStrike" dirty="0">
                        <a:solidFill>
                          <a:srgbClr val="000000"/>
                        </a:solidFill>
                        <a:effectLst/>
                        <a:latin typeface="Calibri"/>
                      </a:endParaRPr>
                    </a:p>
                  </a:txBody>
                  <a:tcPr marL="9525" marR="9525" marT="9525" marB="0" anchor="ctr"/>
                </a:tc>
              </a:tr>
              <a:tr h="945931">
                <a:tc>
                  <a:txBody>
                    <a:bodyPr/>
                    <a:lstStyle/>
                    <a:p>
                      <a:pPr algn="ctr" fontAlgn="b"/>
                      <a:r>
                        <a:rPr lang="en-US" sz="2400" u="none" strike="noStrike" dirty="0">
                          <a:effectLst/>
                        </a:rPr>
                        <a:t>HP&lt;= CFM*0.0011</a:t>
                      </a:r>
                      <a:endParaRPr lang="en-US" sz="2400" b="0" i="0" u="none" strike="noStrike" dirty="0">
                        <a:solidFill>
                          <a:srgbClr val="000000"/>
                        </a:solidFill>
                        <a:effectLst/>
                        <a:latin typeface="Calibri"/>
                      </a:endParaRPr>
                    </a:p>
                  </a:txBody>
                  <a:tcPr marL="9525" marR="9525" marT="9525" marB="0" anchor="ctr"/>
                </a:tc>
                <a:tc>
                  <a:txBody>
                    <a:bodyPr/>
                    <a:lstStyle/>
                    <a:p>
                      <a:pPr algn="ctr" fontAlgn="b"/>
                      <a:r>
                        <a:rPr lang="en-US" sz="2400" u="none" strike="noStrike" dirty="0">
                          <a:effectLst/>
                        </a:rPr>
                        <a:t>HP&lt;= CFM*0.0015</a:t>
                      </a:r>
                      <a:endParaRPr lang="en-US" sz="2400" b="0" i="0" u="none" strike="noStrike" dirty="0">
                        <a:solidFill>
                          <a:srgbClr val="000000"/>
                        </a:solidFill>
                        <a:effectLst/>
                        <a:latin typeface="Calibri"/>
                      </a:endParaRPr>
                    </a:p>
                  </a:txBody>
                  <a:tcPr marL="9525" marR="9525" marT="9525" marB="0" anchor="ctr"/>
                </a:tc>
              </a:tr>
            </a:tbl>
          </a:graphicData>
        </a:graphic>
      </p:graphicFrame>
      <p:sp>
        <p:nvSpPr>
          <p:cNvPr id="6" name="TextBox 5"/>
          <p:cNvSpPr txBox="1"/>
          <p:nvPr/>
        </p:nvSpPr>
        <p:spPr>
          <a:xfrm>
            <a:off x="8534400" y="4261306"/>
            <a:ext cx="838200" cy="215444"/>
          </a:xfrm>
          <a:prstGeom prst="rect">
            <a:avLst/>
          </a:prstGeom>
          <a:noFill/>
        </p:spPr>
        <p:txBody>
          <a:bodyPr wrap="square" rtlCol="0">
            <a:spAutoFit/>
          </a:bodyPr>
          <a:lstStyle/>
          <a:p>
            <a:r>
              <a:rPr lang="en-US" sz="800" dirty="0" err="1" smtClean="0"/>
              <a:t>eCAPs</a:t>
            </a:r>
            <a:r>
              <a:rPr lang="en-US" sz="800" dirty="0" smtClean="0"/>
              <a:t> Demo</a:t>
            </a:r>
            <a:endParaRPr lang="en-US" sz="800" dirty="0"/>
          </a:p>
        </p:txBody>
      </p:sp>
    </p:spTree>
    <p:extLst>
      <p:ext uri="{BB962C8B-B14F-4D97-AF65-F5344CB8AC3E}">
        <p14:creationId xmlns:p14="http://schemas.microsoft.com/office/powerpoint/2010/main" val="3263220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dirty="0" smtClean="0"/>
              <a:t>What is a Quad?</a:t>
            </a:r>
            <a:endParaRPr lang="en-US" dirty="0"/>
          </a:p>
        </p:txBody>
      </p:sp>
      <p:sp>
        <p:nvSpPr>
          <p:cNvPr id="5" name="Slide Number Placeholder 4"/>
          <p:cNvSpPr>
            <a:spLocks noGrp="1"/>
          </p:cNvSpPr>
          <p:nvPr>
            <p:ph type="sldNum" sz="quarter" idx="12"/>
          </p:nvPr>
        </p:nvSpPr>
        <p:spPr/>
        <p:txBody>
          <a:bodyPr/>
          <a:lstStyle/>
          <a:p>
            <a:fld id="{94BA143A-9CE1-44CD-8034-0C5FB96BB252}" type="slidenum">
              <a:rPr lang="en-US" altLang="en-US" smtClean="0"/>
              <a:pPr/>
              <a:t>5</a:t>
            </a:fld>
            <a:endParaRPr lang="en-US" altLang="en-US" sz="1400"/>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66800" y="1371600"/>
            <a:ext cx="2682652" cy="132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628901"/>
            <a:ext cx="1506658" cy="17039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1371024"/>
            <a:ext cx="2344858" cy="106028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2857500"/>
            <a:ext cx="2083456" cy="1393066"/>
          </a:xfrm>
          <a:prstGeom prst="rect">
            <a:avLst/>
          </a:prstGeom>
        </p:spPr>
      </p:pic>
      <p:grpSp>
        <p:nvGrpSpPr>
          <p:cNvPr id="10" name="Group 9"/>
          <p:cNvGrpSpPr/>
          <p:nvPr/>
        </p:nvGrpSpPr>
        <p:grpSpPr>
          <a:xfrm>
            <a:off x="1447800" y="1371600"/>
            <a:ext cx="6459658" cy="2680855"/>
            <a:chOff x="1219200" y="914400"/>
            <a:chExt cx="7374058" cy="4495800"/>
          </a:xfrm>
        </p:grpSpPr>
        <p:cxnSp>
          <p:nvCxnSpPr>
            <p:cNvPr id="11" name="Straight Connector 10"/>
            <p:cNvCxnSpPr/>
            <p:nvPr/>
          </p:nvCxnSpPr>
          <p:spPr>
            <a:xfrm>
              <a:off x="1219200" y="914400"/>
              <a:ext cx="7374058" cy="4495800"/>
            </a:xfrm>
            <a:prstGeom prst="line">
              <a:avLst/>
            </a:prstGeom>
            <a:ln w="136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447800" y="990600"/>
              <a:ext cx="6858000" cy="4419600"/>
            </a:xfrm>
            <a:prstGeom prst="line">
              <a:avLst/>
            </a:prstGeom>
            <a:ln w="13652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708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71450"/>
            <a:ext cx="8229600" cy="457200"/>
          </a:xfrm>
        </p:spPr>
        <p:txBody>
          <a:bodyPr>
            <a:normAutofit fontScale="90000"/>
          </a:bodyPr>
          <a:lstStyle/>
          <a:p>
            <a:r>
              <a:rPr lang="en-US" altLang="en-US" smtClean="0">
                <a:latin typeface="Arial" pitchFamily="34" charset="0"/>
                <a:cs typeface="Arial" pitchFamily="34" charset="0"/>
              </a:rPr>
              <a:t>ASHRAE 90.1-2013</a:t>
            </a:r>
          </a:p>
        </p:txBody>
      </p:sp>
      <p:sp>
        <p:nvSpPr>
          <p:cNvPr id="541699" name="Rectangle 3"/>
          <p:cNvSpPr>
            <a:spLocks noGrp="1" noChangeArrowheads="1"/>
          </p:cNvSpPr>
          <p:nvPr>
            <p:ph idx="1"/>
          </p:nvPr>
        </p:nvSpPr>
        <p:spPr>
          <a:xfrm>
            <a:off x="304800" y="857250"/>
            <a:ext cx="8686800" cy="3257550"/>
          </a:xfrm>
        </p:spPr>
        <p:txBody>
          <a:bodyPr>
            <a:normAutofit fontScale="70000" lnSpcReduction="20000"/>
          </a:bodyPr>
          <a:lstStyle/>
          <a:p>
            <a:pPr marL="609600" indent="-609600">
              <a:lnSpc>
                <a:spcPct val="110000"/>
              </a:lnSpc>
              <a:spcBef>
                <a:spcPts val="0"/>
              </a:spcBef>
              <a:buFontTx/>
              <a:buNone/>
              <a:defRPr/>
            </a:pPr>
            <a:r>
              <a:rPr lang="en-US" sz="3200" b="1" dirty="0" smtClean="0">
                <a:latin typeface="Arial" panose="020B0604020202020204" pitchFamily="34" charset="0"/>
                <a:cs typeface="Arial" panose="020B0604020202020204" pitchFamily="34" charset="0"/>
              </a:rPr>
              <a:t>6.5.3.5 Fractional Horsepower Fan Motors. </a:t>
            </a:r>
            <a:r>
              <a:rPr lang="en-US" sz="2000" dirty="0" smtClean="0">
                <a:latin typeface="Arial" panose="020B0604020202020204" pitchFamily="34" charset="0"/>
                <a:cs typeface="Arial" panose="020B0604020202020204" pitchFamily="34" charset="0"/>
              </a:rPr>
              <a:t>Motors for </a:t>
            </a:r>
            <a:r>
              <a:rPr lang="en-US" sz="3200" b="1" dirty="0">
                <a:solidFill>
                  <a:srgbClr val="358B39"/>
                </a:solidFill>
              </a:rPr>
              <a:t>fans</a:t>
            </a:r>
            <a:r>
              <a:rPr lang="en-US" sz="3200" b="1" dirty="0">
                <a:solidFill>
                  <a:srgbClr val="358B39"/>
                </a:solidFill>
                <a:effectLst>
                  <a:outerShdw blurRad="38100" dist="38100" dir="2700000" algn="tl">
                    <a:srgbClr val="000000">
                      <a:alpha val="43137"/>
                    </a:srgbClr>
                  </a:outerShdw>
                </a:effectLst>
              </a:rPr>
              <a:t> </a:t>
            </a:r>
            <a:r>
              <a:rPr lang="en-US" sz="2100" dirty="0">
                <a:latin typeface="Arial" panose="020B0604020202020204" pitchFamily="34" charset="0"/>
                <a:cs typeface="Arial" panose="020B0604020202020204" pitchFamily="34" charset="0"/>
              </a:rPr>
              <a:t>that are </a:t>
            </a:r>
            <a:r>
              <a:rPr lang="en-US" sz="2000" dirty="0" smtClean="0">
                <a:latin typeface="Arial" panose="020B0604020202020204" pitchFamily="34" charset="0"/>
                <a:cs typeface="Arial" panose="020B0604020202020204" pitchFamily="34" charset="0"/>
              </a:rPr>
              <a:t>1/12 </a:t>
            </a:r>
            <a:r>
              <a:rPr lang="en-US" sz="2000" dirty="0" err="1" smtClean="0">
                <a:latin typeface="Arial" panose="020B0604020202020204" pitchFamily="34" charset="0"/>
                <a:cs typeface="Arial" panose="020B0604020202020204" pitchFamily="34" charset="0"/>
              </a:rPr>
              <a:t>hp</a:t>
            </a:r>
            <a:r>
              <a:rPr lang="en-US" sz="2000" dirty="0" smtClean="0">
                <a:latin typeface="Arial" panose="020B0604020202020204" pitchFamily="34" charset="0"/>
                <a:cs typeface="Arial" panose="020B0604020202020204" pitchFamily="34" charset="0"/>
              </a:rPr>
              <a:t> or greater and </a:t>
            </a:r>
            <a:r>
              <a:rPr lang="en-US" sz="3200" b="1" dirty="0">
                <a:solidFill>
                  <a:srgbClr val="358B39"/>
                </a:solidFill>
              </a:rPr>
              <a:t>less than 1 </a:t>
            </a:r>
            <a:r>
              <a:rPr lang="en-US" sz="3200" b="1" dirty="0" err="1">
                <a:solidFill>
                  <a:srgbClr val="358B39"/>
                </a:solidFill>
              </a:rPr>
              <a:t>hp</a:t>
            </a:r>
            <a:r>
              <a:rPr lang="en-US" sz="3200" b="1" dirty="0">
                <a:solidFill>
                  <a:srgbClr val="358B39"/>
                </a:solidFill>
              </a:rPr>
              <a:t> shall be electronically-commutated motors or shall have a minimum motor efficiency of 70% </a:t>
            </a:r>
            <a:r>
              <a:rPr lang="en-US" sz="2000" dirty="0" smtClean="0">
                <a:latin typeface="Arial" panose="020B0604020202020204" pitchFamily="34" charset="0"/>
                <a:cs typeface="Arial" panose="020B0604020202020204" pitchFamily="34" charset="0"/>
              </a:rPr>
              <a:t>when rated in accordance with DOE 10 CFR 431.  These motors shall also have the </a:t>
            </a:r>
            <a:r>
              <a:rPr lang="en-US" sz="3200" b="1" dirty="0">
                <a:solidFill>
                  <a:srgbClr val="358B39"/>
                </a:solidFill>
              </a:rPr>
              <a:t>means to adjust motor speed for either balancing or remote control</a:t>
            </a:r>
            <a:r>
              <a:rPr lang="en-US" sz="2000" dirty="0" smtClean="0">
                <a:latin typeface="Arial" panose="020B0604020202020204" pitchFamily="34" charset="0"/>
                <a:cs typeface="Arial" panose="020B0604020202020204" pitchFamily="34" charset="0"/>
              </a:rPr>
              <a:t>.  Belt-drive fans may use sheave adjustments for airflow balancing in lieu of varying motor speed.  </a:t>
            </a:r>
            <a:endParaRPr lang="en-US" sz="2000" b="1" dirty="0">
              <a:latin typeface="Arial" panose="020B0604020202020204" pitchFamily="34" charset="0"/>
              <a:cs typeface="Arial" panose="020B0604020202020204" pitchFamily="34" charset="0"/>
            </a:endParaRPr>
          </a:p>
          <a:p>
            <a:pPr marL="609600" indent="-609600">
              <a:lnSpc>
                <a:spcPct val="110000"/>
              </a:lnSpc>
              <a:spcBef>
                <a:spcPts val="0"/>
              </a:spcBef>
              <a:buFontTx/>
              <a:buNone/>
              <a:defRPr/>
            </a:pPr>
            <a:endParaRPr lang="en-US" sz="2000" b="1" dirty="0" smtClean="0">
              <a:latin typeface="Arial" panose="020B0604020202020204" pitchFamily="34" charset="0"/>
              <a:cs typeface="Arial" panose="020B0604020202020204" pitchFamily="34" charset="0"/>
            </a:endParaRPr>
          </a:p>
          <a:p>
            <a:pPr marL="609600" indent="-609600">
              <a:lnSpc>
                <a:spcPct val="110000"/>
              </a:lnSpc>
              <a:spcBef>
                <a:spcPts val="0"/>
              </a:spcBef>
              <a:buFontTx/>
              <a:buNone/>
              <a:defRPr/>
            </a:pPr>
            <a:r>
              <a:rPr lang="en-US" sz="2000" b="1" dirty="0" smtClean="0">
                <a:latin typeface="Arial" panose="020B0604020202020204" pitchFamily="34" charset="0"/>
                <a:cs typeface="Arial" panose="020B0604020202020204" pitchFamily="34" charset="0"/>
              </a:rPr>
              <a:t>Exceptions</a:t>
            </a:r>
            <a:r>
              <a:rPr lang="en-US"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609600" indent="-609600">
              <a:lnSpc>
                <a:spcPct val="110000"/>
              </a:lnSpc>
              <a:spcBef>
                <a:spcPts val="0"/>
              </a:spcBef>
              <a:buFont typeface="+mj-lt"/>
              <a:buAutoNum type="arabicPeriod"/>
              <a:defRPr/>
            </a:pPr>
            <a:r>
              <a:rPr lang="en-US" sz="2000" dirty="0" smtClean="0">
                <a:latin typeface="Arial" panose="020B0604020202020204" pitchFamily="34" charset="0"/>
                <a:cs typeface="Arial" panose="020B0604020202020204" pitchFamily="34" charset="0"/>
              </a:rPr>
              <a:t>Motors in the airstream within fan-coils and terminal units that operate only when providing heating to the space served.</a:t>
            </a:r>
          </a:p>
          <a:p>
            <a:pPr marL="609600" indent="-609600">
              <a:lnSpc>
                <a:spcPct val="110000"/>
              </a:lnSpc>
              <a:spcBef>
                <a:spcPts val="0"/>
              </a:spcBef>
              <a:buFont typeface="+mj-lt"/>
              <a:buAutoNum type="arabicPeriod"/>
              <a:defRPr/>
            </a:pPr>
            <a:r>
              <a:rPr lang="en-US" sz="2000" dirty="0" smtClean="0">
                <a:latin typeface="Arial" panose="020B0604020202020204" pitchFamily="34" charset="0"/>
                <a:cs typeface="Arial" panose="020B0604020202020204" pitchFamily="34" charset="0"/>
              </a:rPr>
              <a:t>Motors installed in space conditioning equipment certified under Section 6.4.1</a:t>
            </a:r>
            <a:endParaRPr lang="en-US" sz="2000" dirty="0">
              <a:latin typeface="Arial" panose="020B0604020202020204" pitchFamily="34" charset="0"/>
              <a:cs typeface="Arial" panose="020B0604020202020204" pitchFamily="34" charset="0"/>
            </a:endParaRPr>
          </a:p>
          <a:p>
            <a:pPr marL="609600" indent="-609600">
              <a:lnSpc>
                <a:spcPct val="110000"/>
              </a:lnSpc>
              <a:spcBef>
                <a:spcPts val="0"/>
              </a:spcBef>
              <a:buFont typeface="+mj-lt"/>
              <a:buAutoNum type="arabicPeriod"/>
              <a:defRPr/>
            </a:pPr>
            <a:r>
              <a:rPr lang="en-US" sz="2000" dirty="0" smtClean="0">
                <a:latin typeface="Arial" panose="020B0604020202020204" pitchFamily="34" charset="0"/>
                <a:cs typeface="Arial" panose="020B0604020202020204" pitchFamily="34" charset="0"/>
              </a:rPr>
              <a:t>Motors covered by Table 10.8-4 or</a:t>
            </a:r>
            <a:endParaRPr lang="en-US" sz="2000" dirty="0">
              <a:latin typeface="Arial" panose="020B0604020202020204" pitchFamily="34" charset="0"/>
              <a:cs typeface="Arial" panose="020B0604020202020204" pitchFamily="34" charset="0"/>
            </a:endParaRPr>
          </a:p>
          <a:p>
            <a:pPr marL="457200" indent="-457200">
              <a:lnSpc>
                <a:spcPct val="80000"/>
              </a:lnSpc>
              <a:buFont typeface="Arial" pitchFamily="34" charset="0"/>
              <a:buAutoNum type="arabicPeriod"/>
              <a:defRPr/>
            </a:pPr>
            <a:endParaRPr lang="en-US" sz="2000" dirty="0" smtClean="0">
              <a:latin typeface="Arial" panose="020B0604020202020204" pitchFamily="34" charset="0"/>
              <a:cs typeface="Arial" panose="020B0604020202020204" pitchFamily="34" charset="0"/>
            </a:endParaRPr>
          </a:p>
          <a:p>
            <a:pPr marL="609600" indent="-609600">
              <a:lnSpc>
                <a:spcPct val="80000"/>
              </a:lnSpc>
              <a:buFontTx/>
              <a:buAutoNum type="alphaLcPeriod" startAt="3"/>
              <a:defRPr/>
            </a:pPr>
            <a:endParaRPr lang="en-US" sz="2000" dirty="0" smtClean="0">
              <a:latin typeface="Arial" panose="020B0604020202020204" pitchFamily="34" charset="0"/>
              <a:cs typeface="Arial" panose="020B0604020202020204" pitchFamily="34" charset="0"/>
            </a:endParaRPr>
          </a:p>
          <a:p>
            <a:pPr marL="609600" indent="-609600">
              <a:lnSpc>
                <a:spcPct val="80000"/>
              </a:lnSpc>
              <a:buFontTx/>
              <a:buNone/>
              <a:defRPr/>
            </a:pPr>
            <a:endParaRPr lang="en-US" sz="2000" dirty="0">
              <a:latin typeface="Arial" panose="020B0604020202020204" pitchFamily="34" charset="0"/>
              <a:cs typeface="Arial" panose="020B0604020202020204" pitchFamily="34" charset="0"/>
            </a:endParaRPr>
          </a:p>
        </p:txBody>
      </p:sp>
      <p:sp>
        <p:nvSpPr>
          <p:cNvPr id="737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2200">
                <a:solidFill>
                  <a:srgbClr val="005A9C"/>
                </a:solidFill>
                <a:latin typeface="Arial" pitchFamily="34" charset="0"/>
                <a:cs typeface="Arial" pitchFamily="34" charset="0"/>
              </a:defRPr>
            </a:lvl1pPr>
            <a:lvl2pPr marL="742950" indent="-285750">
              <a:spcBef>
                <a:spcPct val="20000"/>
              </a:spcBef>
              <a:buFont typeface="Arial" pitchFamily="34" charset="0"/>
              <a:buChar char="–"/>
              <a:defRPr sz="2000">
                <a:solidFill>
                  <a:srgbClr val="005A9C"/>
                </a:solidFill>
                <a:latin typeface="Arial" pitchFamily="34" charset="0"/>
                <a:cs typeface="Arial" pitchFamily="34" charset="0"/>
              </a:defRPr>
            </a:lvl2pPr>
            <a:lvl3pPr marL="1143000" indent="-228600">
              <a:spcBef>
                <a:spcPct val="20000"/>
              </a:spcBef>
              <a:buFont typeface="Arial" pitchFamily="34" charset="0"/>
              <a:buChar char="•"/>
              <a:defRPr>
                <a:solidFill>
                  <a:srgbClr val="005A9C"/>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spcBef>
                <a:spcPct val="0"/>
              </a:spcBef>
              <a:buFontTx/>
              <a:buNone/>
            </a:pPr>
            <a:fld id="{998C8083-4F74-4856-9B97-8BA724E3E3F8}" type="slidenum">
              <a:rPr lang="en-US" altLang="en-US" sz="900" smtClean="0">
                <a:solidFill>
                  <a:srgbClr val="FFFFFF"/>
                </a:solidFill>
              </a:rPr>
              <a:pPr>
                <a:spcBef>
                  <a:spcPct val="0"/>
                </a:spcBef>
                <a:buFontTx/>
                <a:buNone/>
              </a:pPr>
              <a:t>50</a:t>
            </a:fld>
            <a:endParaRPr lang="en-US" altLang="en-US" sz="1400" smtClean="0">
              <a:solidFill>
                <a:srgbClr val="FFFFFF"/>
              </a:solidFill>
            </a:endParaRPr>
          </a:p>
        </p:txBody>
      </p:sp>
    </p:spTree>
    <p:extLst>
      <p:ext uri="{BB962C8B-B14F-4D97-AF65-F5344CB8AC3E}">
        <p14:creationId xmlns:p14="http://schemas.microsoft.com/office/powerpoint/2010/main" val="27772637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71450"/>
            <a:ext cx="8229600" cy="457200"/>
          </a:xfrm>
        </p:spPr>
        <p:txBody>
          <a:bodyPr>
            <a:normAutofit fontScale="90000"/>
          </a:bodyPr>
          <a:lstStyle/>
          <a:p>
            <a:r>
              <a:rPr lang="en-US" altLang="en-US" smtClean="0">
                <a:latin typeface="Arial" pitchFamily="34" charset="0"/>
                <a:cs typeface="Arial" pitchFamily="34" charset="0"/>
              </a:rPr>
              <a:t>Fractional Horsepower Motors</a:t>
            </a:r>
          </a:p>
        </p:txBody>
      </p:sp>
      <p:sp>
        <p:nvSpPr>
          <p:cNvPr id="541699" name="Rectangle 3"/>
          <p:cNvSpPr>
            <a:spLocks noGrp="1" noChangeArrowheads="1"/>
          </p:cNvSpPr>
          <p:nvPr>
            <p:ph idx="1"/>
          </p:nvPr>
        </p:nvSpPr>
        <p:spPr>
          <a:xfrm>
            <a:off x="457199" y="990600"/>
            <a:ext cx="5745973" cy="3257550"/>
          </a:xfrm>
        </p:spPr>
        <p:txBody>
          <a:bodyPr>
            <a:normAutofit fontScale="92500" lnSpcReduction="10000"/>
          </a:bodyPr>
          <a:lstStyle/>
          <a:p>
            <a:pPr>
              <a:lnSpc>
                <a:spcPct val="80000"/>
              </a:lnSpc>
              <a:defRPr/>
            </a:pPr>
            <a:endParaRPr lang="en-US" sz="2000" dirty="0" smtClean="0">
              <a:latin typeface="Arial" panose="020B0604020202020204" pitchFamily="34" charset="0"/>
              <a:cs typeface="Arial" panose="020B0604020202020204" pitchFamily="34" charset="0"/>
            </a:endParaRPr>
          </a:p>
          <a:p>
            <a:pPr>
              <a:lnSpc>
                <a:spcPct val="80000"/>
              </a:lnSpc>
              <a:defRPr/>
            </a:pPr>
            <a:r>
              <a:rPr lang="en-US" sz="2000" dirty="0" smtClean="0">
                <a:latin typeface="Arial" panose="020B0604020202020204" pitchFamily="34" charset="0"/>
                <a:cs typeface="Arial" panose="020B0604020202020204" pitchFamily="34" charset="0"/>
              </a:rPr>
              <a:t>Single phase applications will require EC motors to meet efficiency requirements</a:t>
            </a:r>
          </a:p>
          <a:p>
            <a:pPr marL="0" indent="0">
              <a:lnSpc>
                <a:spcPct val="80000"/>
              </a:lnSpc>
              <a:buNone/>
              <a:defRPr/>
            </a:pPr>
            <a:endParaRPr lang="en-US" sz="2000" dirty="0" smtClean="0">
              <a:latin typeface="Arial" panose="020B0604020202020204" pitchFamily="34" charset="0"/>
              <a:cs typeface="Arial" panose="020B0604020202020204" pitchFamily="34" charset="0"/>
            </a:endParaRPr>
          </a:p>
          <a:p>
            <a:pPr>
              <a:lnSpc>
                <a:spcPct val="80000"/>
              </a:lnSpc>
              <a:defRPr/>
            </a:pPr>
            <a:r>
              <a:rPr lang="en-US" sz="2000" dirty="0" smtClean="0">
                <a:latin typeface="Arial" panose="020B0604020202020204" pitchFamily="34" charset="0"/>
                <a:cs typeface="Arial" panose="020B0604020202020204" pitchFamily="34" charset="0"/>
              </a:rPr>
              <a:t>Three phase applications may require VFDs to balance or for remote control</a:t>
            </a:r>
          </a:p>
          <a:p>
            <a:pPr lvl="1">
              <a:lnSpc>
                <a:spcPct val="80000"/>
              </a:lnSpc>
              <a:defRPr/>
            </a:pPr>
            <a:endParaRPr lang="en-US" sz="1800" dirty="0" smtClean="0">
              <a:latin typeface="Arial" panose="020B0604020202020204" pitchFamily="34" charset="0"/>
              <a:cs typeface="Arial" panose="020B0604020202020204" pitchFamily="34" charset="0"/>
            </a:endParaRPr>
          </a:p>
          <a:p>
            <a:pPr>
              <a:lnSpc>
                <a:spcPct val="80000"/>
              </a:lnSpc>
              <a:defRPr/>
            </a:pPr>
            <a:r>
              <a:rPr lang="en-US" dirty="0" smtClean="0">
                <a:latin typeface="Arial" panose="020B0604020202020204" pitchFamily="34" charset="0"/>
                <a:cs typeface="Arial" panose="020B0604020202020204" pitchFamily="34" charset="0"/>
              </a:rPr>
              <a:t>Take advantage of low cost speed control with VFD Integrated with Motor &amp; Control</a:t>
            </a:r>
          </a:p>
          <a:p>
            <a:pPr>
              <a:lnSpc>
                <a:spcPct val="80000"/>
              </a:lnSpc>
              <a:defRPr/>
            </a:pPr>
            <a:endParaRPr lang="en-US" sz="2000" dirty="0">
              <a:latin typeface="Arial" panose="020B0604020202020204" pitchFamily="34" charset="0"/>
              <a:cs typeface="Arial" panose="020B0604020202020204" pitchFamily="34" charset="0"/>
            </a:endParaRPr>
          </a:p>
          <a:p>
            <a:pPr>
              <a:lnSpc>
                <a:spcPct val="80000"/>
              </a:lnSpc>
              <a:defRPr/>
            </a:pPr>
            <a:endParaRPr lang="en-US" sz="2000" dirty="0" smtClean="0">
              <a:latin typeface="Arial" panose="020B0604020202020204" pitchFamily="34" charset="0"/>
              <a:cs typeface="Arial" panose="020B0604020202020204" pitchFamily="34" charset="0"/>
            </a:endParaRPr>
          </a:p>
          <a:p>
            <a:pPr>
              <a:lnSpc>
                <a:spcPct val="80000"/>
              </a:lnSpc>
              <a:defRPr/>
            </a:pPr>
            <a:endParaRPr lang="en-US" sz="2000" dirty="0">
              <a:latin typeface="Arial" panose="020B0604020202020204" pitchFamily="34" charset="0"/>
              <a:cs typeface="Arial" panose="020B0604020202020204" pitchFamily="34" charset="0"/>
            </a:endParaRPr>
          </a:p>
          <a:p>
            <a:pPr marL="0" indent="0">
              <a:lnSpc>
                <a:spcPct val="80000"/>
              </a:lnSpc>
              <a:buFont typeface="Arial" pitchFamily="34" charset="0"/>
              <a:buNone/>
              <a:defRPr/>
            </a:pPr>
            <a:endParaRPr lang="en-US" sz="2000" dirty="0" smtClean="0">
              <a:latin typeface="Arial" panose="020B0604020202020204" pitchFamily="34" charset="0"/>
              <a:cs typeface="Arial" panose="020B0604020202020204" pitchFamily="34" charset="0"/>
            </a:endParaRPr>
          </a:p>
          <a:p>
            <a:pPr marL="609600" indent="-609600">
              <a:lnSpc>
                <a:spcPct val="80000"/>
              </a:lnSpc>
              <a:buFontTx/>
              <a:buAutoNum type="alphaLcPeriod" startAt="3"/>
              <a:defRPr/>
            </a:pPr>
            <a:endParaRPr lang="en-US" sz="2000" dirty="0" smtClean="0">
              <a:latin typeface="Arial" panose="020B0604020202020204" pitchFamily="34" charset="0"/>
              <a:cs typeface="Arial" panose="020B0604020202020204" pitchFamily="34" charset="0"/>
            </a:endParaRPr>
          </a:p>
          <a:p>
            <a:pPr marL="609600" indent="-609600">
              <a:lnSpc>
                <a:spcPct val="80000"/>
              </a:lnSpc>
              <a:buFontTx/>
              <a:buNone/>
              <a:defRPr/>
            </a:pPr>
            <a:endParaRPr lang="en-US" sz="2000" dirty="0">
              <a:latin typeface="Arial" panose="020B0604020202020204" pitchFamily="34" charset="0"/>
              <a:cs typeface="Arial" panose="020B0604020202020204" pitchFamily="34" charset="0"/>
            </a:endParaRPr>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2200">
                <a:solidFill>
                  <a:srgbClr val="005A9C"/>
                </a:solidFill>
                <a:latin typeface="Arial" pitchFamily="34" charset="0"/>
                <a:cs typeface="Arial" pitchFamily="34" charset="0"/>
              </a:defRPr>
            </a:lvl1pPr>
            <a:lvl2pPr marL="742950" indent="-285750">
              <a:spcBef>
                <a:spcPct val="20000"/>
              </a:spcBef>
              <a:buFont typeface="Arial" pitchFamily="34" charset="0"/>
              <a:buChar char="–"/>
              <a:defRPr sz="2000">
                <a:solidFill>
                  <a:srgbClr val="005A9C"/>
                </a:solidFill>
                <a:latin typeface="Arial" pitchFamily="34" charset="0"/>
                <a:cs typeface="Arial" pitchFamily="34" charset="0"/>
              </a:defRPr>
            </a:lvl2pPr>
            <a:lvl3pPr marL="1143000" indent="-228600">
              <a:spcBef>
                <a:spcPct val="20000"/>
              </a:spcBef>
              <a:buFont typeface="Arial" pitchFamily="34" charset="0"/>
              <a:buChar char="•"/>
              <a:defRPr>
                <a:solidFill>
                  <a:srgbClr val="005A9C"/>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spcBef>
                <a:spcPct val="0"/>
              </a:spcBef>
              <a:buFontTx/>
              <a:buNone/>
            </a:pPr>
            <a:fld id="{1C9D213D-4174-40FA-8DA1-4CF04C6BF31B}" type="slidenum">
              <a:rPr lang="en-US" altLang="en-US" sz="900" smtClean="0">
                <a:solidFill>
                  <a:srgbClr val="FFFFFF"/>
                </a:solidFill>
              </a:rPr>
              <a:pPr>
                <a:spcBef>
                  <a:spcPct val="0"/>
                </a:spcBef>
                <a:buFontTx/>
                <a:buNone/>
              </a:pPr>
              <a:t>51</a:t>
            </a:fld>
            <a:endParaRPr lang="en-US" altLang="en-US" sz="1400" smtClean="0">
              <a:solidFill>
                <a:srgbClr val="FFFFFF"/>
              </a:solidFill>
            </a:endParaRPr>
          </a:p>
        </p:txBody>
      </p:sp>
      <p:grpSp>
        <p:nvGrpSpPr>
          <p:cNvPr id="5" name="Group 4"/>
          <p:cNvGrpSpPr/>
          <p:nvPr/>
        </p:nvGrpSpPr>
        <p:grpSpPr>
          <a:xfrm>
            <a:off x="6262500" y="2495550"/>
            <a:ext cx="2271000" cy="1566432"/>
            <a:chOff x="5882400" y="2374085"/>
            <a:chExt cx="2729663" cy="1992697"/>
          </a:xfrm>
        </p:grpSpPr>
        <p:pic>
          <p:nvPicPr>
            <p:cNvPr id="74758" name="Picture 5" descr="R:\PDC\VARI-Green_Motor\VFD\VFD Photos and Instructions\VG-VFD Control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2400" y="2397900"/>
              <a:ext cx="1989173" cy="1968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781800" y="2667000"/>
              <a:ext cx="1066800" cy="9715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rot="19651303">
              <a:off x="7773863" y="2374085"/>
              <a:ext cx="838200" cy="533400"/>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3173" y="971550"/>
            <a:ext cx="2224053" cy="1359144"/>
          </a:xfrm>
          <a:prstGeom prst="rect">
            <a:avLst/>
          </a:prstGeom>
        </p:spPr>
      </p:pic>
    </p:spTree>
    <p:extLst>
      <p:ext uri="{BB962C8B-B14F-4D97-AF65-F5344CB8AC3E}">
        <p14:creationId xmlns:p14="http://schemas.microsoft.com/office/powerpoint/2010/main" val="1850066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0"/>
            <a:ext cx="8229600" cy="457200"/>
          </a:xfrm>
        </p:spPr>
        <p:txBody>
          <a:bodyPr>
            <a:normAutofit fontScale="90000"/>
          </a:bodyPr>
          <a:lstStyle/>
          <a:p>
            <a:r>
              <a:rPr lang="en-US" dirty="0" smtClean="0"/>
              <a:t>Elements of Fan System Energy</a:t>
            </a:r>
            <a:br>
              <a:rPr lang="en-US" dirty="0" smtClean="0"/>
            </a:br>
            <a:r>
              <a:rPr lang="en-US" sz="2000" dirty="0" smtClean="0"/>
              <a:t>(Personal Perspectives)</a:t>
            </a:r>
            <a:endParaRPr lang="en-US" dirty="0"/>
          </a:p>
        </p:txBody>
      </p:sp>
    </p:spTree>
    <p:extLst>
      <p:ext uri="{BB962C8B-B14F-4D97-AF65-F5344CB8AC3E}">
        <p14:creationId xmlns:p14="http://schemas.microsoft.com/office/powerpoint/2010/main" val="1107350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Elements of Fan “System” Power*</a:t>
            </a:r>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D10564F-1783-5B4D-B5DB-0AC78B7754C8}" type="slidenum">
              <a:rPr lang="en-US" smtClean="0"/>
              <a:pPr/>
              <a:t>53</a:t>
            </a:fld>
            <a:endParaRPr lang="en-US"/>
          </a:p>
        </p:txBody>
      </p:sp>
      <p:sp>
        <p:nvSpPr>
          <p:cNvPr id="7" name="Rectangle 4"/>
          <p:cNvSpPr>
            <a:spLocks noChangeArrowheads="1"/>
          </p:cNvSpPr>
          <p:nvPr/>
        </p:nvSpPr>
        <p:spPr bwMode="auto">
          <a:xfrm>
            <a:off x="1371600" y="3300413"/>
            <a:ext cx="640080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20000"/>
              </a:spcBef>
            </a:pPr>
            <a:endParaRPr lang="en-US" altLang="zh-CN" sz="2800">
              <a:ea typeface="宋体" pitchFamily="2" charset="-122"/>
            </a:endParaRPr>
          </a:p>
        </p:txBody>
      </p:sp>
      <p:graphicFrame>
        <p:nvGraphicFramePr>
          <p:cNvPr id="8" name="Chart 7"/>
          <p:cNvGraphicFramePr>
            <a:graphicFrameLocks/>
          </p:cNvGraphicFramePr>
          <p:nvPr>
            <p:extLst/>
          </p:nvPr>
        </p:nvGraphicFramePr>
        <p:xfrm>
          <a:off x="2286000" y="1543050"/>
          <a:ext cx="4572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2855933517"/>
              </p:ext>
            </p:extLst>
          </p:nvPr>
        </p:nvGraphicFramePr>
        <p:xfrm>
          <a:off x="1256796" y="1282184"/>
          <a:ext cx="6324600" cy="33528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5"/>
          <p:cNvSpPr txBox="1">
            <a:spLocks noChangeArrowheads="1"/>
          </p:cNvSpPr>
          <p:nvPr/>
        </p:nvSpPr>
        <p:spPr bwMode="auto">
          <a:xfrm>
            <a:off x="4572000" y="1059418"/>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Fan Design </a:t>
            </a:r>
            <a:endParaRPr lang="en-US" altLang="en-US" dirty="0"/>
          </a:p>
        </p:txBody>
      </p:sp>
      <p:sp>
        <p:nvSpPr>
          <p:cNvPr id="16" name="TextBox 15"/>
          <p:cNvSpPr txBox="1">
            <a:spLocks noChangeArrowheads="1"/>
          </p:cNvSpPr>
          <p:nvPr/>
        </p:nvSpPr>
        <p:spPr bwMode="auto">
          <a:xfrm>
            <a:off x="5943600" y="3172420"/>
            <a:ext cx="29948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Air Distribution </a:t>
            </a:r>
          </a:p>
          <a:p>
            <a:pPr eaLnBrk="1" hangingPunct="1"/>
            <a:r>
              <a:rPr lang="en-US" altLang="en-US" dirty="0" smtClean="0"/>
              <a:t>System Design &amp; Components </a:t>
            </a:r>
            <a:endParaRPr lang="en-US" altLang="en-US" dirty="0"/>
          </a:p>
        </p:txBody>
      </p:sp>
      <p:sp>
        <p:nvSpPr>
          <p:cNvPr id="17" name="TextBox 15"/>
          <p:cNvSpPr txBox="1">
            <a:spLocks noChangeArrowheads="1"/>
          </p:cNvSpPr>
          <p:nvPr/>
        </p:nvSpPr>
        <p:spPr bwMode="auto">
          <a:xfrm>
            <a:off x="1013604" y="2992219"/>
            <a:ext cx="289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r>
              <a:rPr lang="en-US" altLang="en-US" sz="1800" dirty="0" smtClean="0">
                <a:latin typeface="Arial" panose="020B0604020202020204" pitchFamily="34" charset="0"/>
                <a:cs typeface="Arial" panose="020B0604020202020204" pitchFamily="34" charset="0"/>
              </a:rPr>
              <a:t>System Effect &amp; </a:t>
            </a:r>
          </a:p>
          <a:p>
            <a:pPr eaLnBrk="1" hangingPunct="1"/>
            <a:r>
              <a:rPr lang="en-US" altLang="en-US" sz="1800" dirty="0" smtClean="0">
                <a:latin typeface="Arial" panose="020B0604020202020204" pitchFamily="34" charset="0"/>
                <a:cs typeface="Arial" panose="020B0604020202020204" pitchFamily="34" charset="0"/>
              </a:rPr>
              <a:t>System Leakage</a:t>
            </a:r>
            <a:endParaRPr lang="en-US" altLang="en-US" sz="1800" dirty="0">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7239000" y="4185106"/>
            <a:ext cx="2057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800" dirty="0" smtClean="0"/>
              <a:t>*Mike Wolf – Unscientific Estimates</a:t>
            </a:r>
            <a:endParaRPr lang="en-US" altLang="en-US" sz="800" dirty="0"/>
          </a:p>
        </p:txBody>
      </p:sp>
      <p:sp>
        <p:nvSpPr>
          <p:cNvPr id="12" name="Oval 1"/>
          <p:cNvSpPr>
            <a:spLocks noChangeArrowheads="1"/>
          </p:cNvSpPr>
          <p:nvPr/>
        </p:nvSpPr>
        <p:spPr bwMode="auto">
          <a:xfrm>
            <a:off x="7086600" y="4084082"/>
            <a:ext cx="2019300" cy="392668"/>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80673" tIns="40337" rIns="80673" bIns="40337"/>
          <a:lstStyle>
            <a:lvl1pPr defTabSz="1017588">
              <a:defRPr sz="3600">
                <a:solidFill>
                  <a:srgbClr val="FFFF66"/>
                </a:solidFill>
                <a:latin typeface="Arial" panose="020B0604020202020204" pitchFamily="34" charset="0"/>
                <a:ea typeface="MS PGothic" panose="020B0600070205080204" pitchFamily="34" charset="-128"/>
              </a:defRPr>
            </a:lvl1pPr>
            <a:lvl2pPr marL="742950" indent="-285750" defTabSz="1017588">
              <a:defRPr sz="3600">
                <a:solidFill>
                  <a:srgbClr val="FFFF66"/>
                </a:solidFill>
                <a:latin typeface="Arial" panose="020B0604020202020204" pitchFamily="34" charset="0"/>
                <a:ea typeface="MS PGothic" panose="020B0600070205080204" pitchFamily="34" charset="-128"/>
              </a:defRPr>
            </a:lvl2pPr>
            <a:lvl3pPr marL="1143000" indent="-228600" defTabSz="1017588">
              <a:defRPr sz="3600">
                <a:solidFill>
                  <a:srgbClr val="FFFF66"/>
                </a:solidFill>
                <a:latin typeface="Arial" panose="020B0604020202020204" pitchFamily="34" charset="0"/>
                <a:ea typeface="MS PGothic" panose="020B0600070205080204" pitchFamily="34" charset="-128"/>
              </a:defRPr>
            </a:lvl3pPr>
            <a:lvl4pPr marL="1600200" indent="-228600" defTabSz="1017588">
              <a:defRPr sz="3600">
                <a:solidFill>
                  <a:srgbClr val="FFFF66"/>
                </a:solidFill>
                <a:latin typeface="Arial" panose="020B0604020202020204" pitchFamily="34" charset="0"/>
                <a:ea typeface="MS PGothic" panose="020B0600070205080204" pitchFamily="34" charset="-128"/>
              </a:defRPr>
            </a:lvl4pPr>
            <a:lvl5pPr marL="2057400" indent="-228600" defTabSz="1017588">
              <a:defRPr sz="3600">
                <a:solidFill>
                  <a:srgbClr val="FFFF66"/>
                </a:solidFill>
                <a:latin typeface="Arial" panose="020B0604020202020204" pitchFamily="34" charset="0"/>
                <a:ea typeface="MS PGothic" panose="020B0600070205080204" pitchFamily="34" charset="-128"/>
              </a:defRPr>
            </a:lvl5pPr>
            <a:lvl6pPr marL="2514600" indent="-228600" defTabSz="1017588"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6pPr>
            <a:lvl7pPr marL="2971800" indent="-228600" defTabSz="1017588"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7pPr>
            <a:lvl8pPr marL="3429000" indent="-228600" defTabSz="1017588"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8pPr>
            <a:lvl9pPr marL="3886200" indent="-228600" defTabSz="1017588"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9pPr>
          </a:lstStyle>
          <a:p>
            <a:endParaRPr lang="en-US" altLang="en-US" sz="3177"/>
          </a:p>
        </p:txBody>
      </p:sp>
      <p:sp>
        <p:nvSpPr>
          <p:cNvPr id="13" name="TextBox 12"/>
          <p:cNvSpPr txBox="1">
            <a:spLocks noChangeArrowheads="1"/>
          </p:cNvSpPr>
          <p:nvPr/>
        </p:nvSpPr>
        <p:spPr bwMode="auto">
          <a:xfrm>
            <a:off x="5640318" y="1669018"/>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Fan Selection</a:t>
            </a:r>
            <a:endParaRPr lang="en-US" altLang="en-US" dirty="0"/>
          </a:p>
        </p:txBody>
      </p:sp>
      <p:sp>
        <p:nvSpPr>
          <p:cNvPr id="15" name="TextBox 14"/>
          <p:cNvSpPr txBox="1">
            <a:spLocks noChangeArrowheads="1"/>
          </p:cNvSpPr>
          <p:nvPr/>
        </p:nvSpPr>
        <p:spPr bwMode="auto">
          <a:xfrm>
            <a:off x="1224951" y="1364218"/>
            <a:ext cx="236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Fan Control/Sensors </a:t>
            </a:r>
            <a:endParaRPr lang="en-US" altLang="en-US" dirty="0"/>
          </a:p>
        </p:txBody>
      </p:sp>
    </p:spTree>
    <p:extLst>
      <p:ext uri="{BB962C8B-B14F-4D97-AF65-F5344CB8AC3E}">
        <p14:creationId xmlns:p14="http://schemas.microsoft.com/office/powerpoint/2010/main" val="1197324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43"/>
          <p:cNvSpPr>
            <a:spLocks noChangeArrowheads="1"/>
          </p:cNvSpPr>
          <p:nvPr/>
        </p:nvSpPr>
        <p:spPr bwMode="auto">
          <a:xfrm>
            <a:off x="4530640" y="3711894"/>
            <a:ext cx="996696"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a:latin typeface="Arial" panose="020B0604020202020204" pitchFamily="34" charset="0"/>
                <a:cs typeface="Arial" panose="020B0604020202020204" pitchFamily="34" charset="0"/>
              </a:rPr>
              <a:t>$15,737</a:t>
            </a:r>
          </a:p>
        </p:txBody>
      </p:sp>
      <p:sp>
        <p:nvSpPr>
          <p:cNvPr id="58" name="Rectangle 43"/>
          <p:cNvSpPr>
            <a:spLocks noChangeArrowheads="1"/>
          </p:cNvSpPr>
          <p:nvPr/>
        </p:nvSpPr>
        <p:spPr bwMode="auto">
          <a:xfrm>
            <a:off x="4572002" y="3329703"/>
            <a:ext cx="1012825"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a:latin typeface="Arial" panose="020B0604020202020204" pitchFamily="34" charset="0"/>
                <a:cs typeface="Arial" panose="020B0604020202020204" pitchFamily="34" charset="0"/>
              </a:rPr>
              <a:t>$15,517</a:t>
            </a:r>
          </a:p>
        </p:txBody>
      </p:sp>
      <p:sp>
        <p:nvSpPr>
          <p:cNvPr id="48" name="Rectangle 44"/>
          <p:cNvSpPr>
            <a:spLocks noChangeArrowheads="1"/>
          </p:cNvSpPr>
          <p:nvPr/>
        </p:nvSpPr>
        <p:spPr bwMode="auto">
          <a:xfrm>
            <a:off x="3476821" y="1100852"/>
            <a:ext cx="1012825" cy="606028"/>
          </a:xfrm>
          <a:prstGeom prst="rect">
            <a:avLst/>
          </a:prstGeom>
          <a:gradFill rotWithShape="0">
            <a:gsLst>
              <a:gs pos="0">
                <a:srgbClr val="FFCC66"/>
              </a:gs>
              <a:gs pos="100000">
                <a:srgbClr val="FFCC66">
                  <a:gamma/>
                  <a:tint val="25490"/>
                  <a:invGamma/>
                </a:srgbClr>
              </a:gs>
            </a:gsLst>
            <a:lin ang="540000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1" fontAlgn="b" hangingPunct="1"/>
            <a:r>
              <a:rPr lang="en-US" sz="1400" b="1" dirty="0" smtClean="0">
                <a:latin typeface="Arial" panose="020B0604020202020204" pitchFamily="34" charset="0"/>
                <a:cs typeface="Arial" panose="020B0604020202020204" pitchFamily="34" charset="0"/>
              </a:rPr>
              <a:t>COST</a:t>
            </a:r>
            <a:endParaRPr lang="en-US" sz="1400" b="1" dirty="0">
              <a:latin typeface="Arial" panose="020B0604020202020204" pitchFamily="34" charset="0"/>
              <a:cs typeface="Arial" panose="020B0604020202020204" pitchFamily="34" charset="0"/>
            </a:endParaRPr>
          </a:p>
        </p:txBody>
      </p:sp>
      <p:sp>
        <p:nvSpPr>
          <p:cNvPr id="50" name="Rectangle 43"/>
          <p:cNvSpPr>
            <a:spLocks noChangeArrowheads="1"/>
          </p:cNvSpPr>
          <p:nvPr/>
        </p:nvSpPr>
        <p:spPr bwMode="auto">
          <a:xfrm>
            <a:off x="4527731" y="1697544"/>
            <a:ext cx="1012825"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a:latin typeface="Arial" panose="020B0604020202020204" pitchFamily="34" charset="0"/>
                <a:cs typeface="Arial" panose="020B0604020202020204" pitchFamily="34" charset="0"/>
              </a:rPr>
              <a:t>$26,927</a:t>
            </a:r>
          </a:p>
        </p:txBody>
      </p:sp>
      <p:sp>
        <p:nvSpPr>
          <p:cNvPr id="52" name="Rectangle 43"/>
          <p:cNvSpPr>
            <a:spLocks noChangeArrowheads="1"/>
          </p:cNvSpPr>
          <p:nvPr/>
        </p:nvSpPr>
        <p:spPr bwMode="auto">
          <a:xfrm>
            <a:off x="4500761" y="2070266"/>
            <a:ext cx="1012825"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a:latin typeface="Arial" panose="020B0604020202020204" pitchFamily="34" charset="0"/>
                <a:cs typeface="Arial" panose="020B0604020202020204" pitchFamily="34" charset="0"/>
              </a:rPr>
              <a:t>$22,122</a:t>
            </a:r>
          </a:p>
        </p:txBody>
      </p:sp>
      <p:sp>
        <p:nvSpPr>
          <p:cNvPr id="54" name="Rectangle 43"/>
          <p:cNvSpPr>
            <a:spLocks noChangeArrowheads="1"/>
          </p:cNvSpPr>
          <p:nvPr/>
        </p:nvSpPr>
        <p:spPr bwMode="auto">
          <a:xfrm>
            <a:off x="4492149" y="2478388"/>
            <a:ext cx="1012825"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a:latin typeface="Arial" panose="020B0604020202020204" pitchFamily="34" charset="0"/>
                <a:cs typeface="Arial" panose="020B0604020202020204" pitchFamily="34" charset="0"/>
              </a:rPr>
              <a:t>$18,435</a:t>
            </a:r>
          </a:p>
        </p:txBody>
      </p:sp>
      <p:sp>
        <p:nvSpPr>
          <p:cNvPr id="56" name="Rectangle 43"/>
          <p:cNvSpPr>
            <a:spLocks noChangeArrowheads="1"/>
          </p:cNvSpPr>
          <p:nvPr/>
        </p:nvSpPr>
        <p:spPr bwMode="auto">
          <a:xfrm>
            <a:off x="4483537" y="2918223"/>
            <a:ext cx="1012825"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a:latin typeface="Arial" panose="020B0604020202020204" pitchFamily="34" charset="0"/>
                <a:cs typeface="Arial" panose="020B0604020202020204" pitchFamily="34" charset="0"/>
              </a:rPr>
              <a:t>$16,345</a:t>
            </a:r>
          </a:p>
        </p:txBody>
      </p:sp>
      <p:sp>
        <p:nvSpPr>
          <p:cNvPr id="49" name="Rectangle 44"/>
          <p:cNvSpPr>
            <a:spLocks noChangeArrowheads="1"/>
          </p:cNvSpPr>
          <p:nvPr/>
        </p:nvSpPr>
        <p:spPr bwMode="auto">
          <a:xfrm>
            <a:off x="4467420" y="1119351"/>
            <a:ext cx="1095179" cy="582216"/>
          </a:xfrm>
          <a:prstGeom prst="rect">
            <a:avLst/>
          </a:prstGeom>
          <a:gradFill rotWithShape="0">
            <a:gsLst>
              <a:gs pos="0">
                <a:srgbClr val="FFCC66"/>
              </a:gs>
              <a:gs pos="100000">
                <a:srgbClr val="FFCC66">
                  <a:gamma/>
                  <a:tint val="25490"/>
                  <a:invGamma/>
                </a:srgbClr>
              </a:gs>
            </a:gsLst>
            <a:lin ang="540000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1" fontAlgn="b" hangingPunct="1"/>
            <a:r>
              <a:rPr lang="en-US" sz="1400" b="1" dirty="0" smtClean="0">
                <a:latin typeface="Arial" panose="020B0604020202020204" pitchFamily="34" charset="0"/>
                <a:cs typeface="Arial" panose="020B0604020202020204" pitchFamily="34" charset="0"/>
              </a:rPr>
              <a:t>5 year</a:t>
            </a:r>
          </a:p>
          <a:p>
            <a:pPr algn="ctr" eaLnBrk="1" fontAlgn="b" hangingPunct="1"/>
            <a:r>
              <a:rPr lang="en-US" sz="1400" b="1" dirty="0" smtClean="0">
                <a:latin typeface="Arial" panose="020B0604020202020204" pitchFamily="34" charset="0"/>
                <a:cs typeface="Arial" panose="020B0604020202020204" pitchFamily="34" charset="0"/>
              </a:rPr>
              <a:t>TCO</a:t>
            </a:r>
            <a:endParaRPr lang="en-US" sz="1400" b="1" dirty="0">
              <a:latin typeface="Arial" panose="020B0604020202020204" pitchFamily="34" charset="0"/>
              <a:cs typeface="Arial" panose="020B0604020202020204" pitchFamily="34" charset="0"/>
            </a:endParaRPr>
          </a:p>
        </p:txBody>
      </p:sp>
      <p:sp>
        <p:nvSpPr>
          <p:cNvPr id="560131" name="Rectangle 3"/>
          <p:cNvSpPr>
            <a:spLocks noChangeArrowheads="1"/>
          </p:cNvSpPr>
          <p:nvPr/>
        </p:nvSpPr>
        <p:spPr bwMode="auto">
          <a:xfrm>
            <a:off x="2484637" y="3711894"/>
            <a:ext cx="1012825"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a:latin typeface="Arial" panose="020B0604020202020204" pitchFamily="34" charset="0"/>
                <a:cs typeface="Arial" panose="020B0604020202020204" pitchFamily="34" charset="0"/>
              </a:rPr>
              <a:t>12.0</a:t>
            </a:r>
          </a:p>
        </p:txBody>
      </p:sp>
      <p:sp>
        <p:nvSpPr>
          <p:cNvPr id="560132" name="Rectangle 4"/>
          <p:cNvSpPr>
            <a:spLocks noChangeArrowheads="1"/>
          </p:cNvSpPr>
          <p:nvPr/>
        </p:nvSpPr>
        <p:spPr bwMode="auto">
          <a:xfrm>
            <a:off x="2513016" y="3307081"/>
            <a:ext cx="1012825" cy="40481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a:latin typeface="Arial" panose="020B0604020202020204" pitchFamily="34" charset="0"/>
                <a:cs typeface="Arial" panose="020B0604020202020204" pitchFamily="34" charset="0"/>
              </a:rPr>
              <a:t>12.5</a:t>
            </a:r>
          </a:p>
        </p:txBody>
      </p:sp>
      <p:sp>
        <p:nvSpPr>
          <p:cNvPr id="560133" name="Rectangle 5"/>
          <p:cNvSpPr>
            <a:spLocks noChangeArrowheads="1"/>
          </p:cNvSpPr>
          <p:nvPr/>
        </p:nvSpPr>
        <p:spPr bwMode="auto">
          <a:xfrm>
            <a:off x="2513016" y="2901076"/>
            <a:ext cx="1012825" cy="406004"/>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a:latin typeface="Arial" panose="020B0604020202020204" pitchFamily="34" charset="0"/>
                <a:cs typeface="Arial" panose="020B0604020202020204" pitchFamily="34" charset="0"/>
              </a:rPr>
              <a:t>13.6</a:t>
            </a:r>
          </a:p>
        </p:txBody>
      </p:sp>
      <p:sp>
        <p:nvSpPr>
          <p:cNvPr id="560134" name="Rectangle 6"/>
          <p:cNvSpPr>
            <a:spLocks noChangeArrowheads="1"/>
          </p:cNvSpPr>
          <p:nvPr/>
        </p:nvSpPr>
        <p:spPr bwMode="auto">
          <a:xfrm>
            <a:off x="2513016" y="2493884"/>
            <a:ext cx="1012825" cy="407194"/>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a:latin typeface="Arial" panose="020B0604020202020204" pitchFamily="34" charset="0"/>
                <a:cs typeface="Arial" panose="020B0604020202020204" pitchFamily="34" charset="0"/>
              </a:rPr>
              <a:t>16.2</a:t>
            </a:r>
          </a:p>
        </p:txBody>
      </p:sp>
      <p:sp>
        <p:nvSpPr>
          <p:cNvPr id="560135" name="Rectangle 7"/>
          <p:cNvSpPr>
            <a:spLocks noChangeArrowheads="1"/>
          </p:cNvSpPr>
          <p:nvPr/>
        </p:nvSpPr>
        <p:spPr bwMode="auto">
          <a:xfrm>
            <a:off x="2513016" y="2089071"/>
            <a:ext cx="1012825" cy="40481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a:latin typeface="Arial" panose="020B0604020202020204" pitchFamily="34" charset="0"/>
                <a:cs typeface="Arial" panose="020B0604020202020204" pitchFamily="34" charset="0"/>
              </a:rPr>
              <a:t>19.0</a:t>
            </a:r>
          </a:p>
        </p:txBody>
      </p:sp>
      <p:sp>
        <p:nvSpPr>
          <p:cNvPr id="560136" name="Rectangle 8"/>
          <p:cNvSpPr>
            <a:spLocks noChangeArrowheads="1"/>
          </p:cNvSpPr>
          <p:nvPr/>
        </p:nvSpPr>
        <p:spPr bwMode="auto">
          <a:xfrm>
            <a:off x="2513016" y="1683069"/>
            <a:ext cx="1012825"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a:latin typeface="Arial" panose="020B0604020202020204" pitchFamily="34" charset="0"/>
                <a:cs typeface="Arial" panose="020B0604020202020204" pitchFamily="34" charset="0"/>
              </a:rPr>
              <a:t>24.5</a:t>
            </a:r>
          </a:p>
        </p:txBody>
      </p:sp>
      <p:sp>
        <p:nvSpPr>
          <p:cNvPr id="560137" name="Rectangle 9"/>
          <p:cNvSpPr>
            <a:spLocks noChangeArrowheads="1"/>
          </p:cNvSpPr>
          <p:nvPr/>
        </p:nvSpPr>
        <p:spPr bwMode="auto">
          <a:xfrm>
            <a:off x="2513016" y="1100852"/>
            <a:ext cx="1012825" cy="582216"/>
          </a:xfrm>
          <a:prstGeom prst="rect">
            <a:avLst/>
          </a:prstGeom>
          <a:gradFill rotWithShape="0">
            <a:gsLst>
              <a:gs pos="0">
                <a:srgbClr val="FFCC66"/>
              </a:gs>
              <a:gs pos="100000">
                <a:srgbClr val="FFCC66">
                  <a:gamma/>
                  <a:tint val="25490"/>
                  <a:invGamma/>
                </a:srgbClr>
              </a:gs>
            </a:gsLst>
            <a:lin ang="540000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1" fontAlgn="b" hangingPunct="1"/>
            <a:r>
              <a:rPr lang="en-US" sz="1400" b="1">
                <a:latin typeface="Arial" panose="020B0604020202020204" pitchFamily="34" charset="0"/>
                <a:cs typeface="Arial" panose="020B0604020202020204" pitchFamily="34" charset="0"/>
              </a:rPr>
              <a:t>Oper BHP</a:t>
            </a:r>
          </a:p>
        </p:txBody>
      </p:sp>
      <p:sp>
        <p:nvSpPr>
          <p:cNvPr id="560166" name="Rectangle 38"/>
          <p:cNvSpPr>
            <a:spLocks noChangeArrowheads="1"/>
          </p:cNvSpPr>
          <p:nvPr/>
        </p:nvSpPr>
        <p:spPr bwMode="auto">
          <a:xfrm>
            <a:off x="3487935" y="3697606"/>
            <a:ext cx="1012825"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a:latin typeface="Arial" panose="020B0604020202020204" pitchFamily="34" charset="0"/>
                <a:cs typeface="Arial" panose="020B0604020202020204" pitchFamily="34" charset="0"/>
              </a:rPr>
              <a:t>$4,995</a:t>
            </a:r>
          </a:p>
        </p:txBody>
      </p:sp>
      <p:sp>
        <p:nvSpPr>
          <p:cNvPr id="560167" name="Rectangle 39"/>
          <p:cNvSpPr>
            <a:spLocks noChangeArrowheads="1"/>
          </p:cNvSpPr>
          <p:nvPr/>
        </p:nvSpPr>
        <p:spPr bwMode="auto">
          <a:xfrm>
            <a:off x="3487935" y="3292793"/>
            <a:ext cx="1012825" cy="40481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a:latin typeface="Arial" panose="020B0604020202020204" pitchFamily="34" charset="0"/>
                <a:cs typeface="Arial" panose="020B0604020202020204" pitchFamily="34" charset="0"/>
              </a:rPr>
              <a:t>$4,327</a:t>
            </a:r>
          </a:p>
        </p:txBody>
      </p:sp>
      <p:sp>
        <p:nvSpPr>
          <p:cNvPr id="560168" name="Rectangle 40"/>
          <p:cNvSpPr>
            <a:spLocks noChangeArrowheads="1"/>
          </p:cNvSpPr>
          <p:nvPr/>
        </p:nvSpPr>
        <p:spPr bwMode="auto">
          <a:xfrm>
            <a:off x="3487935" y="2886789"/>
            <a:ext cx="1012825" cy="406004"/>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a:latin typeface="Arial" panose="020B0604020202020204" pitchFamily="34" charset="0"/>
                <a:cs typeface="Arial" panose="020B0604020202020204" pitchFamily="34" charset="0"/>
              </a:rPr>
              <a:t>$4,170</a:t>
            </a:r>
          </a:p>
        </p:txBody>
      </p:sp>
      <p:sp>
        <p:nvSpPr>
          <p:cNvPr id="560169" name="Rectangle 41"/>
          <p:cNvSpPr>
            <a:spLocks noChangeArrowheads="1"/>
          </p:cNvSpPr>
          <p:nvPr/>
        </p:nvSpPr>
        <p:spPr bwMode="auto">
          <a:xfrm>
            <a:off x="3487935" y="2479595"/>
            <a:ext cx="1012825" cy="407194"/>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a:latin typeface="Arial" panose="020B0604020202020204" pitchFamily="34" charset="0"/>
                <a:cs typeface="Arial" panose="020B0604020202020204" pitchFamily="34" charset="0"/>
              </a:rPr>
              <a:t>$3,933</a:t>
            </a:r>
          </a:p>
        </p:txBody>
      </p:sp>
      <p:sp>
        <p:nvSpPr>
          <p:cNvPr id="560170" name="Rectangle 42"/>
          <p:cNvSpPr>
            <a:spLocks noChangeArrowheads="1"/>
          </p:cNvSpPr>
          <p:nvPr/>
        </p:nvSpPr>
        <p:spPr bwMode="auto">
          <a:xfrm>
            <a:off x="3487935" y="2074783"/>
            <a:ext cx="1012825" cy="40481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a:latin typeface="Arial" panose="020B0604020202020204" pitchFamily="34" charset="0"/>
                <a:cs typeface="Arial" panose="020B0604020202020204" pitchFamily="34" charset="0"/>
              </a:rPr>
              <a:t>$5,113</a:t>
            </a:r>
          </a:p>
        </p:txBody>
      </p:sp>
      <p:sp>
        <p:nvSpPr>
          <p:cNvPr id="560171" name="Rectangle 43"/>
          <p:cNvSpPr>
            <a:spLocks noChangeArrowheads="1"/>
          </p:cNvSpPr>
          <p:nvPr/>
        </p:nvSpPr>
        <p:spPr bwMode="auto">
          <a:xfrm>
            <a:off x="3487935" y="1668781"/>
            <a:ext cx="1052315"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a:latin typeface="Arial" panose="020B0604020202020204" pitchFamily="34" charset="0"/>
                <a:cs typeface="Arial" panose="020B0604020202020204" pitchFamily="34" charset="0"/>
              </a:rPr>
              <a:t>$4,995</a:t>
            </a:r>
          </a:p>
        </p:txBody>
      </p:sp>
      <p:sp>
        <p:nvSpPr>
          <p:cNvPr id="560173" name="Rectangle 45"/>
          <p:cNvSpPr>
            <a:spLocks noChangeArrowheads="1"/>
          </p:cNvSpPr>
          <p:nvPr/>
        </p:nvSpPr>
        <p:spPr bwMode="auto">
          <a:xfrm>
            <a:off x="455809" y="3711894"/>
            <a:ext cx="1212850" cy="406003"/>
          </a:xfrm>
          <a:prstGeom prst="rect">
            <a:avLst/>
          </a:prstGeom>
          <a:gradFill rotWithShape="0">
            <a:gsLst>
              <a:gs pos="0">
                <a:srgbClr val="FFCC66"/>
              </a:gs>
              <a:gs pos="100000">
                <a:srgbClr val="FFCC66">
                  <a:gamma/>
                  <a:tint val="25490"/>
                  <a:invGamma/>
                </a:srgbClr>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smtClean="0">
                <a:latin typeface="Arial" panose="020B0604020202020204" pitchFamily="34" charset="0"/>
                <a:cs typeface="Arial" panose="020B0604020202020204" pitchFamily="34" charset="0"/>
              </a:rPr>
              <a:t>36</a:t>
            </a:r>
            <a:endParaRPr lang="en-US" sz="1400" dirty="0">
              <a:latin typeface="Arial" panose="020B0604020202020204" pitchFamily="34" charset="0"/>
              <a:cs typeface="Arial" panose="020B0604020202020204" pitchFamily="34" charset="0"/>
            </a:endParaRPr>
          </a:p>
        </p:txBody>
      </p:sp>
      <p:sp>
        <p:nvSpPr>
          <p:cNvPr id="560174" name="Rectangle 46"/>
          <p:cNvSpPr>
            <a:spLocks noChangeArrowheads="1"/>
          </p:cNvSpPr>
          <p:nvPr/>
        </p:nvSpPr>
        <p:spPr bwMode="auto">
          <a:xfrm>
            <a:off x="455809" y="3307081"/>
            <a:ext cx="1212850" cy="404813"/>
          </a:xfrm>
          <a:prstGeom prst="rect">
            <a:avLst/>
          </a:prstGeom>
          <a:gradFill rotWithShape="0">
            <a:gsLst>
              <a:gs pos="0">
                <a:srgbClr val="FFCC66"/>
              </a:gs>
              <a:gs pos="100000">
                <a:srgbClr val="FFCC66">
                  <a:gamma/>
                  <a:tint val="25490"/>
                  <a:invGamma/>
                </a:srgbClr>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smtClean="0">
                <a:latin typeface="Arial" panose="020B0604020202020204" pitchFamily="34" charset="0"/>
                <a:cs typeface="Arial" panose="020B0604020202020204" pitchFamily="34" charset="0"/>
              </a:rPr>
              <a:t>33</a:t>
            </a:r>
            <a:endParaRPr lang="en-US" sz="1400" dirty="0">
              <a:latin typeface="Arial" panose="020B0604020202020204" pitchFamily="34" charset="0"/>
              <a:cs typeface="Arial" panose="020B0604020202020204" pitchFamily="34" charset="0"/>
            </a:endParaRPr>
          </a:p>
        </p:txBody>
      </p:sp>
      <p:sp>
        <p:nvSpPr>
          <p:cNvPr id="560175" name="Rectangle 47"/>
          <p:cNvSpPr>
            <a:spLocks noChangeArrowheads="1"/>
          </p:cNvSpPr>
          <p:nvPr/>
        </p:nvSpPr>
        <p:spPr bwMode="auto">
          <a:xfrm>
            <a:off x="455809" y="2901076"/>
            <a:ext cx="1212850" cy="406004"/>
          </a:xfrm>
          <a:prstGeom prst="rect">
            <a:avLst/>
          </a:prstGeom>
          <a:gradFill rotWithShape="0">
            <a:gsLst>
              <a:gs pos="0">
                <a:srgbClr val="FFCC66"/>
              </a:gs>
              <a:gs pos="100000">
                <a:srgbClr val="FFCC66">
                  <a:gamma/>
                  <a:tint val="25490"/>
                  <a:invGamma/>
                </a:srgbClr>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smtClean="0">
                <a:latin typeface="Arial" panose="020B0604020202020204" pitchFamily="34" charset="0"/>
                <a:cs typeface="Arial" panose="020B0604020202020204" pitchFamily="34" charset="0"/>
              </a:rPr>
              <a:t>30</a:t>
            </a:r>
            <a:endParaRPr lang="en-US" sz="1400" dirty="0">
              <a:latin typeface="Arial" panose="020B0604020202020204" pitchFamily="34" charset="0"/>
              <a:cs typeface="Arial" panose="020B0604020202020204" pitchFamily="34" charset="0"/>
            </a:endParaRPr>
          </a:p>
        </p:txBody>
      </p:sp>
      <p:sp>
        <p:nvSpPr>
          <p:cNvPr id="560176" name="Rectangle 48"/>
          <p:cNvSpPr>
            <a:spLocks noChangeArrowheads="1"/>
          </p:cNvSpPr>
          <p:nvPr/>
        </p:nvSpPr>
        <p:spPr bwMode="auto">
          <a:xfrm>
            <a:off x="455809" y="2493884"/>
            <a:ext cx="1212850" cy="407194"/>
          </a:xfrm>
          <a:prstGeom prst="rect">
            <a:avLst/>
          </a:prstGeom>
          <a:gradFill rotWithShape="0">
            <a:gsLst>
              <a:gs pos="0">
                <a:srgbClr val="FFCC66"/>
              </a:gs>
              <a:gs pos="100000">
                <a:srgbClr val="FFCC66">
                  <a:gamma/>
                  <a:tint val="25490"/>
                  <a:invGamma/>
                </a:srgbClr>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smtClean="0">
                <a:latin typeface="Arial" panose="020B0604020202020204" pitchFamily="34" charset="0"/>
                <a:cs typeface="Arial" panose="020B0604020202020204" pitchFamily="34" charset="0"/>
              </a:rPr>
              <a:t>27</a:t>
            </a:r>
            <a:endParaRPr lang="en-US" sz="1400" dirty="0">
              <a:latin typeface="Arial" panose="020B0604020202020204" pitchFamily="34" charset="0"/>
              <a:cs typeface="Arial" panose="020B0604020202020204" pitchFamily="34" charset="0"/>
            </a:endParaRPr>
          </a:p>
        </p:txBody>
      </p:sp>
      <p:sp>
        <p:nvSpPr>
          <p:cNvPr id="560177" name="Rectangle 49"/>
          <p:cNvSpPr>
            <a:spLocks noChangeArrowheads="1"/>
          </p:cNvSpPr>
          <p:nvPr/>
        </p:nvSpPr>
        <p:spPr bwMode="auto">
          <a:xfrm>
            <a:off x="455809" y="2089071"/>
            <a:ext cx="1212850" cy="404813"/>
          </a:xfrm>
          <a:prstGeom prst="rect">
            <a:avLst/>
          </a:prstGeom>
          <a:gradFill rotWithShape="0">
            <a:gsLst>
              <a:gs pos="0">
                <a:srgbClr val="FFCC66"/>
              </a:gs>
              <a:gs pos="100000">
                <a:srgbClr val="FFCC66">
                  <a:gamma/>
                  <a:tint val="25490"/>
                  <a:invGamma/>
                </a:srgbClr>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smtClean="0">
                <a:latin typeface="Arial" panose="020B0604020202020204" pitchFamily="34" charset="0"/>
                <a:cs typeface="Arial" panose="020B0604020202020204" pitchFamily="34" charset="0"/>
              </a:rPr>
              <a:t>24</a:t>
            </a:r>
            <a:endParaRPr lang="en-US" sz="1400" dirty="0">
              <a:latin typeface="Arial" panose="020B0604020202020204" pitchFamily="34" charset="0"/>
              <a:cs typeface="Arial" panose="020B0604020202020204" pitchFamily="34" charset="0"/>
            </a:endParaRPr>
          </a:p>
        </p:txBody>
      </p:sp>
      <p:sp>
        <p:nvSpPr>
          <p:cNvPr id="560178" name="Rectangle 50"/>
          <p:cNvSpPr>
            <a:spLocks noChangeArrowheads="1"/>
          </p:cNvSpPr>
          <p:nvPr/>
        </p:nvSpPr>
        <p:spPr bwMode="auto">
          <a:xfrm>
            <a:off x="455809" y="1683069"/>
            <a:ext cx="1212850" cy="406003"/>
          </a:xfrm>
          <a:prstGeom prst="rect">
            <a:avLst/>
          </a:prstGeom>
          <a:gradFill rotWithShape="0">
            <a:gsLst>
              <a:gs pos="0">
                <a:srgbClr val="FFCC66"/>
              </a:gs>
              <a:gs pos="100000">
                <a:srgbClr val="FFCC66">
                  <a:gamma/>
                  <a:tint val="25490"/>
                  <a:invGamma/>
                </a:srgbClr>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smtClean="0">
                <a:latin typeface="Arial" panose="020B0604020202020204" pitchFamily="34" charset="0"/>
                <a:cs typeface="Arial" panose="020B0604020202020204" pitchFamily="34" charset="0"/>
              </a:rPr>
              <a:t>22</a:t>
            </a:r>
          </a:p>
        </p:txBody>
      </p:sp>
      <p:sp>
        <p:nvSpPr>
          <p:cNvPr id="560179" name="Rectangle 51"/>
          <p:cNvSpPr>
            <a:spLocks noChangeArrowheads="1"/>
          </p:cNvSpPr>
          <p:nvPr/>
        </p:nvSpPr>
        <p:spPr bwMode="auto">
          <a:xfrm>
            <a:off x="455809" y="1100852"/>
            <a:ext cx="1212850" cy="582216"/>
          </a:xfrm>
          <a:prstGeom prst="rect">
            <a:avLst/>
          </a:prstGeom>
          <a:gradFill rotWithShape="0">
            <a:gsLst>
              <a:gs pos="0">
                <a:srgbClr val="FFCC66"/>
              </a:gs>
              <a:gs pos="100000">
                <a:srgbClr val="FFCC66">
                  <a:gamma/>
                  <a:tint val="41176"/>
                  <a:invGamma/>
                </a:srgbClr>
              </a:gs>
            </a:gsLst>
            <a:lin ang="270000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1" fontAlgn="b" hangingPunct="1"/>
            <a:r>
              <a:rPr lang="en-US" sz="1400" b="1" dirty="0" smtClean="0">
                <a:latin typeface="Arial" panose="020B0604020202020204" pitchFamily="34" charset="0"/>
                <a:cs typeface="Arial" panose="020B0604020202020204" pitchFamily="34" charset="0"/>
              </a:rPr>
              <a:t>SW Airfoil Centrifuga</a:t>
            </a:r>
            <a:r>
              <a:rPr lang="en-US" sz="1400" b="1" dirty="0">
                <a:latin typeface="Arial" panose="020B0604020202020204" pitchFamily="34" charset="0"/>
                <a:cs typeface="Arial" panose="020B0604020202020204" pitchFamily="34" charset="0"/>
              </a:rPr>
              <a:t>l</a:t>
            </a:r>
            <a:endParaRPr lang="en-US" sz="1400" dirty="0">
              <a:latin typeface="Arial" panose="020B0604020202020204" pitchFamily="34" charset="0"/>
              <a:cs typeface="Arial" panose="020B0604020202020204" pitchFamily="34" charset="0"/>
            </a:endParaRPr>
          </a:p>
        </p:txBody>
      </p:sp>
      <p:sp>
        <p:nvSpPr>
          <p:cNvPr id="560180" name="Rectangle 52"/>
          <p:cNvSpPr>
            <a:spLocks noChangeArrowheads="1"/>
          </p:cNvSpPr>
          <p:nvPr/>
        </p:nvSpPr>
        <p:spPr bwMode="auto">
          <a:xfrm>
            <a:off x="1697041" y="3711894"/>
            <a:ext cx="815975"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dirty="0">
                <a:latin typeface="Arial" panose="020B0604020202020204" pitchFamily="34" charset="0"/>
                <a:cs typeface="Arial" panose="020B0604020202020204" pitchFamily="34" charset="0"/>
              </a:rPr>
              <a:t>I</a:t>
            </a:r>
          </a:p>
        </p:txBody>
      </p:sp>
      <p:sp>
        <p:nvSpPr>
          <p:cNvPr id="560181" name="Rectangle 53"/>
          <p:cNvSpPr>
            <a:spLocks noChangeArrowheads="1"/>
          </p:cNvSpPr>
          <p:nvPr/>
        </p:nvSpPr>
        <p:spPr bwMode="auto">
          <a:xfrm>
            <a:off x="1697041" y="3307081"/>
            <a:ext cx="815975" cy="40481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a:latin typeface="Arial" panose="020B0604020202020204" pitchFamily="34" charset="0"/>
                <a:cs typeface="Arial" panose="020B0604020202020204" pitchFamily="34" charset="0"/>
              </a:rPr>
              <a:t>I</a:t>
            </a:r>
          </a:p>
        </p:txBody>
      </p:sp>
      <p:sp>
        <p:nvSpPr>
          <p:cNvPr id="560182" name="Rectangle 54"/>
          <p:cNvSpPr>
            <a:spLocks noChangeArrowheads="1"/>
          </p:cNvSpPr>
          <p:nvPr/>
        </p:nvSpPr>
        <p:spPr bwMode="auto">
          <a:xfrm>
            <a:off x="1697041" y="2901076"/>
            <a:ext cx="815975" cy="406004"/>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a:latin typeface="Arial" panose="020B0604020202020204" pitchFamily="34" charset="0"/>
                <a:cs typeface="Arial" panose="020B0604020202020204" pitchFamily="34" charset="0"/>
              </a:rPr>
              <a:t>II</a:t>
            </a:r>
          </a:p>
        </p:txBody>
      </p:sp>
      <p:sp>
        <p:nvSpPr>
          <p:cNvPr id="560183" name="Rectangle 55"/>
          <p:cNvSpPr>
            <a:spLocks noChangeArrowheads="1"/>
          </p:cNvSpPr>
          <p:nvPr/>
        </p:nvSpPr>
        <p:spPr bwMode="auto">
          <a:xfrm>
            <a:off x="1697041" y="2493884"/>
            <a:ext cx="815975" cy="407194"/>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a:latin typeface="Arial" panose="020B0604020202020204" pitchFamily="34" charset="0"/>
                <a:cs typeface="Arial" panose="020B0604020202020204" pitchFamily="34" charset="0"/>
              </a:rPr>
              <a:t>II</a:t>
            </a:r>
          </a:p>
        </p:txBody>
      </p:sp>
      <p:sp>
        <p:nvSpPr>
          <p:cNvPr id="560184" name="Rectangle 56"/>
          <p:cNvSpPr>
            <a:spLocks noChangeArrowheads="1"/>
          </p:cNvSpPr>
          <p:nvPr/>
        </p:nvSpPr>
        <p:spPr bwMode="auto">
          <a:xfrm>
            <a:off x="1697041" y="2089071"/>
            <a:ext cx="815975" cy="40481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a:latin typeface="Arial" panose="020B0604020202020204" pitchFamily="34" charset="0"/>
                <a:cs typeface="Arial" panose="020B0604020202020204" pitchFamily="34" charset="0"/>
              </a:rPr>
              <a:t>III</a:t>
            </a:r>
          </a:p>
        </p:txBody>
      </p:sp>
      <p:sp>
        <p:nvSpPr>
          <p:cNvPr id="560185" name="Rectangle 57"/>
          <p:cNvSpPr>
            <a:spLocks noChangeArrowheads="1"/>
          </p:cNvSpPr>
          <p:nvPr/>
        </p:nvSpPr>
        <p:spPr bwMode="auto">
          <a:xfrm>
            <a:off x="1668662" y="1683069"/>
            <a:ext cx="815975" cy="406003"/>
          </a:xfrm>
          <a:prstGeom prst="rect">
            <a:avLst/>
          </a:prstGeom>
          <a:solidFill>
            <a:srgbClr val="FFF4D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fontAlgn="b" hangingPunct="1"/>
            <a:r>
              <a:rPr lang="en-US" sz="1400">
                <a:latin typeface="Arial" panose="020B0604020202020204" pitchFamily="34" charset="0"/>
                <a:cs typeface="Arial" panose="020B0604020202020204" pitchFamily="34" charset="0"/>
              </a:rPr>
              <a:t>III</a:t>
            </a:r>
          </a:p>
        </p:txBody>
      </p:sp>
      <p:sp>
        <p:nvSpPr>
          <p:cNvPr id="560186" name="Rectangle 58"/>
          <p:cNvSpPr>
            <a:spLocks noChangeArrowheads="1"/>
          </p:cNvSpPr>
          <p:nvPr/>
        </p:nvSpPr>
        <p:spPr bwMode="auto">
          <a:xfrm>
            <a:off x="1668662" y="1100852"/>
            <a:ext cx="844354" cy="582216"/>
          </a:xfrm>
          <a:prstGeom prst="rect">
            <a:avLst/>
          </a:prstGeom>
          <a:gradFill rotWithShape="0">
            <a:gsLst>
              <a:gs pos="0">
                <a:srgbClr val="FFCC66"/>
              </a:gs>
              <a:gs pos="100000">
                <a:srgbClr val="FFCC66">
                  <a:gamma/>
                  <a:tint val="25490"/>
                  <a:invGamma/>
                </a:srgbClr>
              </a:gs>
            </a:gsLst>
            <a:lin ang="540000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1" fontAlgn="b" hangingPunct="1"/>
            <a:r>
              <a:rPr lang="en-US" sz="1400" b="1" dirty="0">
                <a:latin typeface="Arial" panose="020B0604020202020204" pitchFamily="34" charset="0"/>
                <a:cs typeface="Arial" panose="020B0604020202020204" pitchFamily="34" charset="0"/>
              </a:rPr>
              <a:t>Fan Class</a:t>
            </a:r>
            <a:endParaRPr lang="en-US" sz="1400" dirty="0">
              <a:latin typeface="Arial" panose="020B0604020202020204" pitchFamily="34" charset="0"/>
              <a:cs typeface="Arial" panose="020B0604020202020204" pitchFamily="34" charset="0"/>
            </a:endParaRPr>
          </a:p>
        </p:txBody>
      </p:sp>
      <p:sp>
        <p:nvSpPr>
          <p:cNvPr id="560187" name="Line 59"/>
          <p:cNvSpPr>
            <a:spLocks noChangeShapeType="1"/>
          </p:cNvSpPr>
          <p:nvPr/>
        </p:nvSpPr>
        <p:spPr bwMode="auto">
          <a:xfrm>
            <a:off x="484192" y="1100852"/>
            <a:ext cx="5057773"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60188" name="Line 60"/>
          <p:cNvSpPr>
            <a:spLocks noChangeShapeType="1"/>
          </p:cNvSpPr>
          <p:nvPr/>
        </p:nvSpPr>
        <p:spPr bwMode="auto">
          <a:xfrm flipV="1">
            <a:off x="484190" y="2081925"/>
            <a:ext cx="5078410" cy="71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60189" name="Line 61"/>
          <p:cNvSpPr>
            <a:spLocks noChangeShapeType="1"/>
          </p:cNvSpPr>
          <p:nvPr/>
        </p:nvSpPr>
        <p:spPr bwMode="auto">
          <a:xfrm>
            <a:off x="484189" y="2493883"/>
            <a:ext cx="5078411" cy="357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60190" name="Line 62"/>
          <p:cNvSpPr>
            <a:spLocks noChangeShapeType="1"/>
          </p:cNvSpPr>
          <p:nvPr/>
        </p:nvSpPr>
        <p:spPr bwMode="auto">
          <a:xfrm flipV="1">
            <a:off x="484188" y="2886789"/>
            <a:ext cx="5071527" cy="14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60191" name="Line 63"/>
          <p:cNvSpPr>
            <a:spLocks noChangeShapeType="1"/>
          </p:cNvSpPr>
          <p:nvPr/>
        </p:nvSpPr>
        <p:spPr bwMode="auto">
          <a:xfrm>
            <a:off x="484189" y="3307080"/>
            <a:ext cx="507841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60193" name="Line 65"/>
          <p:cNvSpPr>
            <a:spLocks noChangeShapeType="1"/>
          </p:cNvSpPr>
          <p:nvPr/>
        </p:nvSpPr>
        <p:spPr bwMode="auto">
          <a:xfrm flipV="1">
            <a:off x="484189" y="4103609"/>
            <a:ext cx="5078411" cy="1428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60194" name="Line 66"/>
          <p:cNvSpPr>
            <a:spLocks noChangeShapeType="1"/>
          </p:cNvSpPr>
          <p:nvPr/>
        </p:nvSpPr>
        <p:spPr bwMode="auto">
          <a:xfrm>
            <a:off x="484188" y="1119350"/>
            <a:ext cx="0" cy="299854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60195" name="Line 67"/>
          <p:cNvSpPr>
            <a:spLocks noChangeShapeType="1"/>
          </p:cNvSpPr>
          <p:nvPr/>
        </p:nvSpPr>
        <p:spPr bwMode="auto">
          <a:xfrm>
            <a:off x="5562600" y="1100852"/>
            <a:ext cx="0" cy="301704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60196" name="Line 68"/>
          <p:cNvSpPr>
            <a:spLocks noChangeShapeType="1"/>
          </p:cNvSpPr>
          <p:nvPr/>
        </p:nvSpPr>
        <p:spPr bwMode="auto">
          <a:xfrm>
            <a:off x="2513013" y="1100852"/>
            <a:ext cx="0" cy="30170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60197" name="Line 69"/>
          <p:cNvSpPr>
            <a:spLocks noChangeShapeType="1"/>
          </p:cNvSpPr>
          <p:nvPr/>
        </p:nvSpPr>
        <p:spPr bwMode="auto">
          <a:xfrm flipV="1">
            <a:off x="484189" y="1668780"/>
            <a:ext cx="5057776" cy="1428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60198" name="Line 70"/>
          <p:cNvSpPr>
            <a:spLocks noChangeShapeType="1"/>
          </p:cNvSpPr>
          <p:nvPr/>
        </p:nvSpPr>
        <p:spPr bwMode="auto">
          <a:xfrm>
            <a:off x="1697038" y="1100852"/>
            <a:ext cx="0" cy="301704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60202" name="Line 74"/>
          <p:cNvSpPr>
            <a:spLocks noChangeShapeType="1"/>
          </p:cNvSpPr>
          <p:nvPr/>
        </p:nvSpPr>
        <p:spPr bwMode="auto">
          <a:xfrm>
            <a:off x="4540250" y="1100852"/>
            <a:ext cx="0" cy="30170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60203" name="Line 75"/>
          <p:cNvSpPr>
            <a:spLocks noChangeShapeType="1"/>
          </p:cNvSpPr>
          <p:nvPr/>
        </p:nvSpPr>
        <p:spPr bwMode="auto">
          <a:xfrm>
            <a:off x="3525838" y="1100852"/>
            <a:ext cx="0" cy="30170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60204" name="Rectangle 76"/>
          <p:cNvSpPr>
            <a:spLocks noGrp="1" noChangeArrowheads="1"/>
          </p:cNvSpPr>
          <p:nvPr>
            <p:ph type="title"/>
          </p:nvPr>
        </p:nvSpPr>
        <p:spPr>
          <a:xfrm>
            <a:off x="457200" y="3943350"/>
            <a:ext cx="8229600" cy="628650"/>
          </a:xfrm>
          <a:noFill/>
          <a:ln/>
        </p:spPr>
        <p:txBody>
          <a:bodyPr>
            <a:noAutofit/>
          </a:bodyPr>
          <a:lstStyle/>
          <a:p>
            <a:pPr algn="l"/>
            <a:r>
              <a:rPr lang="en-US" sz="1600" b="0" dirty="0">
                <a:solidFill>
                  <a:schemeClr val="tx1"/>
                </a:solidFill>
                <a:latin typeface="Arial" panose="020B0604020202020204" pitchFamily="34" charset="0"/>
                <a:cs typeface="Arial" panose="020B0604020202020204" pitchFamily="34" charset="0"/>
              </a:rPr>
              <a:t>Fan </a:t>
            </a:r>
            <a:r>
              <a:rPr lang="en-US" sz="1600" b="0" dirty="0" smtClean="0">
                <a:solidFill>
                  <a:schemeClr val="tx1"/>
                </a:solidFill>
                <a:latin typeface="Arial" panose="020B0604020202020204" pitchFamily="34" charset="0"/>
                <a:cs typeface="Arial" panose="020B0604020202020204" pitchFamily="34" charset="0"/>
              </a:rPr>
              <a:t>Selection of 15,000 </a:t>
            </a:r>
            <a:r>
              <a:rPr lang="en-US" sz="1600" b="0" dirty="0">
                <a:solidFill>
                  <a:schemeClr val="tx1"/>
                </a:solidFill>
                <a:latin typeface="Arial" panose="020B0604020202020204" pitchFamily="34" charset="0"/>
                <a:cs typeface="Arial" panose="020B0604020202020204" pitchFamily="34" charset="0"/>
              </a:rPr>
              <a:t>CFM at </a:t>
            </a:r>
            <a:r>
              <a:rPr lang="en-US" sz="1600" b="0" dirty="0" smtClean="0">
                <a:solidFill>
                  <a:schemeClr val="tx1"/>
                </a:solidFill>
                <a:latin typeface="Arial" panose="020B0604020202020204" pitchFamily="34" charset="0"/>
                <a:cs typeface="Arial" panose="020B0604020202020204" pitchFamily="34" charset="0"/>
              </a:rPr>
              <a:t>4” </a:t>
            </a:r>
            <a:r>
              <a:rPr lang="en-US" sz="1600" b="0" dirty="0">
                <a:solidFill>
                  <a:schemeClr val="tx1"/>
                </a:solidFill>
                <a:latin typeface="Arial" panose="020B0604020202020204" pitchFamily="34" charset="0"/>
                <a:cs typeface="Arial" panose="020B0604020202020204" pitchFamily="34" charset="0"/>
              </a:rPr>
              <a:t>Ps</a:t>
            </a:r>
          </a:p>
        </p:txBody>
      </p:sp>
      <p:sp>
        <p:nvSpPr>
          <p:cNvPr id="6" name="Slide Number Placeholder 5"/>
          <p:cNvSpPr>
            <a:spLocks noGrp="1"/>
          </p:cNvSpPr>
          <p:nvPr>
            <p:ph type="sldNum" sz="quarter" idx="12"/>
          </p:nvPr>
        </p:nvSpPr>
        <p:spPr/>
        <p:txBody>
          <a:bodyPr/>
          <a:lstStyle/>
          <a:p>
            <a:fld id="{94BA143A-9CE1-44CD-8034-0C5FB96BB252}" type="slidenum">
              <a:rPr lang="en-US" altLang="en-US" smtClean="0"/>
              <a:pPr/>
              <a:t>54</a:t>
            </a:fld>
            <a:endParaRPr lang="en-US" altLang="en-US" dirty="0"/>
          </a:p>
        </p:txBody>
      </p:sp>
      <p:sp>
        <p:nvSpPr>
          <p:cNvPr id="3" name="TextBox 2"/>
          <p:cNvSpPr txBox="1"/>
          <p:nvPr/>
        </p:nvSpPr>
        <p:spPr>
          <a:xfrm>
            <a:off x="5867400" y="3115330"/>
            <a:ext cx="1905000"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Size 33 has the lowest TCO </a:t>
            </a:r>
            <a:endParaRPr lang="en-US" sz="1400" dirty="0">
              <a:latin typeface="Arial" panose="020B0604020202020204" pitchFamily="34" charset="0"/>
              <a:cs typeface="Arial" panose="020B0604020202020204" pitchFamily="34" charset="0"/>
            </a:endParaRPr>
          </a:p>
        </p:txBody>
      </p:sp>
      <p:sp>
        <p:nvSpPr>
          <p:cNvPr id="560192" name="Line 64"/>
          <p:cNvSpPr>
            <a:spLocks noChangeShapeType="1"/>
          </p:cNvSpPr>
          <p:nvPr/>
        </p:nvSpPr>
        <p:spPr bwMode="auto">
          <a:xfrm flipV="1">
            <a:off x="484189" y="3697606"/>
            <a:ext cx="5078411" cy="14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 name="Oval 4"/>
          <p:cNvSpPr/>
          <p:nvPr/>
        </p:nvSpPr>
        <p:spPr>
          <a:xfrm>
            <a:off x="4543621" y="3329701"/>
            <a:ext cx="995411" cy="3532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7" name="Straight Arrow Connector 6"/>
          <p:cNvCxnSpPr/>
          <p:nvPr/>
        </p:nvCxnSpPr>
        <p:spPr>
          <a:xfrm flipH="1">
            <a:off x="5638800" y="3409950"/>
            <a:ext cx="238125" cy="497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5" name="Line 65"/>
          <p:cNvSpPr>
            <a:spLocks noChangeShapeType="1"/>
          </p:cNvSpPr>
          <p:nvPr/>
        </p:nvSpPr>
        <p:spPr bwMode="auto">
          <a:xfrm flipV="1">
            <a:off x="484192" y="4103609"/>
            <a:ext cx="5084743" cy="629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latin typeface="Arial" panose="020B0604020202020204" pitchFamily="34" charset="0"/>
              <a:cs typeface="Arial" panose="020B0604020202020204" pitchFamily="34" charset="0"/>
            </a:endParaRPr>
          </a:p>
        </p:txBody>
      </p:sp>
      <p:sp>
        <p:nvSpPr>
          <p:cNvPr id="57" name="Title 1"/>
          <p:cNvSpPr txBox="1">
            <a:spLocks/>
          </p:cNvSpPr>
          <p:nvPr/>
        </p:nvSpPr>
        <p:spPr bwMode="auto">
          <a:xfrm>
            <a:off x="457200" y="20955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ctr" rtl="0" eaLnBrk="1" fontAlgn="base" hangingPunct="1">
              <a:spcBef>
                <a:spcPct val="0"/>
              </a:spcBef>
              <a:spcAft>
                <a:spcPct val="0"/>
              </a:spcAft>
              <a:defRPr sz="3200" b="1" kern="1200">
                <a:solidFill>
                  <a:srgbClr val="005A9C"/>
                </a:solidFill>
                <a:latin typeface="Arial"/>
                <a:ea typeface="+mj-ea"/>
                <a:cs typeface="Arial"/>
              </a:defRPr>
            </a:lvl1pPr>
            <a:lvl2pPr algn="ctr" rtl="0" eaLnBrk="1" fontAlgn="base" hangingPunct="1">
              <a:spcBef>
                <a:spcPct val="0"/>
              </a:spcBef>
              <a:spcAft>
                <a:spcPct val="0"/>
              </a:spcAft>
              <a:defRPr sz="2800" b="1">
                <a:solidFill>
                  <a:srgbClr val="005A9C"/>
                </a:solidFill>
                <a:latin typeface="Arial" pitchFamily="34" charset="0"/>
                <a:cs typeface="Arial" pitchFamily="34" charset="0"/>
              </a:defRPr>
            </a:lvl2pPr>
            <a:lvl3pPr algn="ctr" rtl="0" eaLnBrk="1" fontAlgn="base" hangingPunct="1">
              <a:spcBef>
                <a:spcPct val="0"/>
              </a:spcBef>
              <a:spcAft>
                <a:spcPct val="0"/>
              </a:spcAft>
              <a:defRPr sz="2800" b="1">
                <a:solidFill>
                  <a:srgbClr val="005A9C"/>
                </a:solidFill>
                <a:latin typeface="Arial" pitchFamily="34" charset="0"/>
                <a:cs typeface="Arial" pitchFamily="34" charset="0"/>
              </a:defRPr>
            </a:lvl3pPr>
            <a:lvl4pPr algn="ctr" rtl="0" eaLnBrk="1" fontAlgn="base" hangingPunct="1">
              <a:spcBef>
                <a:spcPct val="0"/>
              </a:spcBef>
              <a:spcAft>
                <a:spcPct val="0"/>
              </a:spcAft>
              <a:defRPr sz="2800" b="1">
                <a:solidFill>
                  <a:srgbClr val="005A9C"/>
                </a:solidFill>
                <a:latin typeface="Arial" pitchFamily="34" charset="0"/>
                <a:cs typeface="Arial" pitchFamily="34" charset="0"/>
              </a:defRPr>
            </a:lvl4pPr>
            <a:lvl5pPr algn="ctr" rtl="0" eaLnBrk="1" fontAlgn="base" hangingPunct="1">
              <a:spcBef>
                <a:spcPct val="0"/>
              </a:spcBef>
              <a:spcAft>
                <a:spcPct val="0"/>
              </a:spcAft>
              <a:defRPr sz="2800" b="1">
                <a:solidFill>
                  <a:srgbClr val="005A9C"/>
                </a:solidFill>
                <a:latin typeface="Arial" pitchFamily="34" charset="0"/>
                <a:cs typeface="Arial" pitchFamily="34" charset="0"/>
              </a:defRPr>
            </a:lvl5pPr>
            <a:lvl6pPr marL="457200" algn="ctr" rtl="0" eaLnBrk="1" fontAlgn="base" hangingPunct="1">
              <a:spcBef>
                <a:spcPct val="0"/>
              </a:spcBef>
              <a:spcAft>
                <a:spcPct val="0"/>
              </a:spcAft>
              <a:defRPr sz="2800" b="1">
                <a:solidFill>
                  <a:srgbClr val="005A9C"/>
                </a:solidFill>
                <a:latin typeface="Arial" pitchFamily="34" charset="0"/>
                <a:cs typeface="Arial" pitchFamily="34" charset="0"/>
              </a:defRPr>
            </a:lvl6pPr>
            <a:lvl7pPr marL="914400" algn="ctr" rtl="0" eaLnBrk="1" fontAlgn="base" hangingPunct="1">
              <a:spcBef>
                <a:spcPct val="0"/>
              </a:spcBef>
              <a:spcAft>
                <a:spcPct val="0"/>
              </a:spcAft>
              <a:defRPr sz="2800" b="1">
                <a:solidFill>
                  <a:srgbClr val="005A9C"/>
                </a:solidFill>
                <a:latin typeface="Arial" pitchFamily="34" charset="0"/>
                <a:cs typeface="Arial" pitchFamily="34" charset="0"/>
              </a:defRPr>
            </a:lvl7pPr>
            <a:lvl8pPr marL="1371600" algn="ctr" rtl="0" eaLnBrk="1" fontAlgn="base" hangingPunct="1">
              <a:spcBef>
                <a:spcPct val="0"/>
              </a:spcBef>
              <a:spcAft>
                <a:spcPct val="0"/>
              </a:spcAft>
              <a:defRPr sz="2800" b="1">
                <a:solidFill>
                  <a:srgbClr val="005A9C"/>
                </a:solidFill>
                <a:latin typeface="Arial" pitchFamily="34" charset="0"/>
                <a:cs typeface="Arial" pitchFamily="34" charset="0"/>
              </a:defRPr>
            </a:lvl8pPr>
            <a:lvl9pPr marL="1828800" algn="ctr" rtl="0" eaLnBrk="1" fontAlgn="base" hangingPunct="1">
              <a:spcBef>
                <a:spcPct val="0"/>
              </a:spcBef>
              <a:spcAft>
                <a:spcPct val="0"/>
              </a:spcAft>
              <a:defRPr sz="2800" b="1">
                <a:solidFill>
                  <a:srgbClr val="005A9C"/>
                </a:solidFill>
                <a:latin typeface="Arial" pitchFamily="34" charset="0"/>
                <a:cs typeface="Arial" pitchFamily="34" charset="0"/>
              </a:defRPr>
            </a:lvl9pPr>
          </a:lstStyle>
          <a:p>
            <a:r>
              <a:rPr lang="en-US" dirty="0" smtClean="0"/>
              <a:t>Fan Selection to Minimize Energy</a:t>
            </a:r>
            <a:endParaRPr lang="en-US" dirty="0"/>
          </a:p>
        </p:txBody>
      </p:sp>
      <p:sp>
        <p:nvSpPr>
          <p:cNvPr id="59" name="Title 1"/>
          <p:cNvSpPr txBox="1">
            <a:spLocks/>
          </p:cNvSpPr>
          <p:nvPr/>
        </p:nvSpPr>
        <p:spPr bwMode="auto">
          <a:xfrm>
            <a:off x="5763164" y="895350"/>
            <a:ext cx="3152236" cy="222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200" b="1" kern="1200">
                <a:solidFill>
                  <a:srgbClr val="005A9C"/>
                </a:solidFill>
                <a:latin typeface="Arial"/>
                <a:ea typeface="+mj-ea"/>
                <a:cs typeface="Arial"/>
              </a:defRPr>
            </a:lvl1pPr>
            <a:lvl2pPr algn="ctr" rtl="0" eaLnBrk="1" fontAlgn="base" hangingPunct="1">
              <a:spcBef>
                <a:spcPct val="0"/>
              </a:spcBef>
              <a:spcAft>
                <a:spcPct val="0"/>
              </a:spcAft>
              <a:defRPr sz="2800" b="1">
                <a:solidFill>
                  <a:srgbClr val="005A9C"/>
                </a:solidFill>
                <a:latin typeface="Arial" pitchFamily="34" charset="0"/>
                <a:cs typeface="Arial" pitchFamily="34" charset="0"/>
              </a:defRPr>
            </a:lvl2pPr>
            <a:lvl3pPr algn="ctr" rtl="0" eaLnBrk="1" fontAlgn="base" hangingPunct="1">
              <a:spcBef>
                <a:spcPct val="0"/>
              </a:spcBef>
              <a:spcAft>
                <a:spcPct val="0"/>
              </a:spcAft>
              <a:defRPr sz="2800" b="1">
                <a:solidFill>
                  <a:srgbClr val="005A9C"/>
                </a:solidFill>
                <a:latin typeface="Arial" pitchFamily="34" charset="0"/>
                <a:cs typeface="Arial" pitchFamily="34" charset="0"/>
              </a:defRPr>
            </a:lvl3pPr>
            <a:lvl4pPr algn="ctr" rtl="0" eaLnBrk="1" fontAlgn="base" hangingPunct="1">
              <a:spcBef>
                <a:spcPct val="0"/>
              </a:spcBef>
              <a:spcAft>
                <a:spcPct val="0"/>
              </a:spcAft>
              <a:defRPr sz="2800" b="1">
                <a:solidFill>
                  <a:srgbClr val="005A9C"/>
                </a:solidFill>
                <a:latin typeface="Arial" pitchFamily="34" charset="0"/>
                <a:cs typeface="Arial" pitchFamily="34" charset="0"/>
              </a:defRPr>
            </a:lvl4pPr>
            <a:lvl5pPr algn="ctr" rtl="0" eaLnBrk="1" fontAlgn="base" hangingPunct="1">
              <a:spcBef>
                <a:spcPct val="0"/>
              </a:spcBef>
              <a:spcAft>
                <a:spcPct val="0"/>
              </a:spcAft>
              <a:defRPr sz="2800" b="1">
                <a:solidFill>
                  <a:srgbClr val="005A9C"/>
                </a:solidFill>
                <a:latin typeface="Arial" pitchFamily="34" charset="0"/>
                <a:cs typeface="Arial" pitchFamily="34" charset="0"/>
              </a:defRPr>
            </a:lvl5pPr>
            <a:lvl6pPr marL="457200" algn="ctr" rtl="0" eaLnBrk="1" fontAlgn="base" hangingPunct="1">
              <a:spcBef>
                <a:spcPct val="0"/>
              </a:spcBef>
              <a:spcAft>
                <a:spcPct val="0"/>
              </a:spcAft>
              <a:defRPr sz="2800" b="1">
                <a:solidFill>
                  <a:srgbClr val="005A9C"/>
                </a:solidFill>
                <a:latin typeface="Arial" pitchFamily="34" charset="0"/>
                <a:cs typeface="Arial" pitchFamily="34" charset="0"/>
              </a:defRPr>
            </a:lvl6pPr>
            <a:lvl7pPr marL="914400" algn="ctr" rtl="0" eaLnBrk="1" fontAlgn="base" hangingPunct="1">
              <a:spcBef>
                <a:spcPct val="0"/>
              </a:spcBef>
              <a:spcAft>
                <a:spcPct val="0"/>
              </a:spcAft>
              <a:defRPr sz="2800" b="1">
                <a:solidFill>
                  <a:srgbClr val="005A9C"/>
                </a:solidFill>
                <a:latin typeface="Arial" pitchFamily="34" charset="0"/>
                <a:cs typeface="Arial" pitchFamily="34" charset="0"/>
              </a:defRPr>
            </a:lvl7pPr>
            <a:lvl8pPr marL="1371600" algn="ctr" rtl="0" eaLnBrk="1" fontAlgn="base" hangingPunct="1">
              <a:spcBef>
                <a:spcPct val="0"/>
              </a:spcBef>
              <a:spcAft>
                <a:spcPct val="0"/>
              </a:spcAft>
              <a:defRPr sz="2800" b="1">
                <a:solidFill>
                  <a:srgbClr val="005A9C"/>
                </a:solidFill>
                <a:latin typeface="Arial" pitchFamily="34" charset="0"/>
                <a:cs typeface="Arial" pitchFamily="34" charset="0"/>
              </a:defRPr>
            </a:lvl8pPr>
            <a:lvl9pPr marL="1828800" algn="ctr" rtl="0" eaLnBrk="1" fontAlgn="base" hangingPunct="1">
              <a:spcBef>
                <a:spcPct val="0"/>
              </a:spcBef>
              <a:spcAft>
                <a:spcPct val="0"/>
              </a:spcAft>
              <a:defRPr sz="2800" b="1">
                <a:solidFill>
                  <a:srgbClr val="005A9C"/>
                </a:solidFill>
                <a:latin typeface="Arial" pitchFamily="34" charset="0"/>
                <a:cs typeface="Arial" pitchFamily="34" charset="0"/>
              </a:defRPr>
            </a:lvl9pPr>
          </a:lstStyle>
          <a:p>
            <a:pPr algn="l"/>
            <a:r>
              <a:rPr lang="en-US" sz="2400" b="0" dirty="0" smtClean="0">
                <a:solidFill>
                  <a:schemeClr val="tx1"/>
                </a:solidFill>
              </a:rPr>
              <a:t>Select Fans Based on Total Cost of Ownership</a:t>
            </a:r>
            <a:endParaRPr lang="en-US" sz="2400" b="0" dirty="0">
              <a:solidFill>
                <a:schemeClr val="tx1"/>
              </a:solidFill>
            </a:endParaRPr>
          </a:p>
        </p:txBody>
      </p:sp>
    </p:spTree>
    <p:extLst>
      <p:ext uri="{BB962C8B-B14F-4D97-AF65-F5344CB8AC3E}">
        <p14:creationId xmlns:p14="http://schemas.microsoft.com/office/powerpoint/2010/main" val="2216865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01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01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01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01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01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01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50" grpId="0" animBg="1"/>
      <p:bldP spid="52" grpId="0" animBg="1"/>
      <p:bldP spid="54" grpId="0" animBg="1"/>
      <p:bldP spid="56" grpId="0" animBg="1"/>
      <p:bldP spid="560166" grpId="0" animBg="1"/>
      <p:bldP spid="560167" grpId="0" animBg="1"/>
      <p:bldP spid="560168" grpId="0" animBg="1"/>
      <p:bldP spid="560169" grpId="0" animBg="1"/>
      <p:bldP spid="560170" grpId="0" animBg="1"/>
      <p:bldP spid="560171" grpId="0" animBg="1"/>
      <p:bldP spid="3" grpId="0"/>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191000" y="4171950"/>
            <a:ext cx="628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1600" b="1" dirty="0"/>
              <a:t>CFM</a:t>
            </a:r>
          </a:p>
        </p:txBody>
      </p:sp>
      <p:sp>
        <p:nvSpPr>
          <p:cNvPr id="14339" name="Line 4"/>
          <p:cNvSpPr>
            <a:spLocks noChangeShapeType="1"/>
          </p:cNvSpPr>
          <p:nvPr/>
        </p:nvSpPr>
        <p:spPr bwMode="auto">
          <a:xfrm>
            <a:off x="1138239" y="629842"/>
            <a:ext cx="1588" cy="354211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0" name="Line 5"/>
          <p:cNvSpPr>
            <a:spLocks noChangeShapeType="1"/>
          </p:cNvSpPr>
          <p:nvPr/>
        </p:nvSpPr>
        <p:spPr bwMode="auto">
          <a:xfrm>
            <a:off x="1138239" y="4171950"/>
            <a:ext cx="6873875" cy="119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370" name="Freeform 10"/>
          <p:cNvSpPr>
            <a:spLocks/>
          </p:cNvSpPr>
          <p:nvPr/>
        </p:nvSpPr>
        <p:spPr bwMode="auto">
          <a:xfrm>
            <a:off x="1138238" y="1845469"/>
            <a:ext cx="4818062" cy="2326481"/>
          </a:xfrm>
          <a:custGeom>
            <a:avLst/>
            <a:gdLst>
              <a:gd name="T0" fmla="*/ 0 w 2880"/>
              <a:gd name="T1" fmla="*/ 288206713 h 2800"/>
              <a:gd name="T2" fmla="*/ 2147483647 w 2880"/>
              <a:gd name="T3" fmla="*/ 554244275 h 2800"/>
              <a:gd name="T4" fmla="*/ 2147483647 w 2880"/>
              <a:gd name="T5" fmla="*/ 554244275 h 2800"/>
              <a:gd name="T6" fmla="*/ 2147483647 w 2880"/>
              <a:gd name="T7" fmla="*/ 2147483647 h 2800"/>
              <a:gd name="T8" fmla="*/ 0 60000 65536"/>
              <a:gd name="T9" fmla="*/ 0 60000 65536"/>
              <a:gd name="T10" fmla="*/ 0 60000 65536"/>
              <a:gd name="T11" fmla="*/ 0 60000 65536"/>
              <a:gd name="T12" fmla="*/ 0 w 2880"/>
              <a:gd name="T13" fmla="*/ 0 h 2800"/>
              <a:gd name="T14" fmla="*/ 2880 w 2880"/>
              <a:gd name="T15" fmla="*/ 2800 h 2800"/>
            </a:gdLst>
            <a:ahLst/>
            <a:cxnLst>
              <a:cxn ang="T8">
                <a:pos x="T0" y="T1"/>
              </a:cxn>
              <a:cxn ang="T9">
                <a:pos x="T2" y="T3"/>
              </a:cxn>
              <a:cxn ang="T10">
                <a:pos x="T4" y="T5"/>
              </a:cxn>
              <a:cxn ang="T11">
                <a:pos x="T6" y="T7"/>
              </a:cxn>
            </a:cxnLst>
            <a:rect l="T12" t="T13" r="T14" b="T15"/>
            <a:pathLst>
              <a:path w="2880" h="2800">
                <a:moveTo>
                  <a:pt x="0" y="208"/>
                </a:moveTo>
                <a:cubicBezTo>
                  <a:pt x="312" y="288"/>
                  <a:pt x="624" y="368"/>
                  <a:pt x="864" y="400"/>
                </a:cubicBezTo>
                <a:cubicBezTo>
                  <a:pt x="1104" y="432"/>
                  <a:pt x="1104" y="0"/>
                  <a:pt x="1440" y="400"/>
                </a:cubicBezTo>
                <a:cubicBezTo>
                  <a:pt x="1776" y="800"/>
                  <a:pt x="2328" y="1800"/>
                  <a:pt x="2880" y="2800"/>
                </a:cubicBezTo>
              </a:path>
            </a:pathLst>
          </a:cu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2" name="Text Box 11"/>
          <p:cNvSpPr txBox="1">
            <a:spLocks noChangeArrowheads="1"/>
          </p:cNvSpPr>
          <p:nvPr/>
        </p:nvSpPr>
        <p:spPr bwMode="auto">
          <a:xfrm>
            <a:off x="304801" y="1999060"/>
            <a:ext cx="765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altLang="en-US" sz="1600" b="1" dirty="0"/>
              <a:t>Ps</a:t>
            </a:r>
          </a:p>
        </p:txBody>
      </p:sp>
      <p:sp>
        <p:nvSpPr>
          <p:cNvPr id="14343" name="Line 13"/>
          <p:cNvSpPr>
            <a:spLocks noChangeShapeType="1"/>
          </p:cNvSpPr>
          <p:nvPr/>
        </p:nvSpPr>
        <p:spPr bwMode="auto">
          <a:xfrm flipH="1">
            <a:off x="5294314" y="3761185"/>
            <a:ext cx="1755775" cy="245269"/>
          </a:xfrm>
          <a:prstGeom prst="line">
            <a:avLst/>
          </a:prstGeom>
          <a:noFill/>
          <a:ln w="19050">
            <a:solidFill>
              <a:srgbClr val="FFFFFF"/>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344" name="Freeform 17"/>
          <p:cNvSpPr>
            <a:spLocks/>
          </p:cNvSpPr>
          <p:nvPr/>
        </p:nvSpPr>
        <p:spPr bwMode="auto">
          <a:xfrm>
            <a:off x="1143001" y="2256235"/>
            <a:ext cx="3336925" cy="1906190"/>
          </a:xfrm>
          <a:custGeom>
            <a:avLst/>
            <a:gdLst>
              <a:gd name="T0" fmla="*/ 0 w 2160"/>
              <a:gd name="T1" fmla="*/ 2147483647 h 2496"/>
              <a:gd name="T2" fmla="*/ 1334334346 w 2160"/>
              <a:gd name="T3" fmla="*/ 2147483647 h 2496"/>
              <a:gd name="T4" fmla="*/ 2147483647 w 2160"/>
              <a:gd name="T5" fmla="*/ 2147483647 h 2496"/>
              <a:gd name="T6" fmla="*/ 2147483647 w 2160"/>
              <a:gd name="T7" fmla="*/ 1213075240 h 2496"/>
              <a:gd name="T8" fmla="*/ 2147483647 w 2160"/>
              <a:gd name="T9" fmla="*/ 0 h 2496"/>
              <a:gd name="T10" fmla="*/ 0 60000 65536"/>
              <a:gd name="T11" fmla="*/ 0 60000 65536"/>
              <a:gd name="T12" fmla="*/ 0 60000 65536"/>
              <a:gd name="T13" fmla="*/ 0 60000 65536"/>
              <a:gd name="T14" fmla="*/ 0 60000 65536"/>
              <a:gd name="T15" fmla="*/ 0 w 2160"/>
              <a:gd name="T16" fmla="*/ 0 h 2496"/>
              <a:gd name="T17" fmla="*/ 2160 w 2160"/>
              <a:gd name="T18" fmla="*/ 2496 h 2496"/>
            </a:gdLst>
            <a:ahLst/>
            <a:cxnLst>
              <a:cxn ang="T10">
                <a:pos x="T0" y="T1"/>
              </a:cxn>
              <a:cxn ang="T11">
                <a:pos x="T2" y="T3"/>
              </a:cxn>
              <a:cxn ang="T12">
                <a:pos x="T4" y="T5"/>
              </a:cxn>
              <a:cxn ang="T13">
                <a:pos x="T6" y="T7"/>
              </a:cxn>
              <a:cxn ang="T14">
                <a:pos x="T8" y="T9"/>
              </a:cxn>
            </a:cxnLst>
            <a:rect l="T15" t="T16" r="T17" b="T18"/>
            <a:pathLst>
              <a:path w="2160" h="2496">
                <a:moveTo>
                  <a:pt x="0" y="2496"/>
                </a:moveTo>
                <a:cubicBezTo>
                  <a:pt x="94" y="2480"/>
                  <a:pt x="368" y="2489"/>
                  <a:pt x="565" y="2401"/>
                </a:cubicBezTo>
                <a:cubicBezTo>
                  <a:pt x="762" y="2313"/>
                  <a:pt x="984" y="2194"/>
                  <a:pt x="1181" y="1967"/>
                </a:cubicBezTo>
                <a:cubicBezTo>
                  <a:pt x="1378" y="1740"/>
                  <a:pt x="1586" y="1364"/>
                  <a:pt x="1749" y="1036"/>
                </a:cubicBezTo>
                <a:cubicBezTo>
                  <a:pt x="1912" y="708"/>
                  <a:pt x="2075" y="216"/>
                  <a:pt x="2160" y="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399" name="Freeform 39"/>
          <p:cNvSpPr>
            <a:spLocks/>
          </p:cNvSpPr>
          <p:nvPr/>
        </p:nvSpPr>
        <p:spPr bwMode="auto">
          <a:xfrm>
            <a:off x="1138239" y="1489473"/>
            <a:ext cx="4484687" cy="2682478"/>
          </a:xfrm>
          <a:custGeom>
            <a:avLst/>
            <a:gdLst>
              <a:gd name="T0" fmla="*/ 0 w 2880"/>
              <a:gd name="T1" fmla="*/ 383223881 h 2800"/>
              <a:gd name="T2" fmla="*/ 2072795859 w 2880"/>
              <a:gd name="T3" fmla="*/ 736969886 h 2800"/>
              <a:gd name="T4" fmla="*/ 2147483647 w 2880"/>
              <a:gd name="T5" fmla="*/ 736969886 h 2800"/>
              <a:gd name="T6" fmla="*/ 2147483647 w 2880"/>
              <a:gd name="T7" fmla="*/ 2147483647 h 2800"/>
              <a:gd name="T8" fmla="*/ 0 60000 65536"/>
              <a:gd name="T9" fmla="*/ 0 60000 65536"/>
              <a:gd name="T10" fmla="*/ 0 60000 65536"/>
              <a:gd name="T11" fmla="*/ 0 60000 65536"/>
              <a:gd name="T12" fmla="*/ 0 w 2880"/>
              <a:gd name="T13" fmla="*/ 0 h 2800"/>
              <a:gd name="T14" fmla="*/ 2880 w 2880"/>
              <a:gd name="T15" fmla="*/ 2800 h 2800"/>
            </a:gdLst>
            <a:ahLst/>
            <a:cxnLst>
              <a:cxn ang="T8">
                <a:pos x="T0" y="T1"/>
              </a:cxn>
              <a:cxn ang="T9">
                <a:pos x="T2" y="T3"/>
              </a:cxn>
              <a:cxn ang="T10">
                <a:pos x="T4" y="T5"/>
              </a:cxn>
              <a:cxn ang="T11">
                <a:pos x="T6" y="T7"/>
              </a:cxn>
            </a:cxnLst>
            <a:rect l="T12" t="T13" r="T14" b="T15"/>
            <a:pathLst>
              <a:path w="2880" h="2800">
                <a:moveTo>
                  <a:pt x="0" y="208"/>
                </a:moveTo>
                <a:cubicBezTo>
                  <a:pt x="312" y="288"/>
                  <a:pt x="624" y="368"/>
                  <a:pt x="864" y="400"/>
                </a:cubicBezTo>
                <a:cubicBezTo>
                  <a:pt x="1104" y="432"/>
                  <a:pt x="1104" y="0"/>
                  <a:pt x="1440" y="400"/>
                </a:cubicBezTo>
                <a:cubicBezTo>
                  <a:pt x="1776" y="800"/>
                  <a:pt x="2328" y="1800"/>
                  <a:pt x="2880" y="2800"/>
                </a:cubicBezTo>
              </a:path>
            </a:pathLst>
          </a:cu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00" name="Freeform 40"/>
          <p:cNvSpPr>
            <a:spLocks/>
          </p:cNvSpPr>
          <p:nvPr/>
        </p:nvSpPr>
        <p:spPr bwMode="auto">
          <a:xfrm>
            <a:off x="1163638" y="2502694"/>
            <a:ext cx="7065962" cy="1678781"/>
          </a:xfrm>
          <a:custGeom>
            <a:avLst/>
            <a:gdLst>
              <a:gd name="T0" fmla="*/ 0 w 2880"/>
              <a:gd name="T1" fmla="*/ 150084643 h 2800"/>
              <a:gd name="T2" fmla="*/ 2147483647 w 2880"/>
              <a:gd name="T3" fmla="*/ 288624866 h 2800"/>
              <a:gd name="T4" fmla="*/ 2147483647 w 2880"/>
              <a:gd name="T5" fmla="*/ 288624866 h 2800"/>
              <a:gd name="T6" fmla="*/ 2147483647 w 2880"/>
              <a:gd name="T7" fmla="*/ 2020373263 h 2800"/>
              <a:gd name="T8" fmla="*/ 0 60000 65536"/>
              <a:gd name="T9" fmla="*/ 0 60000 65536"/>
              <a:gd name="T10" fmla="*/ 0 60000 65536"/>
              <a:gd name="T11" fmla="*/ 0 60000 65536"/>
              <a:gd name="T12" fmla="*/ 0 w 2880"/>
              <a:gd name="T13" fmla="*/ 0 h 2800"/>
              <a:gd name="T14" fmla="*/ 2880 w 2880"/>
              <a:gd name="T15" fmla="*/ 2800 h 2800"/>
            </a:gdLst>
            <a:ahLst/>
            <a:cxnLst>
              <a:cxn ang="T8">
                <a:pos x="T0" y="T1"/>
              </a:cxn>
              <a:cxn ang="T9">
                <a:pos x="T2" y="T3"/>
              </a:cxn>
              <a:cxn ang="T10">
                <a:pos x="T4" y="T5"/>
              </a:cxn>
              <a:cxn ang="T11">
                <a:pos x="T6" y="T7"/>
              </a:cxn>
            </a:cxnLst>
            <a:rect l="T12" t="T13" r="T14" b="T15"/>
            <a:pathLst>
              <a:path w="2880" h="2800">
                <a:moveTo>
                  <a:pt x="0" y="208"/>
                </a:moveTo>
                <a:cubicBezTo>
                  <a:pt x="312" y="288"/>
                  <a:pt x="624" y="368"/>
                  <a:pt x="864" y="400"/>
                </a:cubicBezTo>
                <a:cubicBezTo>
                  <a:pt x="1104" y="432"/>
                  <a:pt x="1104" y="0"/>
                  <a:pt x="1440" y="400"/>
                </a:cubicBezTo>
                <a:cubicBezTo>
                  <a:pt x="1776" y="800"/>
                  <a:pt x="2328" y="1800"/>
                  <a:pt x="2880" y="2800"/>
                </a:cubicBezTo>
              </a:path>
            </a:pathLst>
          </a:cu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01" name="Freeform 41"/>
          <p:cNvSpPr>
            <a:spLocks/>
          </p:cNvSpPr>
          <p:nvPr/>
        </p:nvSpPr>
        <p:spPr bwMode="auto">
          <a:xfrm>
            <a:off x="1150938" y="2199085"/>
            <a:ext cx="5448300" cy="1982390"/>
          </a:xfrm>
          <a:custGeom>
            <a:avLst/>
            <a:gdLst>
              <a:gd name="T0" fmla="*/ 0 w 2880"/>
              <a:gd name="T1" fmla="*/ 209289435 h 2800"/>
              <a:gd name="T2" fmla="*/ 2147483647 w 2880"/>
              <a:gd name="T3" fmla="*/ 402479028 h 2800"/>
              <a:gd name="T4" fmla="*/ 2147483647 w 2880"/>
              <a:gd name="T5" fmla="*/ 402479028 h 2800"/>
              <a:gd name="T6" fmla="*/ 2147483647 w 2880"/>
              <a:gd name="T7" fmla="*/ 2147483647 h 2800"/>
              <a:gd name="T8" fmla="*/ 0 60000 65536"/>
              <a:gd name="T9" fmla="*/ 0 60000 65536"/>
              <a:gd name="T10" fmla="*/ 0 60000 65536"/>
              <a:gd name="T11" fmla="*/ 0 60000 65536"/>
              <a:gd name="T12" fmla="*/ 0 w 2880"/>
              <a:gd name="T13" fmla="*/ 0 h 2800"/>
              <a:gd name="T14" fmla="*/ 2880 w 2880"/>
              <a:gd name="T15" fmla="*/ 2800 h 2800"/>
            </a:gdLst>
            <a:ahLst/>
            <a:cxnLst>
              <a:cxn ang="T8">
                <a:pos x="T0" y="T1"/>
              </a:cxn>
              <a:cxn ang="T9">
                <a:pos x="T2" y="T3"/>
              </a:cxn>
              <a:cxn ang="T10">
                <a:pos x="T4" y="T5"/>
              </a:cxn>
              <a:cxn ang="T11">
                <a:pos x="T6" y="T7"/>
              </a:cxn>
            </a:cxnLst>
            <a:rect l="T12" t="T13" r="T14" b="T15"/>
            <a:pathLst>
              <a:path w="2880" h="2800">
                <a:moveTo>
                  <a:pt x="0" y="208"/>
                </a:moveTo>
                <a:cubicBezTo>
                  <a:pt x="312" y="288"/>
                  <a:pt x="624" y="368"/>
                  <a:pt x="864" y="400"/>
                </a:cubicBezTo>
                <a:cubicBezTo>
                  <a:pt x="1104" y="432"/>
                  <a:pt x="1104" y="0"/>
                  <a:pt x="1440" y="400"/>
                </a:cubicBezTo>
                <a:cubicBezTo>
                  <a:pt x="1776" y="800"/>
                  <a:pt x="2328" y="1800"/>
                  <a:pt x="2880" y="2800"/>
                </a:cubicBezTo>
              </a:path>
            </a:pathLst>
          </a:cu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02" name="Freeform 42"/>
          <p:cNvSpPr>
            <a:spLocks/>
          </p:cNvSpPr>
          <p:nvPr/>
        </p:nvSpPr>
        <p:spPr bwMode="auto">
          <a:xfrm>
            <a:off x="1150939" y="629841"/>
            <a:ext cx="3997325" cy="3551634"/>
          </a:xfrm>
          <a:custGeom>
            <a:avLst/>
            <a:gdLst>
              <a:gd name="T0" fmla="*/ 0 w 2880"/>
              <a:gd name="T1" fmla="*/ 671737451 h 2800"/>
              <a:gd name="T2" fmla="*/ 1646591161 w 2880"/>
              <a:gd name="T3" fmla="*/ 1291803701 h 2800"/>
              <a:gd name="T4" fmla="*/ 2147483647 w 2880"/>
              <a:gd name="T5" fmla="*/ 1291803701 h 2800"/>
              <a:gd name="T6" fmla="*/ 2147483647 w 2880"/>
              <a:gd name="T7" fmla="*/ 2147483647 h 2800"/>
              <a:gd name="T8" fmla="*/ 0 60000 65536"/>
              <a:gd name="T9" fmla="*/ 0 60000 65536"/>
              <a:gd name="T10" fmla="*/ 0 60000 65536"/>
              <a:gd name="T11" fmla="*/ 0 60000 65536"/>
              <a:gd name="T12" fmla="*/ 0 w 2880"/>
              <a:gd name="T13" fmla="*/ 0 h 2800"/>
              <a:gd name="T14" fmla="*/ 2880 w 2880"/>
              <a:gd name="T15" fmla="*/ 2800 h 2800"/>
            </a:gdLst>
            <a:ahLst/>
            <a:cxnLst>
              <a:cxn ang="T8">
                <a:pos x="T0" y="T1"/>
              </a:cxn>
              <a:cxn ang="T9">
                <a:pos x="T2" y="T3"/>
              </a:cxn>
              <a:cxn ang="T10">
                <a:pos x="T4" y="T5"/>
              </a:cxn>
              <a:cxn ang="T11">
                <a:pos x="T6" y="T7"/>
              </a:cxn>
            </a:cxnLst>
            <a:rect l="T12" t="T13" r="T14" b="T15"/>
            <a:pathLst>
              <a:path w="2880" h="2800">
                <a:moveTo>
                  <a:pt x="0" y="208"/>
                </a:moveTo>
                <a:cubicBezTo>
                  <a:pt x="312" y="288"/>
                  <a:pt x="624" y="368"/>
                  <a:pt x="864" y="400"/>
                </a:cubicBezTo>
                <a:cubicBezTo>
                  <a:pt x="1104" y="432"/>
                  <a:pt x="1104" y="0"/>
                  <a:pt x="1440" y="400"/>
                </a:cubicBezTo>
                <a:cubicBezTo>
                  <a:pt x="1776" y="800"/>
                  <a:pt x="2328" y="1800"/>
                  <a:pt x="2880" y="2800"/>
                </a:cubicBezTo>
              </a:path>
            </a:pathLst>
          </a:cu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03" name="Freeform 43"/>
          <p:cNvSpPr>
            <a:spLocks/>
          </p:cNvSpPr>
          <p:nvPr/>
        </p:nvSpPr>
        <p:spPr bwMode="auto">
          <a:xfrm>
            <a:off x="1138238" y="1134666"/>
            <a:ext cx="4229100" cy="3037284"/>
          </a:xfrm>
          <a:custGeom>
            <a:avLst/>
            <a:gdLst>
              <a:gd name="T0" fmla="*/ 0 w 2880"/>
              <a:gd name="T1" fmla="*/ 491221388 h 2800"/>
              <a:gd name="T2" fmla="*/ 1842770119 w 2880"/>
              <a:gd name="T3" fmla="*/ 944657516 h 2800"/>
              <a:gd name="T4" fmla="*/ 2147483647 w 2880"/>
              <a:gd name="T5" fmla="*/ 944657516 h 2800"/>
              <a:gd name="T6" fmla="*/ 2147483647 w 2880"/>
              <a:gd name="T7" fmla="*/ 2147483647 h 2800"/>
              <a:gd name="T8" fmla="*/ 0 60000 65536"/>
              <a:gd name="T9" fmla="*/ 0 60000 65536"/>
              <a:gd name="T10" fmla="*/ 0 60000 65536"/>
              <a:gd name="T11" fmla="*/ 0 60000 65536"/>
              <a:gd name="T12" fmla="*/ 0 w 2880"/>
              <a:gd name="T13" fmla="*/ 0 h 2800"/>
              <a:gd name="T14" fmla="*/ 2880 w 2880"/>
              <a:gd name="T15" fmla="*/ 2800 h 2800"/>
            </a:gdLst>
            <a:ahLst/>
            <a:cxnLst>
              <a:cxn ang="T8">
                <a:pos x="T0" y="T1"/>
              </a:cxn>
              <a:cxn ang="T9">
                <a:pos x="T2" y="T3"/>
              </a:cxn>
              <a:cxn ang="T10">
                <a:pos x="T4" y="T5"/>
              </a:cxn>
              <a:cxn ang="T11">
                <a:pos x="T6" y="T7"/>
              </a:cxn>
            </a:cxnLst>
            <a:rect l="T12" t="T13" r="T14" b="T15"/>
            <a:pathLst>
              <a:path w="2880" h="2800">
                <a:moveTo>
                  <a:pt x="0" y="208"/>
                </a:moveTo>
                <a:cubicBezTo>
                  <a:pt x="312" y="288"/>
                  <a:pt x="624" y="368"/>
                  <a:pt x="864" y="400"/>
                </a:cubicBezTo>
                <a:cubicBezTo>
                  <a:pt x="1104" y="432"/>
                  <a:pt x="1104" y="0"/>
                  <a:pt x="1440" y="400"/>
                </a:cubicBezTo>
                <a:cubicBezTo>
                  <a:pt x="1776" y="800"/>
                  <a:pt x="2328" y="1800"/>
                  <a:pt x="2880" y="2800"/>
                </a:cubicBezTo>
              </a:path>
            </a:pathLst>
          </a:cu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0" name="Rectangle 3"/>
          <p:cNvSpPr>
            <a:spLocks noGrp="1" noChangeArrowheads="1"/>
          </p:cNvSpPr>
          <p:nvPr>
            <p:ph type="title" idx="4294967295"/>
          </p:nvPr>
        </p:nvSpPr>
        <p:spPr>
          <a:xfrm>
            <a:off x="0" y="114300"/>
            <a:ext cx="8229600" cy="457200"/>
          </a:xfrm>
          <a:extLst>
            <a:ext uri="{909E8E84-426E-40DD-AFC4-6F175D3DCCD1}">
              <a14:hiddenFill xmlns:a14="http://schemas.microsoft.com/office/drawing/2010/main">
                <a:solidFill>
                  <a:srgbClr val="FFFFFF">
                    <a:alpha val="50195"/>
                  </a:srgbClr>
                </a:solidFill>
              </a14:hiddenFill>
            </a:ext>
          </a:extLst>
        </p:spPr>
        <p:txBody>
          <a:bodyPr>
            <a:normAutofit fontScale="90000"/>
          </a:bodyPr>
          <a:lstStyle/>
          <a:p>
            <a:pPr eaLnBrk="1" hangingPunct="1"/>
            <a:r>
              <a:rPr lang="en-US" altLang="en-US" dirty="0" smtClean="0"/>
              <a:t>Fan Selection to Minimize Energy</a:t>
            </a:r>
          </a:p>
        </p:txBody>
      </p:sp>
      <p:sp>
        <p:nvSpPr>
          <p:cNvPr id="14351" name="Text Box 44"/>
          <p:cNvSpPr txBox="1">
            <a:spLocks noChangeArrowheads="1"/>
          </p:cNvSpPr>
          <p:nvPr/>
        </p:nvSpPr>
        <p:spPr bwMode="auto">
          <a:xfrm>
            <a:off x="4343401" y="2259807"/>
            <a:ext cx="1617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a:t>Design Duty</a:t>
            </a:r>
          </a:p>
        </p:txBody>
      </p:sp>
      <p:sp>
        <p:nvSpPr>
          <p:cNvPr id="399405" name="Text Box 45"/>
          <p:cNvSpPr txBox="1">
            <a:spLocks noChangeArrowheads="1"/>
          </p:cNvSpPr>
          <p:nvPr/>
        </p:nvSpPr>
        <p:spPr bwMode="auto">
          <a:xfrm>
            <a:off x="1511301" y="2038350"/>
            <a:ext cx="461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dirty="0"/>
              <a:t>27</a:t>
            </a:r>
          </a:p>
        </p:txBody>
      </p:sp>
      <p:sp>
        <p:nvSpPr>
          <p:cNvPr id="399406" name="Text Box 46"/>
          <p:cNvSpPr txBox="1">
            <a:spLocks noChangeArrowheads="1"/>
          </p:cNvSpPr>
          <p:nvPr/>
        </p:nvSpPr>
        <p:spPr bwMode="auto">
          <a:xfrm>
            <a:off x="1511301" y="1733550"/>
            <a:ext cx="461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dirty="0"/>
              <a:t>24</a:t>
            </a:r>
          </a:p>
        </p:txBody>
      </p:sp>
      <p:sp>
        <p:nvSpPr>
          <p:cNvPr id="399407" name="Text Box 47"/>
          <p:cNvSpPr txBox="1">
            <a:spLocks noChangeArrowheads="1"/>
          </p:cNvSpPr>
          <p:nvPr/>
        </p:nvSpPr>
        <p:spPr bwMode="auto">
          <a:xfrm>
            <a:off x="1524001" y="1428750"/>
            <a:ext cx="461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dirty="0"/>
              <a:t>22</a:t>
            </a:r>
          </a:p>
        </p:txBody>
      </p:sp>
      <p:sp>
        <p:nvSpPr>
          <p:cNvPr id="399408" name="Text Box 48"/>
          <p:cNvSpPr txBox="1">
            <a:spLocks noChangeArrowheads="1"/>
          </p:cNvSpPr>
          <p:nvPr/>
        </p:nvSpPr>
        <p:spPr bwMode="auto">
          <a:xfrm>
            <a:off x="1511301" y="1135618"/>
            <a:ext cx="461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dirty="0"/>
              <a:t>20</a:t>
            </a:r>
          </a:p>
        </p:txBody>
      </p:sp>
      <p:sp>
        <p:nvSpPr>
          <p:cNvPr id="399409" name="Text Box 49"/>
          <p:cNvSpPr txBox="1">
            <a:spLocks noChangeArrowheads="1"/>
          </p:cNvSpPr>
          <p:nvPr/>
        </p:nvSpPr>
        <p:spPr bwMode="auto">
          <a:xfrm>
            <a:off x="1519237" y="678418"/>
            <a:ext cx="461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a:t>18</a:t>
            </a:r>
          </a:p>
        </p:txBody>
      </p:sp>
      <p:sp>
        <p:nvSpPr>
          <p:cNvPr id="14357" name="Oval 50"/>
          <p:cNvSpPr>
            <a:spLocks noChangeArrowheads="1"/>
          </p:cNvSpPr>
          <p:nvPr/>
        </p:nvSpPr>
        <p:spPr bwMode="auto">
          <a:xfrm>
            <a:off x="4076701" y="2549128"/>
            <a:ext cx="214313" cy="138113"/>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399411" name="Text Box 51"/>
          <p:cNvSpPr txBox="1">
            <a:spLocks noChangeArrowheads="1"/>
          </p:cNvSpPr>
          <p:nvPr/>
        </p:nvSpPr>
        <p:spPr bwMode="auto">
          <a:xfrm>
            <a:off x="1524001" y="2343150"/>
            <a:ext cx="461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dirty="0"/>
              <a:t>30</a:t>
            </a:r>
          </a:p>
        </p:txBody>
      </p:sp>
      <p:sp>
        <p:nvSpPr>
          <p:cNvPr id="23" name="Title 1"/>
          <p:cNvSpPr txBox="1">
            <a:spLocks/>
          </p:cNvSpPr>
          <p:nvPr/>
        </p:nvSpPr>
        <p:spPr>
          <a:xfrm>
            <a:off x="4076701" y="907017"/>
            <a:ext cx="5097462" cy="1430597"/>
          </a:xfrm>
          <a:prstGeom prst="rect">
            <a:avLst/>
          </a:prstGeom>
        </p:spPr>
        <p:txBody>
          <a:bodyPr>
            <a:normAutofit fontScale="92500" lnSpcReduction="20000"/>
          </a:bodyPr>
          <a:lstStyle>
            <a:lvl1pPr algn="ctr" rtl="0" eaLnBrk="1" fontAlgn="base" hangingPunct="1">
              <a:spcBef>
                <a:spcPct val="0"/>
              </a:spcBef>
              <a:spcAft>
                <a:spcPct val="0"/>
              </a:spcAft>
              <a:defRPr sz="2800" b="1" kern="1200">
                <a:solidFill>
                  <a:srgbClr val="005A9C"/>
                </a:solidFill>
                <a:latin typeface="Arial"/>
                <a:ea typeface="+mj-ea"/>
                <a:cs typeface="Arial"/>
              </a:defRPr>
            </a:lvl1pPr>
            <a:lvl2pPr algn="ctr" rtl="0" eaLnBrk="1" fontAlgn="base" hangingPunct="1">
              <a:spcBef>
                <a:spcPct val="0"/>
              </a:spcBef>
              <a:spcAft>
                <a:spcPct val="0"/>
              </a:spcAft>
              <a:defRPr sz="2800" b="1">
                <a:solidFill>
                  <a:srgbClr val="005A9C"/>
                </a:solidFill>
                <a:latin typeface="Arial" pitchFamily="34" charset="0"/>
                <a:cs typeface="Arial" pitchFamily="34" charset="0"/>
              </a:defRPr>
            </a:lvl2pPr>
            <a:lvl3pPr algn="ctr" rtl="0" eaLnBrk="1" fontAlgn="base" hangingPunct="1">
              <a:spcBef>
                <a:spcPct val="0"/>
              </a:spcBef>
              <a:spcAft>
                <a:spcPct val="0"/>
              </a:spcAft>
              <a:defRPr sz="2800" b="1">
                <a:solidFill>
                  <a:srgbClr val="005A9C"/>
                </a:solidFill>
                <a:latin typeface="Arial" pitchFamily="34" charset="0"/>
                <a:cs typeface="Arial" pitchFamily="34" charset="0"/>
              </a:defRPr>
            </a:lvl3pPr>
            <a:lvl4pPr algn="ctr" rtl="0" eaLnBrk="1" fontAlgn="base" hangingPunct="1">
              <a:spcBef>
                <a:spcPct val="0"/>
              </a:spcBef>
              <a:spcAft>
                <a:spcPct val="0"/>
              </a:spcAft>
              <a:defRPr sz="2800" b="1">
                <a:solidFill>
                  <a:srgbClr val="005A9C"/>
                </a:solidFill>
                <a:latin typeface="Arial" pitchFamily="34" charset="0"/>
                <a:cs typeface="Arial" pitchFamily="34" charset="0"/>
              </a:defRPr>
            </a:lvl4pPr>
            <a:lvl5pPr algn="ctr" rtl="0" eaLnBrk="1" fontAlgn="base" hangingPunct="1">
              <a:spcBef>
                <a:spcPct val="0"/>
              </a:spcBef>
              <a:spcAft>
                <a:spcPct val="0"/>
              </a:spcAft>
              <a:defRPr sz="2800" b="1">
                <a:solidFill>
                  <a:srgbClr val="005A9C"/>
                </a:solidFill>
                <a:latin typeface="Arial" pitchFamily="34" charset="0"/>
                <a:cs typeface="Arial" pitchFamily="34" charset="0"/>
              </a:defRPr>
            </a:lvl5pPr>
            <a:lvl6pPr marL="457200" algn="ctr" rtl="0" eaLnBrk="1" fontAlgn="base" hangingPunct="1">
              <a:spcBef>
                <a:spcPct val="0"/>
              </a:spcBef>
              <a:spcAft>
                <a:spcPct val="0"/>
              </a:spcAft>
              <a:defRPr sz="2800" b="1">
                <a:solidFill>
                  <a:srgbClr val="005A9C"/>
                </a:solidFill>
                <a:latin typeface="Arial" pitchFamily="34" charset="0"/>
                <a:cs typeface="Arial" pitchFamily="34" charset="0"/>
              </a:defRPr>
            </a:lvl6pPr>
            <a:lvl7pPr marL="914400" algn="ctr" rtl="0" eaLnBrk="1" fontAlgn="base" hangingPunct="1">
              <a:spcBef>
                <a:spcPct val="0"/>
              </a:spcBef>
              <a:spcAft>
                <a:spcPct val="0"/>
              </a:spcAft>
              <a:defRPr sz="2800" b="1">
                <a:solidFill>
                  <a:srgbClr val="005A9C"/>
                </a:solidFill>
                <a:latin typeface="Arial" pitchFamily="34" charset="0"/>
                <a:cs typeface="Arial" pitchFamily="34" charset="0"/>
              </a:defRPr>
            </a:lvl7pPr>
            <a:lvl8pPr marL="1371600" algn="ctr" rtl="0" eaLnBrk="1" fontAlgn="base" hangingPunct="1">
              <a:spcBef>
                <a:spcPct val="0"/>
              </a:spcBef>
              <a:spcAft>
                <a:spcPct val="0"/>
              </a:spcAft>
              <a:defRPr sz="2800" b="1">
                <a:solidFill>
                  <a:srgbClr val="005A9C"/>
                </a:solidFill>
                <a:latin typeface="Arial" pitchFamily="34" charset="0"/>
                <a:cs typeface="Arial" pitchFamily="34" charset="0"/>
              </a:defRPr>
            </a:lvl8pPr>
            <a:lvl9pPr marL="1828800" algn="ctr" rtl="0" eaLnBrk="1" fontAlgn="base" hangingPunct="1">
              <a:spcBef>
                <a:spcPct val="0"/>
              </a:spcBef>
              <a:spcAft>
                <a:spcPct val="0"/>
              </a:spcAft>
              <a:defRPr sz="2800" b="1">
                <a:solidFill>
                  <a:srgbClr val="005A9C"/>
                </a:solidFill>
                <a:latin typeface="Arial" pitchFamily="34" charset="0"/>
                <a:cs typeface="Arial" pitchFamily="34" charset="0"/>
              </a:defRPr>
            </a:lvl9pPr>
          </a:lstStyle>
          <a:p>
            <a:pPr marL="342900" indent="-342900" algn="l">
              <a:buFont typeface="Arial" panose="020B0604020202020204" pitchFamily="34" charset="0"/>
              <a:buChar char="•"/>
            </a:pPr>
            <a:r>
              <a:rPr lang="en-US" sz="1800" b="0" dirty="0" smtClean="0">
                <a:solidFill>
                  <a:schemeClr val="tx1"/>
                </a:solidFill>
              </a:rPr>
              <a:t>Include Max Fan RPM on Equipment Schedule to Avoid Undersized Low Efficiency Fan Selections.</a:t>
            </a:r>
          </a:p>
          <a:p>
            <a:pPr marL="342900" indent="-342900" algn="l">
              <a:buFont typeface="Arial" panose="020B0604020202020204" pitchFamily="34" charset="0"/>
              <a:buChar char="•"/>
            </a:pPr>
            <a:r>
              <a:rPr lang="en-US" sz="1800" b="0" dirty="0" smtClean="0">
                <a:solidFill>
                  <a:schemeClr val="tx1"/>
                </a:solidFill>
              </a:rPr>
              <a:t>Include Max </a:t>
            </a:r>
            <a:r>
              <a:rPr lang="en-US" sz="1800" b="0" dirty="0" err="1" smtClean="0">
                <a:solidFill>
                  <a:schemeClr val="tx1"/>
                </a:solidFill>
              </a:rPr>
              <a:t>Bhp</a:t>
            </a:r>
            <a:r>
              <a:rPr lang="en-US" sz="1800" b="0" dirty="0" smtClean="0">
                <a:solidFill>
                  <a:schemeClr val="tx1"/>
                </a:solidFill>
              </a:rPr>
              <a:t> on Equipment Schedule to assure compliance with Fan System Power limit in Energy Code</a:t>
            </a:r>
            <a:endParaRPr lang="en-US" sz="1800" b="0" dirty="0">
              <a:solidFill>
                <a:schemeClr val="tx1"/>
              </a:solidFill>
            </a:endParaRPr>
          </a:p>
        </p:txBody>
      </p:sp>
    </p:spTree>
    <p:extLst>
      <p:ext uri="{BB962C8B-B14F-4D97-AF65-F5344CB8AC3E}">
        <p14:creationId xmlns:p14="http://schemas.microsoft.com/office/powerpoint/2010/main" val="26802695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597899" y="1809750"/>
            <a:ext cx="4854439" cy="3048000"/>
          </a:xfrm>
          <a:prstGeom prst="rect">
            <a:avLst/>
          </a:prstGeom>
        </p:spPr>
      </p:pic>
      <p:sp>
        <p:nvSpPr>
          <p:cNvPr id="2" name="Title 1"/>
          <p:cNvSpPr>
            <a:spLocks noGrp="1"/>
          </p:cNvSpPr>
          <p:nvPr>
            <p:ph type="title"/>
          </p:nvPr>
        </p:nvSpPr>
        <p:spPr>
          <a:xfrm>
            <a:off x="457200" y="438150"/>
            <a:ext cx="8229600" cy="457200"/>
          </a:xfrm>
        </p:spPr>
        <p:txBody>
          <a:bodyPr>
            <a:normAutofit fontScale="90000"/>
          </a:bodyPr>
          <a:lstStyle/>
          <a:p>
            <a:r>
              <a:rPr lang="en-US" dirty="0" smtClean="0"/>
              <a:t>Air Distribution System Design &amp; Components to Minimize Energy</a:t>
            </a:r>
            <a:endParaRPr lang="en-US" dirty="0"/>
          </a:p>
        </p:txBody>
      </p:sp>
      <p:sp>
        <p:nvSpPr>
          <p:cNvPr id="3" name="Content Placeholder 2"/>
          <p:cNvSpPr>
            <a:spLocks noGrp="1"/>
          </p:cNvSpPr>
          <p:nvPr>
            <p:ph idx="1"/>
          </p:nvPr>
        </p:nvSpPr>
        <p:spPr>
          <a:xfrm>
            <a:off x="228600" y="1244396"/>
            <a:ext cx="8839200" cy="1251154"/>
          </a:xfrm>
        </p:spPr>
        <p:txBody>
          <a:bodyPr/>
          <a:lstStyle/>
          <a:p>
            <a:pPr marL="0" indent="0">
              <a:buNone/>
            </a:pPr>
            <a:r>
              <a:rPr lang="en-US" sz="2400" dirty="0" smtClean="0"/>
              <a:t>Design Pressure Loss – Varies Based on Components </a:t>
            </a:r>
          </a:p>
          <a:p>
            <a:pPr lvl="1"/>
            <a:r>
              <a:rPr lang="en-US" sz="2400" dirty="0" smtClean="0"/>
              <a:t>e.g. ducts/dampers</a:t>
            </a:r>
          </a:p>
          <a:p>
            <a:endParaRPr lang="en-US" dirty="0"/>
          </a:p>
          <a:p>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1FF856B1-F892-46DA-9656-E65AFA80DE07}" type="slidenum">
              <a:rPr lang="en-US" altLang="en-US" smtClean="0"/>
              <a:pPr/>
              <a:t>56</a:t>
            </a:fld>
            <a:endParaRPr lang="en-US" altLang="en-US" sz="140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689137"/>
            <a:ext cx="1997699" cy="1635213"/>
          </a:xfrm>
          <a:prstGeom prst="rect">
            <a:avLst/>
          </a:prstGeom>
        </p:spPr>
      </p:pic>
      <p:sp>
        <p:nvSpPr>
          <p:cNvPr id="6" name="TextBox 5"/>
          <p:cNvSpPr txBox="1"/>
          <p:nvPr/>
        </p:nvSpPr>
        <p:spPr>
          <a:xfrm>
            <a:off x="8458200" y="4794706"/>
            <a:ext cx="838200" cy="215444"/>
          </a:xfrm>
          <a:prstGeom prst="rect">
            <a:avLst/>
          </a:prstGeom>
          <a:noFill/>
        </p:spPr>
        <p:txBody>
          <a:bodyPr wrap="square" rtlCol="0">
            <a:spAutoFit/>
          </a:bodyPr>
          <a:lstStyle/>
          <a:p>
            <a:r>
              <a:rPr lang="en-US" sz="800" dirty="0" err="1" smtClean="0"/>
              <a:t>eCAPs</a:t>
            </a:r>
            <a:r>
              <a:rPr lang="en-US" sz="800" dirty="0" smtClean="0"/>
              <a:t> Demo</a:t>
            </a:r>
            <a:endParaRPr lang="en-US" sz="800" dirty="0"/>
          </a:p>
        </p:txBody>
      </p:sp>
    </p:spTree>
    <p:extLst>
      <p:ext uri="{BB962C8B-B14F-4D97-AF65-F5344CB8AC3E}">
        <p14:creationId xmlns:p14="http://schemas.microsoft.com/office/powerpoint/2010/main" val="163878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BA143A-9CE1-44CD-8034-0C5FB96BB252}" type="slidenum">
              <a:rPr lang="en-US" altLang="en-US" smtClean="0"/>
              <a:pPr/>
              <a:t>57</a:t>
            </a:fld>
            <a:endParaRPr lang="en-US" altLang="en-US" sz="1400"/>
          </a:p>
        </p:txBody>
      </p:sp>
      <p:sp>
        <p:nvSpPr>
          <p:cNvPr id="9" name="Title 1"/>
          <p:cNvSpPr txBox="1">
            <a:spLocks/>
          </p:cNvSpPr>
          <p:nvPr/>
        </p:nvSpPr>
        <p:spPr bwMode="auto">
          <a:xfrm>
            <a:off x="609600" y="112395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200" b="1" kern="1200">
                <a:solidFill>
                  <a:srgbClr val="005A9C"/>
                </a:solidFill>
                <a:latin typeface="Arial"/>
                <a:ea typeface="+mj-ea"/>
                <a:cs typeface="Arial"/>
              </a:defRPr>
            </a:lvl1pPr>
            <a:lvl2pPr algn="ctr" rtl="0" eaLnBrk="1" fontAlgn="base" hangingPunct="1">
              <a:spcBef>
                <a:spcPct val="0"/>
              </a:spcBef>
              <a:spcAft>
                <a:spcPct val="0"/>
              </a:spcAft>
              <a:defRPr sz="2800" b="1">
                <a:solidFill>
                  <a:srgbClr val="005A9C"/>
                </a:solidFill>
                <a:latin typeface="Arial" pitchFamily="34" charset="0"/>
                <a:cs typeface="Arial" pitchFamily="34" charset="0"/>
              </a:defRPr>
            </a:lvl2pPr>
            <a:lvl3pPr algn="ctr" rtl="0" eaLnBrk="1" fontAlgn="base" hangingPunct="1">
              <a:spcBef>
                <a:spcPct val="0"/>
              </a:spcBef>
              <a:spcAft>
                <a:spcPct val="0"/>
              </a:spcAft>
              <a:defRPr sz="2800" b="1">
                <a:solidFill>
                  <a:srgbClr val="005A9C"/>
                </a:solidFill>
                <a:latin typeface="Arial" pitchFamily="34" charset="0"/>
                <a:cs typeface="Arial" pitchFamily="34" charset="0"/>
              </a:defRPr>
            </a:lvl3pPr>
            <a:lvl4pPr algn="ctr" rtl="0" eaLnBrk="1" fontAlgn="base" hangingPunct="1">
              <a:spcBef>
                <a:spcPct val="0"/>
              </a:spcBef>
              <a:spcAft>
                <a:spcPct val="0"/>
              </a:spcAft>
              <a:defRPr sz="2800" b="1">
                <a:solidFill>
                  <a:srgbClr val="005A9C"/>
                </a:solidFill>
                <a:latin typeface="Arial" pitchFamily="34" charset="0"/>
                <a:cs typeface="Arial" pitchFamily="34" charset="0"/>
              </a:defRPr>
            </a:lvl4pPr>
            <a:lvl5pPr algn="ctr" rtl="0" eaLnBrk="1" fontAlgn="base" hangingPunct="1">
              <a:spcBef>
                <a:spcPct val="0"/>
              </a:spcBef>
              <a:spcAft>
                <a:spcPct val="0"/>
              </a:spcAft>
              <a:defRPr sz="2800" b="1">
                <a:solidFill>
                  <a:srgbClr val="005A9C"/>
                </a:solidFill>
                <a:latin typeface="Arial" pitchFamily="34" charset="0"/>
                <a:cs typeface="Arial" pitchFamily="34" charset="0"/>
              </a:defRPr>
            </a:lvl5pPr>
            <a:lvl6pPr marL="457200" algn="ctr" rtl="0" eaLnBrk="1" fontAlgn="base" hangingPunct="1">
              <a:spcBef>
                <a:spcPct val="0"/>
              </a:spcBef>
              <a:spcAft>
                <a:spcPct val="0"/>
              </a:spcAft>
              <a:defRPr sz="2800" b="1">
                <a:solidFill>
                  <a:srgbClr val="005A9C"/>
                </a:solidFill>
                <a:latin typeface="Arial" pitchFamily="34" charset="0"/>
                <a:cs typeface="Arial" pitchFamily="34" charset="0"/>
              </a:defRPr>
            </a:lvl6pPr>
            <a:lvl7pPr marL="914400" algn="ctr" rtl="0" eaLnBrk="1" fontAlgn="base" hangingPunct="1">
              <a:spcBef>
                <a:spcPct val="0"/>
              </a:spcBef>
              <a:spcAft>
                <a:spcPct val="0"/>
              </a:spcAft>
              <a:defRPr sz="2800" b="1">
                <a:solidFill>
                  <a:srgbClr val="005A9C"/>
                </a:solidFill>
                <a:latin typeface="Arial" pitchFamily="34" charset="0"/>
                <a:cs typeface="Arial" pitchFamily="34" charset="0"/>
              </a:defRPr>
            </a:lvl7pPr>
            <a:lvl8pPr marL="1371600" algn="ctr" rtl="0" eaLnBrk="1" fontAlgn="base" hangingPunct="1">
              <a:spcBef>
                <a:spcPct val="0"/>
              </a:spcBef>
              <a:spcAft>
                <a:spcPct val="0"/>
              </a:spcAft>
              <a:defRPr sz="2800" b="1">
                <a:solidFill>
                  <a:srgbClr val="005A9C"/>
                </a:solidFill>
                <a:latin typeface="Arial" pitchFamily="34" charset="0"/>
                <a:cs typeface="Arial" pitchFamily="34" charset="0"/>
              </a:defRPr>
            </a:lvl8pPr>
            <a:lvl9pPr marL="1828800" algn="ctr" rtl="0" eaLnBrk="1" fontAlgn="base" hangingPunct="1">
              <a:spcBef>
                <a:spcPct val="0"/>
              </a:spcBef>
              <a:spcAft>
                <a:spcPct val="0"/>
              </a:spcAft>
              <a:defRPr sz="2800" b="1">
                <a:solidFill>
                  <a:srgbClr val="005A9C"/>
                </a:solidFill>
                <a:latin typeface="Arial" pitchFamily="34" charset="0"/>
                <a:cs typeface="Arial" pitchFamily="34" charset="0"/>
              </a:defRPr>
            </a:lvl9pPr>
          </a:lstStyle>
          <a:p>
            <a:pPr algn="l"/>
            <a:r>
              <a:rPr lang="en-US" sz="2400" b="0" dirty="0" smtClean="0">
                <a:solidFill>
                  <a:schemeClr val="tx1"/>
                </a:solidFill>
              </a:rPr>
              <a:t>Minimize System Effect</a:t>
            </a:r>
            <a:endParaRPr lang="en-US" sz="2400" b="0" dirty="0">
              <a:solidFill>
                <a:schemeClr val="tx1"/>
              </a:solidFill>
            </a:endParaRPr>
          </a:p>
        </p:txBody>
      </p:sp>
      <p:sp>
        <p:nvSpPr>
          <p:cNvPr id="10" name="Title 1"/>
          <p:cNvSpPr txBox="1">
            <a:spLocks/>
          </p:cNvSpPr>
          <p:nvPr/>
        </p:nvSpPr>
        <p:spPr bwMode="auto">
          <a:xfrm>
            <a:off x="609600" y="123825"/>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rtl="0" eaLnBrk="1" fontAlgn="base" hangingPunct="1">
              <a:spcBef>
                <a:spcPct val="0"/>
              </a:spcBef>
              <a:spcAft>
                <a:spcPct val="0"/>
              </a:spcAft>
              <a:defRPr sz="3200" b="1" kern="1200">
                <a:solidFill>
                  <a:srgbClr val="005A9C"/>
                </a:solidFill>
                <a:latin typeface="Arial"/>
                <a:ea typeface="+mj-ea"/>
                <a:cs typeface="Arial"/>
              </a:defRPr>
            </a:lvl1pPr>
            <a:lvl2pPr algn="ctr" rtl="0" eaLnBrk="1" fontAlgn="base" hangingPunct="1">
              <a:spcBef>
                <a:spcPct val="0"/>
              </a:spcBef>
              <a:spcAft>
                <a:spcPct val="0"/>
              </a:spcAft>
              <a:defRPr sz="2800" b="1">
                <a:solidFill>
                  <a:srgbClr val="005A9C"/>
                </a:solidFill>
                <a:latin typeface="Arial" pitchFamily="34" charset="0"/>
                <a:cs typeface="Arial" pitchFamily="34" charset="0"/>
              </a:defRPr>
            </a:lvl2pPr>
            <a:lvl3pPr algn="ctr" rtl="0" eaLnBrk="1" fontAlgn="base" hangingPunct="1">
              <a:spcBef>
                <a:spcPct val="0"/>
              </a:spcBef>
              <a:spcAft>
                <a:spcPct val="0"/>
              </a:spcAft>
              <a:defRPr sz="2800" b="1">
                <a:solidFill>
                  <a:srgbClr val="005A9C"/>
                </a:solidFill>
                <a:latin typeface="Arial" pitchFamily="34" charset="0"/>
                <a:cs typeface="Arial" pitchFamily="34" charset="0"/>
              </a:defRPr>
            </a:lvl3pPr>
            <a:lvl4pPr algn="ctr" rtl="0" eaLnBrk="1" fontAlgn="base" hangingPunct="1">
              <a:spcBef>
                <a:spcPct val="0"/>
              </a:spcBef>
              <a:spcAft>
                <a:spcPct val="0"/>
              </a:spcAft>
              <a:defRPr sz="2800" b="1">
                <a:solidFill>
                  <a:srgbClr val="005A9C"/>
                </a:solidFill>
                <a:latin typeface="Arial" pitchFamily="34" charset="0"/>
                <a:cs typeface="Arial" pitchFamily="34" charset="0"/>
              </a:defRPr>
            </a:lvl4pPr>
            <a:lvl5pPr algn="ctr" rtl="0" eaLnBrk="1" fontAlgn="base" hangingPunct="1">
              <a:spcBef>
                <a:spcPct val="0"/>
              </a:spcBef>
              <a:spcAft>
                <a:spcPct val="0"/>
              </a:spcAft>
              <a:defRPr sz="2800" b="1">
                <a:solidFill>
                  <a:srgbClr val="005A9C"/>
                </a:solidFill>
                <a:latin typeface="Arial" pitchFamily="34" charset="0"/>
                <a:cs typeface="Arial" pitchFamily="34" charset="0"/>
              </a:defRPr>
            </a:lvl5pPr>
            <a:lvl6pPr marL="457200" algn="ctr" rtl="0" eaLnBrk="1" fontAlgn="base" hangingPunct="1">
              <a:spcBef>
                <a:spcPct val="0"/>
              </a:spcBef>
              <a:spcAft>
                <a:spcPct val="0"/>
              </a:spcAft>
              <a:defRPr sz="2800" b="1">
                <a:solidFill>
                  <a:srgbClr val="005A9C"/>
                </a:solidFill>
                <a:latin typeface="Arial" pitchFamily="34" charset="0"/>
                <a:cs typeface="Arial" pitchFamily="34" charset="0"/>
              </a:defRPr>
            </a:lvl6pPr>
            <a:lvl7pPr marL="914400" algn="ctr" rtl="0" eaLnBrk="1" fontAlgn="base" hangingPunct="1">
              <a:spcBef>
                <a:spcPct val="0"/>
              </a:spcBef>
              <a:spcAft>
                <a:spcPct val="0"/>
              </a:spcAft>
              <a:defRPr sz="2800" b="1">
                <a:solidFill>
                  <a:srgbClr val="005A9C"/>
                </a:solidFill>
                <a:latin typeface="Arial" pitchFamily="34" charset="0"/>
                <a:cs typeface="Arial" pitchFamily="34" charset="0"/>
              </a:defRPr>
            </a:lvl7pPr>
            <a:lvl8pPr marL="1371600" algn="ctr" rtl="0" eaLnBrk="1" fontAlgn="base" hangingPunct="1">
              <a:spcBef>
                <a:spcPct val="0"/>
              </a:spcBef>
              <a:spcAft>
                <a:spcPct val="0"/>
              </a:spcAft>
              <a:defRPr sz="2800" b="1">
                <a:solidFill>
                  <a:srgbClr val="005A9C"/>
                </a:solidFill>
                <a:latin typeface="Arial" pitchFamily="34" charset="0"/>
                <a:cs typeface="Arial" pitchFamily="34" charset="0"/>
              </a:defRPr>
            </a:lvl8pPr>
            <a:lvl9pPr marL="1828800" algn="ctr" rtl="0" eaLnBrk="1" fontAlgn="base" hangingPunct="1">
              <a:spcBef>
                <a:spcPct val="0"/>
              </a:spcBef>
              <a:spcAft>
                <a:spcPct val="0"/>
              </a:spcAft>
              <a:defRPr sz="2800" b="1">
                <a:solidFill>
                  <a:srgbClr val="005A9C"/>
                </a:solidFill>
                <a:latin typeface="Arial" pitchFamily="34" charset="0"/>
                <a:cs typeface="Arial" pitchFamily="34" charset="0"/>
              </a:defRPr>
            </a:lvl9pPr>
          </a:lstStyle>
          <a:p>
            <a:r>
              <a:rPr lang="en-US" dirty="0" smtClean="0"/>
              <a:t>System Effect &amp; System Leakage</a:t>
            </a:r>
          </a:p>
          <a:p>
            <a:r>
              <a:rPr lang="en-US" dirty="0" smtClean="0"/>
              <a:t>to Minimize Energy</a:t>
            </a:r>
            <a:endParaRPr lang="en-US" dirty="0"/>
          </a:p>
        </p:txBody>
      </p:sp>
      <p:pic>
        <p:nvPicPr>
          <p:cNvPr id="12" name="Picture 4" descr="https://encrypted-tbn0.gstatic.com/images?q=tbn:ANd9GcTk19w5rpH7HTIdvuiaGwgalnZpa1jmdoz-lHD7A081FyImyep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52625"/>
            <a:ext cx="3810000"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90171" y="1733550"/>
            <a:ext cx="3881829" cy="2362200"/>
            <a:chOff x="4957371" y="1657350"/>
            <a:chExt cx="3881829" cy="2362200"/>
          </a:xfrm>
        </p:grpSpPr>
        <p:pic>
          <p:nvPicPr>
            <p:cNvPr id="14" name="Picture 2" descr="IMG_12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7371" y="1921746"/>
              <a:ext cx="3729429" cy="20978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1" y="1657350"/>
              <a:ext cx="990599" cy="98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533400" y="4261306"/>
            <a:ext cx="1600200" cy="215444"/>
          </a:xfrm>
          <a:prstGeom prst="rect">
            <a:avLst/>
          </a:prstGeom>
          <a:noFill/>
        </p:spPr>
        <p:txBody>
          <a:bodyPr wrap="square" rtlCol="0">
            <a:spAutoFit/>
          </a:bodyPr>
          <a:lstStyle/>
          <a:p>
            <a:r>
              <a:rPr lang="en-US" sz="800" dirty="0" err="1" smtClean="0"/>
              <a:t>eCAPs</a:t>
            </a:r>
            <a:r>
              <a:rPr lang="en-US" sz="800" dirty="0" smtClean="0"/>
              <a:t> Engineering Toolbox</a:t>
            </a:r>
            <a:endParaRPr lang="en-US" sz="800" dirty="0"/>
          </a:p>
        </p:txBody>
      </p:sp>
    </p:spTree>
    <p:extLst>
      <p:ext uri="{BB962C8B-B14F-4D97-AF65-F5344CB8AC3E}">
        <p14:creationId xmlns:p14="http://schemas.microsoft.com/office/powerpoint/2010/main" val="15969394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2200">
                <a:solidFill>
                  <a:srgbClr val="005A9C"/>
                </a:solidFill>
                <a:latin typeface="Arial" pitchFamily="34" charset="0"/>
                <a:cs typeface="Arial" pitchFamily="34" charset="0"/>
              </a:defRPr>
            </a:lvl1pPr>
            <a:lvl2pPr marL="742950" indent="-285750">
              <a:spcBef>
                <a:spcPct val="20000"/>
              </a:spcBef>
              <a:buFont typeface="Arial" pitchFamily="34" charset="0"/>
              <a:buChar char="–"/>
              <a:defRPr sz="2000">
                <a:solidFill>
                  <a:srgbClr val="005A9C"/>
                </a:solidFill>
                <a:latin typeface="Arial" pitchFamily="34" charset="0"/>
                <a:cs typeface="Arial" pitchFamily="34" charset="0"/>
              </a:defRPr>
            </a:lvl2pPr>
            <a:lvl3pPr marL="1143000" indent="-228600">
              <a:spcBef>
                <a:spcPct val="20000"/>
              </a:spcBef>
              <a:buFont typeface="Arial" pitchFamily="34" charset="0"/>
              <a:buChar char="•"/>
              <a:defRPr>
                <a:solidFill>
                  <a:srgbClr val="005A9C"/>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spcBef>
                <a:spcPct val="0"/>
              </a:spcBef>
              <a:buFontTx/>
              <a:buNone/>
            </a:pPr>
            <a:fld id="{998C8083-4F74-4856-9B97-8BA724E3E3F8}" type="slidenum">
              <a:rPr lang="en-US" altLang="en-US" sz="900" smtClean="0">
                <a:solidFill>
                  <a:srgbClr val="FFFFFF"/>
                </a:solidFill>
              </a:rPr>
              <a:pPr>
                <a:spcBef>
                  <a:spcPct val="0"/>
                </a:spcBef>
                <a:buFontTx/>
                <a:buNone/>
              </a:pPr>
              <a:t>58</a:t>
            </a:fld>
            <a:endParaRPr lang="en-US" altLang="en-US" sz="1400" smtClean="0">
              <a:solidFill>
                <a:srgbClr val="FFFF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428750"/>
            <a:ext cx="4339771" cy="2438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404" y="1276350"/>
            <a:ext cx="3990110" cy="2438400"/>
          </a:xfrm>
          <a:prstGeom prst="rect">
            <a:avLst/>
          </a:prstGeom>
        </p:spPr>
      </p:pic>
      <p:sp>
        <p:nvSpPr>
          <p:cNvPr id="10" name="TextBox 15"/>
          <p:cNvSpPr txBox="1">
            <a:spLocks noChangeArrowheads="1"/>
          </p:cNvSpPr>
          <p:nvPr/>
        </p:nvSpPr>
        <p:spPr bwMode="auto">
          <a:xfrm>
            <a:off x="685800" y="3867150"/>
            <a:ext cx="426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r>
              <a:rPr lang="en-US" altLang="en-US" sz="1800" dirty="0" smtClean="0">
                <a:latin typeface="Arial" panose="020B0604020202020204" pitchFamily="34" charset="0"/>
                <a:cs typeface="Arial" panose="020B0604020202020204" pitchFamily="34" charset="0"/>
              </a:rPr>
              <a:t>Non-Invasive Airflow Monitoring</a:t>
            </a:r>
            <a:endParaRPr lang="en-US" altLang="en-US" sz="1800" dirty="0">
              <a:latin typeface="Arial" panose="020B0604020202020204" pitchFamily="34" charset="0"/>
              <a:cs typeface="Arial" panose="020B0604020202020204" pitchFamily="34" charset="0"/>
            </a:endParaRPr>
          </a:p>
        </p:txBody>
      </p:sp>
      <p:sp>
        <p:nvSpPr>
          <p:cNvPr id="11" name="TextBox 15"/>
          <p:cNvSpPr txBox="1">
            <a:spLocks noChangeArrowheads="1"/>
          </p:cNvSpPr>
          <p:nvPr/>
        </p:nvSpPr>
        <p:spPr bwMode="auto">
          <a:xfrm>
            <a:off x="4724400" y="3878818"/>
            <a:ext cx="426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r>
              <a:rPr lang="en-US" altLang="en-US" sz="1800" dirty="0" smtClean="0">
                <a:latin typeface="Arial" panose="020B0604020202020204" pitchFamily="34" charset="0"/>
                <a:cs typeface="Arial" panose="020B0604020202020204" pitchFamily="34" charset="0"/>
              </a:rPr>
              <a:t>Integrated Sensors &amp; Speed Controls</a:t>
            </a:r>
            <a:endParaRPr lang="en-US" altLang="en-US" sz="1800" dirty="0">
              <a:latin typeface="Arial" panose="020B0604020202020204" pitchFamily="34" charset="0"/>
              <a:cs typeface="Arial" panose="020B0604020202020204" pitchFamily="34" charset="0"/>
            </a:endParaRPr>
          </a:p>
        </p:txBody>
      </p:sp>
      <p:sp>
        <p:nvSpPr>
          <p:cNvPr id="12" name="Title 1"/>
          <p:cNvSpPr txBox="1">
            <a:spLocks/>
          </p:cNvSpPr>
          <p:nvPr/>
        </p:nvSpPr>
        <p:spPr bwMode="auto">
          <a:xfrm>
            <a:off x="609600" y="66675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200" b="1" kern="1200">
                <a:solidFill>
                  <a:srgbClr val="005A9C"/>
                </a:solidFill>
                <a:latin typeface="Arial"/>
                <a:ea typeface="+mj-ea"/>
                <a:cs typeface="Arial"/>
              </a:defRPr>
            </a:lvl1pPr>
            <a:lvl2pPr algn="ctr" rtl="0" eaLnBrk="1" fontAlgn="base" hangingPunct="1">
              <a:spcBef>
                <a:spcPct val="0"/>
              </a:spcBef>
              <a:spcAft>
                <a:spcPct val="0"/>
              </a:spcAft>
              <a:defRPr sz="2800" b="1">
                <a:solidFill>
                  <a:srgbClr val="005A9C"/>
                </a:solidFill>
                <a:latin typeface="Arial" pitchFamily="34" charset="0"/>
                <a:cs typeface="Arial" pitchFamily="34" charset="0"/>
              </a:defRPr>
            </a:lvl2pPr>
            <a:lvl3pPr algn="ctr" rtl="0" eaLnBrk="1" fontAlgn="base" hangingPunct="1">
              <a:spcBef>
                <a:spcPct val="0"/>
              </a:spcBef>
              <a:spcAft>
                <a:spcPct val="0"/>
              </a:spcAft>
              <a:defRPr sz="2800" b="1">
                <a:solidFill>
                  <a:srgbClr val="005A9C"/>
                </a:solidFill>
                <a:latin typeface="Arial" pitchFamily="34" charset="0"/>
                <a:cs typeface="Arial" pitchFamily="34" charset="0"/>
              </a:defRPr>
            </a:lvl3pPr>
            <a:lvl4pPr algn="ctr" rtl="0" eaLnBrk="1" fontAlgn="base" hangingPunct="1">
              <a:spcBef>
                <a:spcPct val="0"/>
              </a:spcBef>
              <a:spcAft>
                <a:spcPct val="0"/>
              </a:spcAft>
              <a:defRPr sz="2800" b="1">
                <a:solidFill>
                  <a:srgbClr val="005A9C"/>
                </a:solidFill>
                <a:latin typeface="Arial" pitchFamily="34" charset="0"/>
                <a:cs typeface="Arial" pitchFamily="34" charset="0"/>
              </a:defRPr>
            </a:lvl4pPr>
            <a:lvl5pPr algn="ctr" rtl="0" eaLnBrk="1" fontAlgn="base" hangingPunct="1">
              <a:spcBef>
                <a:spcPct val="0"/>
              </a:spcBef>
              <a:spcAft>
                <a:spcPct val="0"/>
              </a:spcAft>
              <a:defRPr sz="2800" b="1">
                <a:solidFill>
                  <a:srgbClr val="005A9C"/>
                </a:solidFill>
                <a:latin typeface="Arial" pitchFamily="34" charset="0"/>
                <a:cs typeface="Arial" pitchFamily="34" charset="0"/>
              </a:defRPr>
            </a:lvl5pPr>
            <a:lvl6pPr marL="457200" algn="ctr" rtl="0" eaLnBrk="1" fontAlgn="base" hangingPunct="1">
              <a:spcBef>
                <a:spcPct val="0"/>
              </a:spcBef>
              <a:spcAft>
                <a:spcPct val="0"/>
              </a:spcAft>
              <a:defRPr sz="2800" b="1">
                <a:solidFill>
                  <a:srgbClr val="005A9C"/>
                </a:solidFill>
                <a:latin typeface="Arial" pitchFamily="34" charset="0"/>
                <a:cs typeface="Arial" pitchFamily="34" charset="0"/>
              </a:defRPr>
            </a:lvl6pPr>
            <a:lvl7pPr marL="914400" algn="ctr" rtl="0" eaLnBrk="1" fontAlgn="base" hangingPunct="1">
              <a:spcBef>
                <a:spcPct val="0"/>
              </a:spcBef>
              <a:spcAft>
                <a:spcPct val="0"/>
              </a:spcAft>
              <a:defRPr sz="2800" b="1">
                <a:solidFill>
                  <a:srgbClr val="005A9C"/>
                </a:solidFill>
                <a:latin typeface="Arial" pitchFamily="34" charset="0"/>
                <a:cs typeface="Arial" pitchFamily="34" charset="0"/>
              </a:defRPr>
            </a:lvl7pPr>
            <a:lvl8pPr marL="1371600" algn="ctr" rtl="0" eaLnBrk="1" fontAlgn="base" hangingPunct="1">
              <a:spcBef>
                <a:spcPct val="0"/>
              </a:spcBef>
              <a:spcAft>
                <a:spcPct val="0"/>
              </a:spcAft>
              <a:defRPr sz="2800" b="1">
                <a:solidFill>
                  <a:srgbClr val="005A9C"/>
                </a:solidFill>
                <a:latin typeface="Arial" pitchFamily="34" charset="0"/>
                <a:cs typeface="Arial" pitchFamily="34" charset="0"/>
              </a:defRPr>
            </a:lvl8pPr>
            <a:lvl9pPr marL="1828800" algn="ctr" rtl="0" eaLnBrk="1" fontAlgn="base" hangingPunct="1">
              <a:spcBef>
                <a:spcPct val="0"/>
              </a:spcBef>
              <a:spcAft>
                <a:spcPct val="0"/>
              </a:spcAft>
              <a:defRPr sz="2800" b="1">
                <a:solidFill>
                  <a:srgbClr val="005A9C"/>
                </a:solidFill>
                <a:latin typeface="Arial" pitchFamily="34" charset="0"/>
                <a:cs typeface="Arial" pitchFamily="34" charset="0"/>
              </a:defRPr>
            </a:lvl9pPr>
          </a:lstStyle>
          <a:p>
            <a:pPr algn="l"/>
            <a:r>
              <a:rPr lang="en-US" sz="2400" b="0" dirty="0" smtClean="0">
                <a:solidFill>
                  <a:schemeClr val="tx1"/>
                </a:solidFill>
              </a:rPr>
              <a:t>Avoid Overventilation w/ Variable Speed Controls</a:t>
            </a:r>
            <a:endParaRPr lang="en-US" sz="2400" b="0" dirty="0">
              <a:solidFill>
                <a:schemeClr val="tx1"/>
              </a:solidFill>
            </a:endParaRPr>
          </a:p>
        </p:txBody>
      </p:sp>
      <p:sp>
        <p:nvSpPr>
          <p:cNvPr id="13" name="Title 1"/>
          <p:cNvSpPr txBox="1">
            <a:spLocks/>
          </p:cNvSpPr>
          <p:nvPr/>
        </p:nvSpPr>
        <p:spPr bwMode="auto">
          <a:xfrm>
            <a:off x="457200" y="20955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ctr" rtl="0" eaLnBrk="1" fontAlgn="base" hangingPunct="1">
              <a:spcBef>
                <a:spcPct val="0"/>
              </a:spcBef>
              <a:spcAft>
                <a:spcPct val="0"/>
              </a:spcAft>
              <a:defRPr sz="3200" b="1" kern="1200">
                <a:solidFill>
                  <a:srgbClr val="005A9C"/>
                </a:solidFill>
                <a:latin typeface="Arial"/>
                <a:ea typeface="+mj-ea"/>
                <a:cs typeface="Arial"/>
              </a:defRPr>
            </a:lvl1pPr>
            <a:lvl2pPr algn="ctr" rtl="0" eaLnBrk="1" fontAlgn="base" hangingPunct="1">
              <a:spcBef>
                <a:spcPct val="0"/>
              </a:spcBef>
              <a:spcAft>
                <a:spcPct val="0"/>
              </a:spcAft>
              <a:defRPr sz="2800" b="1">
                <a:solidFill>
                  <a:srgbClr val="005A9C"/>
                </a:solidFill>
                <a:latin typeface="Arial" pitchFamily="34" charset="0"/>
                <a:cs typeface="Arial" pitchFamily="34" charset="0"/>
              </a:defRPr>
            </a:lvl2pPr>
            <a:lvl3pPr algn="ctr" rtl="0" eaLnBrk="1" fontAlgn="base" hangingPunct="1">
              <a:spcBef>
                <a:spcPct val="0"/>
              </a:spcBef>
              <a:spcAft>
                <a:spcPct val="0"/>
              </a:spcAft>
              <a:defRPr sz="2800" b="1">
                <a:solidFill>
                  <a:srgbClr val="005A9C"/>
                </a:solidFill>
                <a:latin typeface="Arial" pitchFamily="34" charset="0"/>
                <a:cs typeface="Arial" pitchFamily="34" charset="0"/>
              </a:defRPr>
            </a:lvl3pPr>
            <a:lvl4pPr algn="ctr" rtl="0" eaLnBrk="1" fontAlgn="base" hangingPunct="1">
              <a:spcBef>
                <a:spcPct val="0"/>
              </a:spcBef>
              <a:spcAft>
                <a:spcPct val="0"/>
              </a:spcAft>
              <a:defRPr sz="2800" b="1">
                <a:solidFill>
                  <a:srgbClr val="005A9C"/>
                </a:solidFill>
                <a:latin typeface="Arial" pitchFamily="34" charset="0"/>
                <a:cs typeface="Arial" pitchFamily="34" charset="0"/>
              </a:defRPr>
            </a:lvl4pPr>
            <a:lvl5pPr algn="ctr" rtl="0" eaLnBrk="1" fontAlgn="base" hangingPunct="1">
              <a:spcBef>
                <a:spcPct val="0"/>
              </a:spcBef>
              <a:spcAft>
                <a:spcPct val="0"/>
              </a:spcAft>
              <a:defRPr sz="2800" b="1">
                <a:solidFill>
                  <a:srgbClr val="005A9C"/>
                </a:solidFill>
                <a:latin typeface="Arial" pitchFamily="34" charset="0"/>
                <a:cs typeface="Arial" pitchFamily="34" charset="0"/>
              </a:defRPr>
            </a:lvl5pPr>
            <a:lvl6pPr marL="457200" algn="ctr" rtl="0" eaLnBrk="1" fontAlgn="base" hangingPunct="1">
              <a:spcBef>
                <a:spcPct val="0"/>
              </a:spcBef>
              <a:spcAft>
                <a:spcPct val="0"/>
              </a:spcAft>
              <a:defRPr sz="2800" b="1">
                <a:solidFill>
                  <a:srgbClr val="005A9C"/>
                </a:solidFill>
                <a:latin typeface="Arial" pitchFamily="34" charset="0"/>
                <a:cs typeface="Arial" pitchFamily="34" charset="0"/>
              </a:defRPr>
            </a:lvl6pPr>
            <a:lvl7pPr marL="914400" algn="ctr" rtl="0" eaLnBrk="1" fontAlgn="base" hangingPunct="1">
              <a:spcBef>
                <a:spcPct val="0"/>
              </a:spcBef>
              <a:spcAft>
                <a:spcPct val="0"/>
              </a:spcAft>
              <a:defRPr sz="2800" b="1">
                <a:solidFill>
                  <a:srgbClr val="005A9C"/>
                </a:solidFill>
                <a:latin typeface="Arial" pitchFamily="34" charset="0"/>
                <a:cs typeface="Arial" pitchFamily="34" charset="0"/>
              </a:defRPr>
            </a:lvl7pPr>
            <a:lvl8pPr marL="1371600" algn="ctr" rtl="0" eaLnBrk="1" fontAlgn="base" hangingPunct="1">
              <a:spcBef>
                <a:spcPct val="0"/>
              </a:spcBef>
              <a:spcAft>
                <a:spcPct val="0"/>
              </a:spcAft>
              <a:defRPr sz="2800" b="1">
                <a:solidFill>
                  <a:srgbClr val="005A9C"/>
                </a:solidFill>
                <a:latin typeface="Arial" pitchFamily="34" charset="0"/>
                <a:cs typeface="Arial" pitchFamily="34" charset="0"/>
              </a:defRPr>
            </a:lvl8pPr>
            <a:lvl9pPr marL="1828800" algn="ctr" rtl="0" eaLnBrk="1" fontAlgn="base" hangingPunct="1">
              <a:spcBef>
                <a:spcPct val="0"/>
              </a:spcBef>
              <a:spcAft>
                <a:spcPct val="0"/>
              </a:spcAft>
              <a:defRPr sz="2800" b="1">
                <a:solidFill>
                  <a:srgbClr val="005A9C"/>
                </a:solidFill>
                <a:latin typeface="Arial" pitchFamily="34" charset="0"/>
                <a:cs typeface="Arial" pitchFamily="34" charset="0"/>
              </a:defRPr>
            </a:lvl9pPr>
          </a:lstStyle>
          <a:p>
            <a:r>
              <a:rPr lang="en-US" dirty="0" smtClean="0"/>
              <a:t>Fan Controls &amp; Sensors to Minimize Energy</a:t>
            </a:r>
            <a:endParaRPr lang="en-US" dirty="0"/>
          </a:p>
        </p:txBody>
      </p:sp>
    </p:spTree>
    <p:extLst>
      <p:ext uri="{BB962C8B-B14F-4D97-AF65-F5344CB8AC3E}">
        <p14:creationId xmlns:p14="http://schemas.microsoft.com/office/powerpoint/2010/main" val="34753020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Homework</a:t>
            </a:r>
            <a:endParaRPr lang="en-US" dirty="0"/>
          </a:p>
        </p:txBody>
      </p:sp>
      <p:sp>
        <p:nvSpPr>
          <p:cNvPr id="3" name="Content Placeholder 2"/>
          <p:cNvSpPr>
            <a:spLocks noGrp="1"/>
          </p:cNvSpPr>
          <p:nvPr>
            <p:ph idx="1"/>
          </p:nvPr>
        </p:nvSpPr>
        <p:spPr>
          <a:xfrm>
            <a:off x="3657600" y="1524000"/>
            <a:ext cx="5334000" cy="3257550"/>
          </a:xfrm>
        </p:spPr>
        <p:txBody>
          <a:bodyPr>
            <a:normAutofit/>
          </a:bodyPr>
          <a:lstStyle/>
          <a:p>
            <a:r>
              <a:rPr lang="en-US" sz="1800" dirty="0"/>
              <a:t>Review what you have </a:t>
            </a:r>
            <a:r>
              <a:rPr lang="en-US" sz="1800" dirty="0" smtClean="0"/>
              <a:t>learned here.</a:t>
            </a:r>
          </a:p>
          <a:p>
            <a:r>
              <a:rPr lang="en-US" sz="1800" dirty="0" smtClean="0"/>
              <a:t>Share </a:t>
            </a:r>
            <a:r>
              <a:rPr lang="en-US" sz="1800" dirty="0"/>
              <a:t>this info (FACTS) with your fellow consulting engineers, </a:t>
            </a:r>
            <a:r>
              <a:rPr lang="en-US" sz="1800" dirty="0" smtClean="0"/>
              <a:t>Architects, </a:t>
            </a:r>
            <a:r>
              <a:rPr lang="en-US" sz="1800" dirty="0"/>
              <a:t>contractors, and end </a:t>
            </a:r>
            <a:r>
              <a:rPr lang="en-US" sz="1800" dirty="0" smtClean="0"/>
              <a:t>users, and </a:t>
            </a:r>
            <a:r>
              <a:rPr lang="en-US" sz="1800" dirty="0"/>
              <a:t>code </a:t>
            </a:r>
            <a:r>
              <a:rPr lang="en-US" sz="1800" dirty="0" smtClean="0"/>
              <a:t>officials.</a:t>
            </a:r>
          </a:p>
          <a:p>
            <a:r>
              <a:rPr lang="en-US" sz="1800" dirty="0" smtClean="0"/>
              <a:t>Greenheck </a:t>
            </a:r>
            <a:r>
              <a:rPr lang="en-US" sz="1800" dirty="0"/>
              <a:t>Product Application Guide, </a:t>
            </a:r>
            <a:r>
              <a:rPr lang="en-US" sz="1800" i="1" dirty="0"/>
              <a:t>Understanding Fan Efficiency </a:t>
            </a:r>
            <a:r>
              <a:rPr lang="en-US" sz="1800" i="1" dirty="0" smtClean="0"/>
              <a:t>Grades</a:t>
            </a:r>
            <a:endParaRPr lang="en-US" sz="1800" i="1" dirty="0"/>
          </a:p>
          <a:p>
            <a:pPr lvl="1"/>
            <a:r>
              <a:rPr lang="en-US" sz="1400" dirty="0">
                <a:hlinkClick r:id="rId2"/>
              </a:rPr>
              <a:t>http://www.greenheck.com/library/articles/88</a:t>
            </a:r>
            <a:endParaRPr lang="en-US" sz="1400" dirty="0"/>
          </a:p>
          <a:p>
            <a:r>
              <a:rPr lang="en-US" sz="1800" dirty="0" smtClean="0"/>
              <a:t>Greenheck </a:t>
            </a:r>
            <a:r>
              <a:rPr lang="en-US" sz="1800" dirty="0"/>
              <a:t>also has an </a:t>
            </a:r>
            <a:r>
              <a:rPr lang="en-US" sz="1800" dirty="0" smtClean="0"/>
              <a:t>FEG </a:t>
            </a:r>
            <a:r>
              <a:rPr lang="en-US" sz="1800" dirty="0"/>
              <a:t>Energy </a:t>
            </a:r>
            <a:r>
              <a:rPr lang="en-US" sz="1800" dirty="0" smtClean="0"/>
              <a:t>Guide.</a:t>
            </a:r>
            <a:endParaRPr lang="en-US" sz="1800" dirty="0"/>
          </a:p>
          <a:p>
            <a:r>
              <a:rPr lang="en-US" sz="1800" dirty="0"/>
              <a:t>Read more: </a:t>
            </a:r>
            <a:r>
              <a:rPr lang="en-US" sz="1400" u="sng" dirty="0">
                <a:hlinkClick r:id="rId3"/>
              </a:rPr>
              <a:t>http://</a:t>
            </a:r>
            <a:r>
              <a:rPr lang="en-US" sz="1400" u="sng" dirty="0" smtClean="0">
                <a:hlinkClick r:id="rId3"/>
              </a:rPr>
              <a:t>www.csemag.com</a:t>
            </a:r>
            <a:endParaRPr lang="en-US" sz="1400" u="sng" dirty="0" smtClean="0"/>
          </a:p>
          <a:p>
            <a:pPr lvl="1"/>
            <a:r>
              <a:rPr lang="en-US" sz="1400" u="sng" dirty="0" smtClean="0"/>
              <a:t>Search “FEG”</a:t>
            </a:r>
            <a:endParaRPr lang="en-US" sz="1400" dirty="0"/>
          </a:p>
          <a:p>
            <a:pPr marL="0" indent="0">
              <a:buNone/>
            </a:pPr>
            <a:endParaRPr lang="en-US" sz="2000" dirty="0"/>
          </a:p>
          <a:p>
            <a:endParaRPr lang="en-US" sz="2000" dirty="0"/>
          </a:p>
          <a:p>
            <a:pPr marL="0" indent="0">
              <a:buNone/>
            </a:pPr>
            <a:endParaRPr lang="en-US" sz="28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840" y="835819"/>
            <a:ext cx="2017560" cy="2497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2495550"/>
            <a:ext cx="1870029" cy="2438400"/>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61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dirty="0" smtClean="0"/>
              <a:t>A Quad is*…</a:t>
            </a:r>
            <a:endParaRPr lang="en-US" dirty="0"/>
          </a:p>
        </p:txBody>
      </p:sp>
      <p:sp>
        <p:nvSpPr>
          <p:cNvPr id="3" name="Content Placeholder 2"/>
          <p:cNvSpPr>
            <a:spLocks noGrp="1"/>
          </p:cNvSpPr>
          <p:nvPr>
            <p:ph idx="1"/>
          </p:nvPr>
        </p:nvSpPr>
        <p:spPr>
          <a:xfrm>
            <a:off x="0" y="745170"/>
            <a:ext cx="8505413" cy="2228850"/>
          </a:xfrm>
        </p:spPr>
        <p:txBody>
          <a:bodyPr>
            <a:normAutofit fontScale="77500" lnSpcReduction="20000"/>
          </a:bodyPr>
          <a:lstStyle/>
          <a:p>
            <a:pPr marL="0" indent="0">
              <a:buNone/>
            </a:pPr>
            <a:r>
              <a:rPr lang="en-US" sz="2600" dirty="0" smtClean="0"/>
              <a:t>1,000,000,000,000,000 </a:t>
            </a:r>
            <a:r>
              <a:rPr lang="en-US" sz="2600" dirty="0"/>
              <a:t>BTU</a:t>
            </a:r>
          </a:p>
          <a:p>
            <a:pPr marL="0" indent="0">
              <a:buNone/>
            </a:pPr>
            <a:endParaRPr lang="en-US" sz="1600" dirty="0" smtClean="0"/>
          </a:p>
          <a:p>
            <a:pPr marL="0" indent="0">
              <a:buNone/>
            </a:pPr>
            <a:endParaRPr lang="en-US" dirty="0" smtClean="0"/>
          </a:p>
          <a:p>
            <a:pPr marL="0" indent="0">
              <a:buNone/>
            </a:pPr>
            <a:r>
              <a:rPr lang="en-US" sz="2600" dirty="0" smtClean="0"/>
              <a:t>293,297,222,222 kWh</a:t>
            </a:r>
            <a:endParaRPr lang="en-US" sz="2600" dirty="0"/>
          </a:p>
          <a:p>
            <a:pPr marL="0" indent="0">
              <a:buNone/>
            </a:pPr>
            <a:endParaRPr lang="en-US" dirty="0" smtClean="0"/>
          </a:p>
          <a:p>
            <a:pPr marL="0" indent="0">
              <a:buNone/>
            </a:pPr>
            <a:endParaRPr lang="en-US" sz="1600" dirty="0" smtClean="0"/>
          </a:p>
          <a:p>
            <a:pPr marL="0" indent="0">
              <a:buNone/>
            </a:pPr>
            <a:r>
              <a:rPr lang="en-US" sz="2600" dirty="0" smtClean="0"/>
              <a:t>83,333,333,333 Tons of AC</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p:txBody>
      </p:sp>
      <p:sp>
        <p:nvSpPr>
          <p:cNvPr id="4" name="Rectangle 3"/>
          <p:cNvSpPr/>
          <p:nvPr/>
        </p:nvSpPr>
        <p:spPr>
          <a:xfrm>
            <a:off x="6160145" y="4185106"/>
            <a:ext cx="2907655" cy="215444"/>
          </a:xfrm>
          <a:prstGeom prst="rect">
            <a:avLst/>
          </a:prstGeom>
        </p:spPr>
        <p:txBody>
          <a:bodyPr wrap="square">
            <a:spAutoFit/>
          </a:bodyPr>
          <a:lstStyle/>
          <a:p>
            <a:pPr marL="57150" lvl="1" indent="0" algn="r">
              <a:buNone/>
            </a:pPr>
            <a:r>
              <a:rPr lang="en-US" sz="800" dirty="0" smtClean="0"/>
              <a:t>*Presenter is not responsible for conversions.  </a:t>
            </a:r>
            <a:endParaRPr lang="en-US" sz="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247" y="685800"/>
            <a:ext cx="819974" cy="92202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986"/>
          <a:stretch/>
        </p:blipFill>
        <p:spPr>
          <a:xfrm>
            <a:off x="7547781" y="3234275"/>
            <a:ext cx="1373705" cy="651925"/>
          </a:xfrm>
          <a:prstGeom prst="rect">
            <a:avLst/>
          </a:prstGeom>
        </p:spPr>
      </p:pic>
      <p:sp>
        <p:nvSpPr>
          <p:cNvPr id="11" name="Oval 10"/>
          <p:cNvSpPr/>
          <p:nvPr/>
        </p:nvSpPr>
        <p:spPr>
          <a:xfrm>
            <a:off x="6993194" y="4019550"/>
            <a:ext cx="2074606" cy="51435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4370313" y="798877"/>
                <a:ext cx="3630687" cy="707886"/>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𝑜𝑟</m:t>
                    </m:r>
                    <m:r>
                      <a:rPr lang="en-US" sz="2000" b="0" i="1" smtClean="0">
                        <a:latin typeface="Cambria Math" panose="02040503050406030204" pitchFamily="18" charset="0"/>
                      </a:rPr>
                      <m:t>…10 </m:t>
                    </m:r>
                    <m:r>
                      <a:rPr lang="en-US" sz="2000" i="1">
                        <a:latin typeface="Cambria Math"/>
                      </a:rPr>
                      <m:t>𝐵𝑖𝑙𝑙𝑖𝑜𝑛</m:t>
                    </m:r>
                    <m:r>
                      <a:rPr lang="en-US" sz="2000" b="0" i="1" smtClean="0">
                        <a:latin typeface="Cambria Math" panose="02040503050406030204" pitchFamily="18" charset="0"/>
                      </a:rPr>
                      <m:t>, </m:t>
                    </m:r>
                    <m:r>
                      <a:rPr lang="en-US" sz="2000" i="1">
                        <a:latin typeface="Cambria Math"/>
                      </a:rPr>
                      <m:t> </m:t>
                    </m:r>
                  </m:oMath>
                </a14:m>
                <a:r>
                  <a:rPr lang="en-US" sz="2000" dirty="0" smtClean="0"/>
                  <a:t>100,000 BTU </a:t>
                </a:r>
                <a14:m>
                  <m:oMath xmlns:m="http://schemas.openxmlformats.org/officeDocument/2006/math">
                    <m:r>
                      <a:rPr lang="en-US" sz="2000" i="1">
                        <a:latin typeface="Cambria Math"/>
                      </a:rPr>
                      <m:t>𝑅𝑒𝑠</m:t>
                    </m:r>
                    <m:r>
                      <a:rPr lang="en-US" sz="2000" b="0" i="1" smtClean="0">
                        <a:latin typeface="Cambria Math" panose="02040503050406030204" pitchFamily="18" charset="0"/>
                      </a:rPr>
                      <m:t>𝑖𝑑𝑒𝑛𝑡𝑖𝑎𝑙</m:t>
                    </m:r>
                    <m:r>
                      <a:rPr lang="en-US" sz="2000" i="1">
                        <a:latin typeface="Cambria Math"/>
                      </a:rPr>
                      <m:t>𝐹𝑢𝑟𝑛𝑎𝑐𝑒𝑠</m:t>
                    </m:r>
                  </m:oMath>
                </a14:m>
                <a:endParaRPr lang="en-US" sz="2000" i="1" dirty="0">
                  <a:latin typeface="Cambria Math"/>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370313" y="798877"/>
                <a:ext cx="3630687" cy="707886"/>
              </a:xfrm>
              <a:prstGeom prst="rect">
                <a:avLst/>
              </a:prstGeom>
              <a:blipFill rotWithShape="0">
                <a:blip r:embed="rId5"/>
                <a:stretch>
                  <a:fillRect t="-4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235364" y="3321012"/>
                <a:ext cx="3048000" cy="707886"/>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𝑜𝑟</m:t>
                    </m:r>
                    <m:r>
                      <a:rPr lang="en-US" sz="2000" b="0" i="1" smtClean="0">
                        <a:latin typeface="Cambria Math" panose="02040503050406030204" pitchFamily="18" charset="0"/>
                      </a:rPr>
                      <m:t>… 16 </m:t>
                    </m:r>
                    <m:r>
                      <a:rPr lang="en-US" sz="2000" i="1">
                        <a:latin typeface="Cambria Math"/>
                      </a:rPr>
                      <m:t>𝐵𝑖𝑙𝑙𝑖𝑜𝑛</m:t>
                    </m:r>
                  </m:oMath>
                </a14:m>
                <a:r>
                  <a:rPr lang="en-US" sz="2000" i="1" dirty="0">
                    <a:latin typeface="Cambria Math"/>
                  </a:rPr>
                  <a:t> </a:t>
                </a:r>
                <a:r>
                  <a:rPr lang="en-US" sz="2000" i="1" dirty="0" smtClean="0">
                    <a:latin typeface="Cambria Math"/>
                  </a:rPr>
                  <a:t>5.2 Ton</a:t>
                </a:r>
              </a:p>
              <a:p>
                <a:r>
                  <a:rPr lang="en-US" sz="2000" i="1" dirty="0" smtClean="0">
                    <a:latin typeface="Cambria Math"/>
                  </a:rPr>
                  <a:t>Residential  AC Units</a:t>
                </a:r>
                <a:endParaRPr lang="en-US" sz="2000" i="1" dirty="0">
                  <a:latin typeface="Cambria Math"/>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235364" y="3321012"/>
                <a:ext cx="3048000" cy="707886"/>
              </a:xfrm>
              <a:prstGeom prst="rect">
                <a:avLst/>
              </a:prstGeom>
              <a:blipFill rotWithShape="0">
                <a:blip r:embed="rId6"/>
                <a:stretch>
                  <a:fillRect l="-2200" t="-5172"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57600" y="2088260"/>
                <a:ext cx="3812407" cy="669475"/>
              </a:xfrm>
              <a:prstGeom prst="rect">
                <a:avLst/>
              </a:prstGeom>
              <a:noFill/>
            </p:spPr>
            <p:txBody>
              <a:bodyPr wrap="square" rtlCol="0">
                <a:no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𝑜𝑟</m:t>
                      </m:r>
                      <m:r>
                        <a:rPr lang="en-US" sz="2000" b="0" i="1" smtClean="0">
                          <a:latin typeface="Cambria Math" panose="02040503050406030204" pitchFamily="18" charset="0"/>
                        </a:rPr>
                        <m:t>… 293.3 </m:t>
                      </m:r>
                      <m:r>
                        <a:rPr lang="en-US" sz="2000" b="0" i="1" smtClean="0">
                          <a:latin typeface="Cambria Math"/>
                        </a:rPr>
                        <m:t>𝑀𝑖𝑙𝑙𝑖𝑜𝑛</m:t>
                      </m:r>
                      <m:r>
                        <a:rPr lang="en-US" sz="2000" b="0" i="1" smtClean="0">
                          <a:latin typeface="Cambria Math"/>
                        </a:rPr>
                        <m:t> 100 </m:t>
                      </m:r>
                      <m:r>
                        <a:rPr lang="en-US" sz="2000" b="0" i="1" smtClean="0">
                          <a:latin typeface="Cambria Math"/>
                        </a:rPr>
                        <m:t>𝑊</m:t>
                      </m:r>
                      <m:r>
                        <a:rPr lang="en-US" sz="2000" b="0" i="1" smtClean="0">
                          <a:latin typeface="Cambria Math"/>
                        </a:rPr>
                        <m:t> </m:t>
                      </m:r>
                      <m:r>
                        <a:rPr lang="en-US" sz="2000" b="0" i="1" smtClean="0">
                          <a:latin typeface="Cambria Math"/>
                        </a:rPr>
                        <m:t>𝐿𝑖𝑔h𝑡</m:t>
                      </m:r>
                      <m:r>
                        <a:rPr lang="en-US" sz="2000" b="0" i="1" smtClean="0">
                          <a:latin typeface="Cambria Math"/>
                        </a:rPr>
                        <m:t> </m:t>
                      </m:r>
                      <m:r>
                        <a:rPr lang="en-US" sz="2000" b="0" i="1" smtClean="0">
                          <a:latin typeface="Cambria Math"/>
                        </a:rPr>
                        <m:t>𝐵𝑢𝑙𝑏𝑠</m:t>
                      </m:r>
                    </m:oMath>
                  </m:oMathPara>
                </a14:m>
                <a:endParaRPr lang="en-US" sz="2000" i="1" dirty="0"/>
              </a:p>
            </p:txBody>
          </p:sp>
        </mc:Choice>
        <mc:Fallback xmlns="">
          <p:sp>
            <p:nvSpPr>
              <p:cNvPr id="14" name="TextBox 13"/>
              <p:cNvSpPr txBox="1">
                <a:spLocks noRot="1" noChangeAspect="1" noMove="1" noResize="1" noEditPoints="1" noAdjustHandles="1" noChangeArrowheads="1" noChangeShapeType="1" noTextEdit="1"/>
              </p:cNvSpPr>
              <p:nvPr/>
            </p:nvSpPr>
            <p:spPr>
              <a:xfrm>
                <a:off x="3657600" y="2088260"/>
                <a:ext cx="3812407" cy="669475"/>
              </a:xfrm>
              <a:prstGeom prst="rect">
                <a:avLst/>
              </a:prstGeom>
              <a:blipFill rotWithShape="0">
                <a:blip r:embed="rId7"/>
                <a:stretch>
                  <a:fillRect r="-16640"/>
                </a:stretch>
              </a:blipFill>
            </p:spPr>
            <p:txBody>
              <a:bodyPr/>
              <a:lstStyle/>
              <a:p>
                <a:r>
                  <a:rPr lang="en-US">
                    <a:noFill/>
                  </a:rPr>
                  <a:t> </a:t>
                </a:r>
              </a:p>
            </p:txBody>
          </p:sp>
        </mc:Fallback>
      </mc:AlternateContent>
      <p:pic>
        <p:nvPicPr>
          <p:cNvPr id="9" name="Picture 8"/>
          <p:cNvPicPr>
            <a:picLocks noChangeAspect="1"/>
          </p:cNvPicPr>
          <p:nvPr/>
        </p:nvPicPr>
        <p:blipFill>
          <a:blip r:embed="rId8"/>
          <a:stretch>
            <a:fillRect/>
          </a:stretch>
        </p:blipFill>
        <p:spPr>
          <a:xfrm>
            <a:off x="8201604" y="1881060"/>
            <a:ext cx="755617" cy="771525"/>
          </a:xfrm>
          <a:prstGeom prst="rect">
            <a:avLst/>
          </a:prstGeom>
        </p:spPr>
      </p:pic>
    </p:spTree>
    <p:extLst>
      <p:ext uri="{BB962C8B-B14F-4D97-AF65-F5344CB8AC3E}">
        <p14:creationId xmlns:p14="http://schemas.microsoft.com/office/powerpoint/2010/main" val="4014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heel(1)">
                                      <p:cBhvr>
                                        <p:cTn id="5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2" grpId="0" uiExpand="1"/>
      <p:bldP spid="13" grpId="0"/>
      <p:bldP spid="14" grpId="0" uiExpan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8834"/>
            <a:ext cx="8229600" cy="457200"/>
          </a:xfrm>
        </p:spPr>
        <p:txBody>
          <a:bodyPr>
            <a:normAutofit fontScale="90000"/>
          </a:bodyPr>
          <a:lstStyle/>
          <a:p>
            <a:r>
              <a:rPr lang="en-US" dirty="0" smtClean="0"/>
              <a:t>Reference Material</a:t>
            </a:r>
            <a:endParaRPr lang="en-US" dirty="0"/>
          </a:p>
        </p:txBody>
      </p:sp>
      <p:sp>
        <p:nvSpPr>
          <p:cNvPr id="3" name="Content Placeholder 2"/>
          <p:cNvSpPr>
            <a:spLocks noGrp="1"/>
          </p:cNvSpPr>
          <p:nvPr>
            <p:ph idx="1"/>
          </p:nvPr>
        </p:nvSpPr>
        <p:spPr>
          <a:xfrm>
            <a:off x="3467100" y="811675"/>
            <a:ext cx="5410200" cy="3257550"/>
          </a:xfrm>
        </p:spPr>
        <p:txBody>
          <a:bodyPr/>
          <a:lstStyle/>
          <a:p>
            <a:r>
              <a:rPr lang="en-US" sz="2000" dirty="0" smtClean="0"/>
              <a:t>Introducing the Fan Energy Index; Air Movement and Control Association</a:t>
            </a:r>
          </a:p>
          <a:p>
            <a:pPr lvl="1"/>
            <a:r>
              <a:rPr lang="en-US" sz="1800" dirty="0">
                <a:hlinkClick r:id="rId3"/>
              </a:rPr>
              <a:t>https://</a:t>
            </a:r>
            <a:r>
              <a:rPr lang="en-US" sz="1800" dirty="0" smtClean="0">
                <a:hlinkClick r:id="rId3"/>
              </a:rPr>
              <a:t>www.amca.org</a:t>
            </a:r>
            <a:endParaRPr lang="en-US" sz="1800" dirty="0" smtClean="0"/>
          </a:p>
          <a:p>
            <a:pPr lvl="1"/>
            <a:endParaRPr lang="en-US" sz="1800" dirty="0" smtClean="0"/>
          </a:p>
          <a:p>
            <a:pPr lvl="1"/>
            <a:endParaRPr lang="en-US" sz="1800" dirty="0" smtClean="0"/>
          </a:p>
          <a:p>
            <a:r>
              <a:rPr lang="en-US" sz="2000" dirty="0" smtClean="0"/>
              <a:t>HPAC Engineering Greenheck </a:t>
            </a:r>
            <a:r>
              <a:rPr lang="en-US" sz="2000" dirty="0"/>
              <a:t>Product </a:t>
            </a:r>
            <a:r>
              <a:rPr lang="en-US" sz="2000" i="1" dirty="0" smtClean="0"/>
              <a:t>Update on U.S. Fan Energy-Efficiency Regulation</a:t>
            </a:r>
            <a:endParaRPr lang="en-US" sz="1400" i="1" dirty="0"/>
          </a:p>
          <a:p>
            <a:pPr lvl="1"/>
            <a:r>
              <a:rPr lang="en-US" sz="1400" dirty="0" smtClean="0">
                <a:hlinkClick r:id="rId4"/>
              </a:rPr>
              <a:t>http</a:t>
            </a:r>
            <a:r>
              <a:rPr lang="en-US" sz="1400" dirty="0">
                <a:hlinkClick r:id="rId4"/>
              </a:rPr>
              <a:t>://hpac.com/iaq-ventilation/update-us-fan-energy-efficiency-regulation</a:t>
            </a:r>
            <a:endParaRPr lang="en-US" sz="1400" dirty="0"/>
          </a:p>
          <a:p>
            <a:pPr marL="0" indent="0">
              <a:buNone/>
            </a:pPr>
            <a:endParaRPr lang="en-US" sz="2800" dirty="0"/>
          </a:p>
        </p:txBody>
      </p:sp>
      <p:sp>
        <p:nvSpPr>
          <p:cNvPr id="5" name="Slide Number Placeholder 4"/>
          <p:cNvSpPr>
            <a:spLocks noGrp="1"/>
          </p:cNvSpPr>
          <p:nvPr>
            <p:ph type="sldNum" sz="quarter" idx="12"/>
          </p:nvPr>
        </p:nvSpPr>
        <p:spPr/>
        <p:txBody>
          <a:bodyPr/>
          <a:lstStyle/>
          <a:p>
            <a:fld id="{94BA143A-9CE1-44CD-8034-0C5FB96BB252}" type="slidenum">
              <a:rPr lang="en-US" altLang="en-US" smtClean="0">
                <a:solidFill>
                  <a:prstClr val="white"/>
                </a:solidFill>
              </a:rPr>
              <a:pPr/>
              <a:t>60</a:t>
            </a:fld>
            <a:endParaRPr lang="en-US" altLang="en-US" sz="1400" dirty="0">
              <a:solidFill>
                <a:prstClr val="white"/>
              </a:solidFill>
            </a:endParaRPr>
          </a:p>
        </p:txBody>
      </p:sp>
      <p:pic>
        <p:nvPicPr>
          <p:cNvPr id="4" name="Picture 3"/>
          <p:cNvPicPr>
            <a:picLocks noChangeAspect="1"/>
          </p:cNvPicPr>
          <p:nvPr/>
        </p:nvPicPr>
        <p:blipFill>
          <a:blip r:embed="rId5"/>
          <a:stretch>
            <a:fillRect/>
          </a:stretch>
        </p:blipFill>
        <p:spPr>
          <a:xfrm>
            <a:off x="397669" y="819150"/>
            <a:ext cx="1600200" cy="2069555"/>
          </a:xfrm>
          <a:prstGeom prst="rect">
            <a:avLst/>
          </a:prstGeom>
          <a:ln>
            <a:solidFill>
              <a:schemeClr val="tx1"/>
            </a:solidFill>
          </a:ln>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0" y="2006209"/>
            <a:ext cx="1676400" cy="2383477"/>
          </a:xfrm>
          <a:prstGeom prst="rect">
            <a:avLst/>
          </a:prstGeom>
          <a:noFill/>
          <a:ln>
            <a:solidFill>
              <a:schemeClr val="tx1"/>
            </a:solidFill>
          </a:ln>
          <a:effectLst/>
          <a:extLst/>
        </p:spPr>
      </p:pic>
    </p:spTree>
    <p:extLst>
      <p:ext uri="{BB962C8B-B14F-4D97-AF65-F5344CB8AC3E}">
        <p14:creationId xmlns:p14="http://schemas.microsoft.com/office/powerpoint/2010/main" val="30367090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0"/>
          <p:cNvSpPr txBox="1">
            <a:spLocks noChangeArrowheads="1"/>
          </p:cNvSpPr>
          <p:nvPr/>
        </p:nvSpPr>
        <p:spPr bwMode="auto">
          <a:xfrm>
            <a:off x="871538" y="1809750"/>
            <a:ext cx="73914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eaLnBrk="1" hangingPunct="1">
              <a:lnSpc>
                <a:spcPct val="110000"/>
              </a:lnSpc>
              <a:spcBef>
                <a:spcPct val="0"/>
              </a:spcBef>
              <a:buFontTx/>
              <a:buNone/>
            </a:pPr>
            <a:r>
              <a:rPr lang="en-US" altLang="en-US" sz="2000" i="1" dirty="0"/>
              <a:t>The mission of Greenheck is to be the market leader in the development, manufacture and worldwide sale of quality air </a:t>
            </a:r>
            <a:r>
              <a:rPr lang="en-US" altLang="en-US" sz="2000" i="1" dirty="0" smtClean="0"/>
              <a:t>moving, control and conditioning equipment </a:t>
            </a:r>
            <a:r>
              <a:rPr lang="en-US" altLang="en-US" sz="2000" i="1" dirty="0"/>
              <a:t>with total commitment to customer service.</a:t>
            </a:r>
            <a:endParaRPr lang="en-US" altLang="en-US" sz="2400" dirty="0"/>
          </a:p>
        </p:txBody>
      </p:sp>
      <p:pic>
        <p:nvPicPr>
          <p:cNvPr id="163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38150"/>
            <a:ext cx="4114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00050"/>
            <a:ext cx="3886200" cy="3886200"/>
          </a:xfrm>
        </p:spPr>
        <p:txBody>
          <a:bodyPr vert="horz" anchor="t">
            <a:normAutofit fontScale="90000"/>
          </a:bodyPr>
          <a:lstStyle/>
          <a:p>
            <a:pPr algn="l"/>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sz="900" dirty="0"/>
              <a:t/>
            </a:r>
            <a:br>
              <a:rPr lang="en-US" sz="900" dirty="0"/>
            </a:br>
            <a:r>
              <a:rPr lang="en-US" dirty="0" smtClean="0"/>
              <a:t>United States</a:t>
            </a:r>
            <a:r>
              <a:rPr lang="en-US" sz="1600" dirty="0" smtClean="0"/>
              <a:t/>
            </a:r>
            <a:br>
              <a:rPr lang="en-US" sz="1600" dirty="0" smtClean="0"/>
            </a:br>
            <a:r>
              <a:rPr lang="en-US" sz="1400" dirty="0"/>
              <a:t/>
            </a:r>
            <a:br>
              <a:rPr lang="en-US" sz="1400" dirty="0"/>
            </a:br>
            <a:r>
              <a:rPr lang="en-US" dirty="0" smtClean="0"/>
              <a:t>Annual Energy Consumption = </a:t>
            </a:r>
            <a:r>
              <a:rPr lang="en-US" sz="5400" dirty="0" smtClean="0"/>
              <a:t>100 Quads</a:t>
            </a:r>
            <a:endParaRPr lang="en-US" sz="54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1000" y="-33020"/>
            <a:ext cx="4963258" cy="4433570"/>
          </a:xfrm>
        </p:spPr>
      </p:pic>
      <p:sp>
        <p:nvSpPr>
          <p:cNvPr id="5" name="Slide Number Placeholder 4"/>
          <p:cNvSpPr>
            <a:spLocks noGrp="1"/>
          </p:cNvSpPr>
          <p:nvPr>
            <p:ph type="sldNum" sz="quarter" idx="12"/>
          </p:nvPr>
        </p:nvSpPr>
        <p:spPr/>
        <p:txBody>
          <a:bodyPr/>
          <a:lstStyle/>
          <a:p>
            <a:fld id="{94BA143A-9CE1-44CD-8034-0C5FB96BB252}" type="slidenum">
              <a:rPr lang="en-US" altLang="en-US" smtClean="0"/>
              <a:pPr/>
              <a:t>7</a:t>
            </a:fld>
            <a:endParaRPr lang="en-US" altLang="en-US" sz="140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050"/>
            <a:ext cx="3886200" cy="1981200"/>
          </a:xfrm>
          <a:prstGeom prst="rect">
            <a:avLst/>
          </a:prstGeom>
        </p:spPr>
      </p:pic>
      <p:sp>
        <p:nvSpPr>
          <p:cNvPr id="7" name="Oval 6"/>
          <p:cNvSpPr/>
          <p:nvPr/>
        </p:nvSpPr>
        <p:spPr>
          <a:xfrm rot="931106">
            <a:off x="5061011" y="893637"/>
            <a:ext cx="35814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84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p:sp>
        <p:nvSpPr>
          <p:cNvPr id="3" name="Content Placeholder 2"/>
          <p:cNvSpPr>
            <a:spLocks noGrp="1"/>
          </p:cNvSpPr>
          <p:nvPr>
            <p:ph idx="1"/>
          </p:nvPr>
        </p:nvSpPr>
        <p:spPr>
          <a:xfrm>
            <a:off x="533400" y="1123950"/>
            <a:ext cx="8305800" cy="3581400"/>
          </a:xfrm>
        </p:spPr>
        <p:txBody>
          <a:bodyPr>
            <a:noAutofit/>
          </a:bodyPr>
          <a:lstStyle/>
          <a:p>
            <a:r>
              <a:rPr lang="en-US" sz="2400" dirty="0" smtClean="0"/>
              <a:t>According </a:t>
            </a:r>
            <a:r>
              <a:rPr lang="en-US" sz="2400" dirty="0"/>
              <a:t>to the DOE U.S. fans consume:</a:t>
            </a:r>
          </a:p>
          <a:p>
            <a:pPr lvl="1"/>
            <a:r>
              <a:rPr lang="en-US" dirty="0" smtClean="0"/>
              <a:t>0.9 quads of electricity in industrial applications</a:t>
            </a:r>
          </a:p>
          <a:p>
            <a:pPr lvl="1"/>
            <a:r>
              <a:rPr lang="en-US" dirty="0" smtClean="0"/>
              <a:t>1.6 quads of electricity in commercial applications</a:t>
            </a:r>
          </a:p>
          <a:p>
            <a:pPr marL="457189" lvl="1" indent="0">
              <a:buNone/>
            </a:pPr>
            <a:r>
              <a:rPr lang="en-US" dirty="0" smtClean="0"/>
              <a:t>		(2.5 quads is about 2.5% of total)</a:t>
            </a:r>
          </a:p>
          <a:p>
            <a:pPr marL="457189" lvl="1" indent="0">
              <a:buNone/>
            </a:pPr>
            <a:r>
              <a:rPr lang="en-US" sz="1800" dirty="0"/>
              <a:t>* Sources:  DOE and LLNL</a:t>
            </a:r>
          </a:p>
        </p:txBody>
      </p:sp>
    </p:spTree>
    <p:extLst>
      <p:ext uri="{BB962C8B-B14F-4D97-AF65-F5344CB8AC3E}">
        <p14:creationId xmlns:p14="http://schemas.microsoft.com/office/powerpoint/2010/main" val="4286615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Unknow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555" y="685800"/>
            <a:ext cx="4174892" cy="345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Oval 1"/>
          <p:cNvSpPr>
            <a:spLocks noChangeArrowheads="1"/>
          </p:cNvSpPr>
          <p:nvPr/>
        </p:nvSpPr>
        <p:spPr bwMode="auto">
          <a:xfrm>
            <a:off x="2590801" y="2557882"/>
            <a:ext cx="3880947" cy="1271168"/>
          </a:xfrm>
          <a:prstGeom prst="ellipse">
            <a:avLst/>
          </a:prstGeom>
          <a:noFill/>
          <a:ln w="762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80673" tIns="40337" rIns="80673" bIns="40337"/>
          <a:lstStyle>
            <a:lvl1pPr defTabSz="1017588">
              <a:defRPr sz="3600">
                <a:solidFill>
                  <a:srgbClr val="FFFF66"/>
                </a:solidFill>
                <a:latin typeface="Arial" panose="020B0604020202020204" pitchFamily="34" charset="0"/>
                <a:ea typeface="MS PGothic" panose="020B0600070205080204" pitchFamily="34" charset="-128"/>
              </a:defRPr>
            </a:lvl1pPr>
            <a:lvl2pPr marL="742950" indent="-285750" defTabSz="1017588">
              <a:defRPr sz="3600">
                <a:solidFill>
                  <a:srgbClr val="FFFF66"/>
                </a:solidFill>
                <a:latin typeface="Arial" panose="020B0604020202020204" pitchFamily="34" charset="0"/>
                <a:ea typeface="MS PGothic" panose="020B0600070205080204" pitchFamily="34" charset="-128"/>
              </a:defRPr>
            </a:lvl2pPr>
            <a:lvl3pPr marL="1143000" indent="-228600" defTabSz="1017588">
              <a:defRPr sz="3600">
                <a:solidFill>
                  <a:srgbClr val="FFFF66"/>
                </a:solidFill>
                <a:latin typeface="Arial" panose="020B0604020202020204" pitchFamily="34" charset="0"/>
                <a:ea typeface="MS PGothic" panose="020B0600070205080204" pitchFamily="34" charset="-128"/>
              </a:defRPr>
            </a:lvl3pPr>
            <a:lvl4pPr marL="1600200" indent="-228600" defTabSz="1017588">
              <a:defRPr sz="3600">
                <a:solidFill>
                  <a:srgbClr val="FFFF66"/>
                </a:solidFill>
                <a:latin typeface="Arial" panose="020B0604020202020204" pitchFamily="34" charset="0"/>
                <a:ea typeface="MS PGothic" panose="020B0600070205080204" pitchFamily="34" charset="-128"/>
              </a:defRPr>
            </a:lvl4pPr>
            <a:lvl5pPr marL="2057400" indent="-228600" defTabSz="1017588">
              <a:defRPr sz="3600">
                <a:solidFill>
                  <a:srgbClr val="FFFF66"/>
                </a:solidFill>
                <a:latin typeface="Arial" panose="020B0604020202020204" pitchFamily="34" charset="0"/>
                <a:ea typeface="MS PGothic" panose="020B0600070205080204" pitchFamily="34" charset="-128"/>
              </a:defRPr>
            </a:lvl5pPr>
            <a:lvl6pPr marL="2514600" indent="-228600" defTabSz="1017588"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6pPr>
            <a:lvl7pPr marL="2971800" indent="-228600" defTabSz="1017588"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7pPr>
            <a:lvl8pPr marL="3429000" indent="-228600" defTabSz="1017588"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8pPr>
            <a:lvl9pPr marL="3886200" indent="-228600" defTabSz="1017588"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9pPr>
          </a:lstStyle>
          <a:p>
            <a:endParaRPr lang="en-US" altLang="en-US" sz="3177"/>
          </a:p>
        </p:txBody>
      </p:sp>
      <p:sp>
        <p:nvSpPr>
          <p:cNvPr id="105476" name="TextBox 3"/>
          <p:cNvSpPr txBox="1">
            <a:spLocks noChangeArrowheads="1"/>
          </p:cNvSpPr>
          <p:nvPr/>
        </p:nvSpPr>
        <p:spPr bwMode="auto">
          <a:xfrm>
            <a:off x="199114" y="3221874"/>
            <a:ext cx="2391686" cy="12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673" tIns="40337" rIns="80673" bIns="40337">
            <a:spAutoFit/>
          </a:bodyPr>
          <a:lstStyle>
            <a:lvl1pPr>
              <a:defRPr sz="3600">
                <a:solidFill>
                  <a:srgbClr val="FFFF66"/>
                </a:solidFill>
                <a:latin typeface="Arial" panose="020B0604020202020204" pitchFamily="34" charset="0"/>
                <a:ea typeface="MS PGothic" panose="020B0600070205080204" pitchFamily="34" charset="-128"/>
              </a:defRPr>
            </a:lvl1pPr>
            <a:lvl2pPr marL="742950" indent="-285750">
              <a:defRPr sz="3600">
                <a:solidFill>
                  <a:srgbClr val="FFFF66"/>
                </a:solidFill>
                <a:latin typeface="Arial" panose="020B0604020202020204" pitchFamily="34" charset="0"/>
                <a:ea typeface="MS PGothic" panose="020B0600070205080204" pitchFamily="34" charset="-128"/>
              </a:defRPr>
            </a:lvl2pPr>
            <a:lvl3pPr marL="1143000" indent="-228600">
              <a:defRPr sz="3600">
                <a:solidFill>
                  <a:srgbClr val="FFFF66"/>
                </a:solidFill>
                <a:latin typeface="Arial" panose="020B0604020202020204" pitchFamily="34" charset="0"/>
                <a:ea typeface="MS PGothic" panose="020B0600070205080204" pitchFamily="34" charset="-128"/>
              </a:defRPr>
            </a:lvl3pPr>
            <a:lvl4pPr marL="1600200" indent="-228600">
              <a:defRPr sz="3600">
                <a:solidFill>
                  <a:srgbClr val="FFFF66"/>
                </a:solidFill>
                <a:latin typeface="Arial" panose="020B0604020202020204" pitchFamily="34" charset="0"/>
                <a:ea typeface="MS PGothic" panose="020B0600070205080204" pitchFamily="34" charset="-128"/>
              </a:defRPr>
            </a:lvl4pPr>
            <a:lvl5pPr marL="2057400" indent="-228600">
              <a:defRPr sz="3600">
                <a:solidFill>
                  <a:srgbClr val="FFFF66"/>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9pPr>
          </a:lstStyle>
          <a:p>
            <a:r>
              <a:rPr lang="en-US" altLang="en-US" dirty="0" smtClean="0">
                <a:solidFill>
                  <a:srgbClr val="FF0000"/>
                </a:solidFill>
                <a:latin typeface="Trebuchet MS" panose="020B0603020202020204" pitchFamily="34" charset="0"/>
              </a:rPr>
              <a:t>HVAC=40%</a:t>
            </a:r>
          </a:p>
          <a:p>
            <a:endParaRPr lang="en-US" altLang="en-US" sz="3794" dirty="0">
              <a:solidFill>
                <a:srgbClr val="FF0000"/>
              </a:solidFill>
              <a:latin typeface="Trebuchet MS" panose="020B0603020202020204" pitchFamily="34" charset="0"/>
            </a:endParaRPr>
          </a:p>
        </p:txBody>
      </p:sp>
      <p:sp>
        <p:nvSpPr>
          <p:cNvPr id="105477" name="Content Placeholder 2"/>
          <p:cNvSpPr txBox="1">
            <a:spLocks/>
          </p:cNvSpPr>
          <p:nvPr/>
        </p:nvSpPr>
        <p:spPr bwMode="auto">
          <a:xfrm>
            <a:off x="2692424" y="4229100"/>
            <a:ext cx="645157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0" tIns="44891" rIns="89780" bIns="44891"/>
          <a:lstStyle>
            <a:lvl1pPr marL="63500" indent="-63500" defTabSz="1017588">
              <a:defRPr sz="3600">
                <a:solidFill>
                  <a:srgbClr val="FFFF66"/>
                </a:solidFill>
                <a:latin typeface="Arial" panose="020B0604020202020204" pitchFamily="34" charset="0"/>
                <a:ea typeface="MS PGothic" panose="020B0600070205080204" pitchFamily="34" charset="-128"/>
              </a:defRPr>
            </a:lvl1pPr>
            <a:lvl2pPr marL="742950" indent="-285750" defTabSz="1017588">
              <a:defRPr sz="3600">
                <a:solidFill>
                  <a:srgbClr val="FFFF66"/>
                </a:solidFill>
                <a:latin typeface="Arial" panose="020B0604020202020204" pitchFamily="34" charset="0"/>
                <a:ea typeface="MS PGothic" panose="020B0600070205080204" pitchFamily="34" charset="-128"/>
              </a:defRPr>
            </a:lvl2pPr>
            <a:lvl3pPr marL="1143000" indent="-228600" defTabSz="1017588">
              <a:defRPr sz="3600">
                <a:solidFill>
                  <a:srgbClr val="FFFF66"/>
                </a:solidFill>
                <a:latin typeface="Arial" panose="020B0604020202020204" pitchFamily="34" charset="0"/>
                <a:ea typeface="MS PGothic" panose="020B0600070205080204" pitchFamily="34" charset="-128"/>
              </a:defRPr>
            </a:lvl3pPr>
            <a:lvl4pPr marL="1600200" indent="-228600" defTabSz="1017588">
              <a:defRPr sz="3600">
                <a:solidFill>
                  <a:srgbClr val="FFFF66"/>
                </a:solidFill>
                <a:latin typeface="Arial" panose="020B0604020202020204" pitchFamily="34" charset="0"/>
                <a:ea typeface="MS PGothic" panose="020B0600070205080204" pitchFamily="34" charset="-128"/>
              </a:defRPr>
            </a:lvl4pPr>
            <a:lvl5pPr marL="2057400" indent="-228600" defTabSz="1017588">
              <a:defRPr sz="3600">
                <a:solidFill>
                  <a:srgbClr val="FFFF66"/>
                </a:solidFill>
                <a:latin typeface="Arial" panose="020B0604020202020204" pitchFamily="34" charset="0"/>
                <a:ea typeface="MS PGothic" panose="020B0600070205080204" pitchFamily="34" charset="-128"/>
              </a:defRPr>
            </a:lvl5pPr>
            <a:lvl6pPr marL="2514600" indent="-228600" defTabSz="1017588"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6pPr>
            <a:lvl7pPr marL="2971800" indent="-228600" defTabSz="1017588"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7pPr>
            <a:lvl8pPr marL="3429000" indent="-228600" defTabSz="1017588"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8pPr>
            <a:lvl9pPr marL="3886200" indent="-228600" defTabSz="1017588"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9pPr>
          </a:lstStyle>
          <a:p>
            <a:pPr algn="r">
              <a:spcBef>
                <a:spcPct val="20000"/>
              </a:spcBef>
            </a:pPr>
            <a:r>
              <a:rPr lang="en-US" altLang="en-US" sz="1059" dirty="0">
                <a:solidFill>
                  <a:srgbClr val="595959"/>
                </a:solidFill>
                <a:latin typeface="Trebuchet MS" panose="020B0603020202020204" pitchFamily="34" charset="0"/>
              </a:rPr>
              <a:t>California Commercial End-use Survey, prepared for CEC by Intron, Inc., March 2006; </a:t>
            </a:r>
            <a:r>
              <a:rPr lang="en-US" altLang="en-US" sz="1059" dirty="0" smtClean="0">
                <a:solidFill>
                  <a:srgbClr val="595959"/>
                </a:solidFill>
                <a:latin typeface="Trebuchet MS" panose="020B0603020202020204" pitchFamily="34" charset="0"/>
              </a:rPr>
              <a:t>CEC-400-2006-005</a:t>
            </a:r>
          </a:p>
          <a:p>
            <a:pPr algn="r">
              <a:spcBef>
                <a:spcPct val="20000"/>
              </a:spcBef>
            </a:pPr>
            <a:endParaRPr lang="en-US" altLang="en-US" sz="1059" dirty="0">
              <a:solidFill>
                <a:srgbClr val="595959"/>
              </a:solidFill>
              <a:latin typeface="Trebuchet MS" panose="020B0603020202020204" pitchFamily="34" charset="0"/>
            </a:endParaRPr>
          </a:p>
          <a:p>
            <a:pPr algn="ctr">
              <a:spcBef>
                <a:spcPct val="20000"/>
              </a:spcBef>
              <a:buFontTx/>
              <a:buChar char="•"/>
            </a:pPr>
            <a:endParaRPr lang="en-US" altLang="en-US" sz="1059" dirty="0">
              <a:solidFill>
                <a:srgbClr val="595959"/>
              </a:solidFill>
              <a:latin typeface="Trebuchet MS" panose="020B0603020202020204" pitchFamily="34" charset="0"/>
            </a:endParaRPr>
          </a:p>
        </p:txBody>
      </p:sp>
      <p:sp>
        <p:nvSpPr>
          <p:cNvPr id="105478" name="Title 5"/>
          <p:cNvSpPr>
            <a:spLocks noGrp="1"/>
          </p:cNvSpPr>
          <p:nvPr>
            <p:ph type="title" idx="4294967295"/>
          </p:nvPr>
        </p:nvSpPr>
        <p:spPr>
          <a:xfrm>
            <a:off x="0" y="0"/>
            <a:ext cx="6654800" cy="744538"/>
          </a:xfrm>
        </p:spPr>
        <p:txBody>
          <a:bodyPr>
            <a:normAutofit fontScale="90000"/>
          </a:bodyPr>
          <a:lstStyle/>
          <a:p>
            <a:r>
              <a:rPr lang="en-US" altLang="en-US" dirty="0" smtClean="0"/>
              <a:t>Commercial Building Energy</a:t>
            </a:r>
          </a:p>
        </p:txBody>
      </p:sp>
      <p:sp>
        <p:nvSpPr>
          <p:cNvPr id="7" name="TextBox 3"/>
          <p:cNvSpPr txBox="1">
            <a:spLocks noChangeArrowheads="1"/>
          </p:cNvSpPr>
          <p:nvPr/>
        </p:nvSpPr>
        <p:spPr bwMode="auto">
          <a:xfrm>
            <a:off x="6019800" y="3105603"/>
            <a:ext cx="3429000" cy="106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673" tIns="40337" rIns="80673" bIns="40337">
            <a:spAutoFit/>
          </a:bodyPr>
          <a:lstStyle>
            <a:lvl1pPr>
              <a:defRPr sz="3600">
                <a:solidFill>
                  <a:srgbClr val="FFFF66"/>
                </a:solidFill>
                <a:latin typeface="Arial" panose="020B0604020202020204" pitchFamily="34" charset="0"/>
                <a:ea typeface="MS PGothic" panose="020B0600070205080204" pitchFamily="34" charset="-128"/>
              </a:defRPr>
            </a:lvl1pPr>
            <a:lvl2pPr marL="742950" indent="-285750">
              <a:defRPr sz="3600">
                <a:solidFill>
                  <a:srgbClr val="FFFF66"/>
                </a:solidFill>
                <a:latin typeface="Arial" panose="020B0604020202020204" pitchFamily="34" charset="0"/>
                <a:ea typeface="MS PGothic" panose="020B0600070205080204" pitchFamily="34" charset="-128"/>
              </a:defRPr>
            </a:lvl2pPr>
            <a:lvl3pPr marL="1143000" indent="-228600">
              <a:defRPr sz="3600">
                <a:solidFill>
                  <a:srgbClr val="FFFF66"/>
                </a:solidFill>
                <a:latin typeface="Arial" panose="020B0604020202020204" pitchFamily="34" charset="0"/>
                <a:ea typeface="MS PGothic" panose="020B0600070205080204" pitchFamily="34" charset="-128"/>
              </a:defRPr>
            </a:lvl3pPr>
            <a:lvl4pPr marL="1600200" indent="-228600">
              <a:defRPr sz="3600">
                <a:solidFill>
                  <a:srgbClr val="FFFF66"/>
                </a:solidFill>
                <a:latin typeface="Arial" panose="020B0604020202020204" pitchFamily="34" charset="0"/>
                <a:ea typeface="MS PGothic" panose="020B0600070205080204" pitchFamily="34" charset="-128"/>
              </a:defRPr>
            </a:lvl4pPr>
            <a:lvl5pPr marL="2057400" indent="-228600">
              <a:defRPr sz="3600">
                <a:solidFill>
                  <a:srgbClr val="FFFF66"/>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600">
                <a:solidFill>
                  <a:srgbClr val="FFFF66"/>
                </a:solidFill>
                <a:latin typeface="Arial" panose="020B0604020202020204" pitchFamily="34" charset="0"/>
                <a:ea typeface="MS PGothic" panose="020B0600070205080204" pitchFamily="34" charset="-128"/>
              </a:defRPr>
            </a:lvl9pPr>
          </a:lstStyle>
          <a:p>
            <a:r>
              <a:rPr lang="en-US" altLang="en-US" dirty="0" smtClean="0">
                <a:solidFill>
                  <a:srgbClr val="FF0000"/>
                </a:solidFill>
                <a:latin typeface="Trebuchet MS" panose="020B0603020202020204" pitchFamily="34" charset="0"/>
              </a:rPr>
              <a:t>    Fans=15%</a:t>
            </a:r>
          </a:p>
          <a:p>
            <a:r>
              <a:rPr lang="en-US" altLang="en-US" sz="2800" dirty="0" smtClean="0">
                <a:solidFill>
                  <a:srgbClr val="FF0000"/>
                </a:solidFill>
                <a:latin typeface="Trebuchet MS" panose="020B0603020202020204" pitchFamily="34" charset="0"/>
              </a:rPr>
              <a:t>(30%-40%) of HVAC</a:t>
            </a:r>
          </a:p>
        </p:txBody>
      </p:sp>
    </p:spTree>
    <p:extLst>
      <p:ext uri="{BB962C8B-B14F-4D97-AF65-F5344CB8AC3E}">
        <p14:creationId xmlns:p14="http://schemas.microsoft.com/office/powerpoint/2010/main" val="2952033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nimBg="1"/>
      <p:bldP spid="105476" grpId="0"/>
      <p:bldP spid="7" grpId="0"/>
    </p:bldLst>
  </p:timing>
</p:sld>
</file>

<file path=ppt/theme/theme1.xml><?xml version="1.0" encoding="utf-8"?>
<a:theme xmlns:a="http://schemas.openxmlformats.org/drawingml/2006/main" name="GF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Greenheck_Template_updated.pptx" id="{3A26232E-2757-4DD5-8D01-28B0277A185B}" vid="{A1752C8C-C642-4BE1-A3C0-F34BFD41EC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aster Slide 4.07#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Slide 4.07#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997</TotalTime>
  <Words>4938</Words>
  <Application>Microsoft Office PowerPoint</Application>
  <PresentationFormat>On-screen Show (16:9)</PresentationFormat>
  <Paragraphs>918</Paragraphs>
  <Slides>61</Slides>
  <Notes>41</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GFC Template</vt:lpstr>
      <vt:lpstr>Office Theme</vt:lpstr>
      <vt:lpstr>Energy Standards/Codes  &amp;  Impact on Fan Selection  April 2017 Mike Wolf, P.E. mike.wolf@greenheck.com</vt:lpstr>
      <vt:lpstr>Learning Objectives</vt:lpstr>
      <vt:lpstr>Energy Legislation and Initiatives  History &amp; Trivia</vt:lpstr>
      <vt:lpstr>What initiated energy legislation in the  United States today? </vt:lpstr>
      <vt:lpstr>What is a Quad?</vt:lpstr>
      <vt:lpstr>A Quad is*…</vt:lpstr>
      <vt:lpstr>     United States  Annual Energy Consumption = 100 Quads</vt:lpstr>
      <vt:lpstr>Background</vt:lpstr>
      <vt:lpstr>Commercial Building Energy</vt:lpstr>
      <vt:lpstr>Fan Energy Consumption</vt:lpstr>
      <vt:lpstr>What is Fan Efficiency?</vt:lpstr>
      <vt:lpstr>What is Fan Efficiency?</vt:lpstr>
      <vt:lpstr>Fan Curves</vt:lpstr>
      <vt:lpstr>Fan Curves</vt:lpstr>
      <vt:lpstr>Fan Selection for Efficiency</vt:lpstr>
      <vt:lpstr>Fan Performance vs. Fan Application</vt:lpstr>
      <vt:lpstr>Fan Energy Regulation Metrics</vt:lpstr>
      <vt:lpstr>Fan Energy Regulation Metrics </vt:lpstr>
      <vt:lpstr>Fan Efficiency Grades</vt:lpstr>
      <vt:lpstr>PowerPoint Presentation</vt:lpstr>
      <vt:lpstr>Fan Efficiency Grades AMCA 205</vt:lpstr>
      <vt:lpstr>AMCA 205</vt:lpstr>
      <vt:lpstr>Fan Efficiency Grades</vt:lpstr>
      <vt:lpstr>Fan Curves</vt:lpstr>
      <vt:lpstr>PowerPoint Presentation</vt:lpstr>
      <vt:lpstr>Fan Types 40,000 CFM at 0.25” Ps</vt:lpstr>
      <vt:lpstr>Fan Types</vt:lpstr>
      <vt:lpstr>Fan Types</vt:lpstr>
      <vt:lpstr>Limitations of Fan Efficiency Grade (FEG)</vt:lpstr>
      <vt:lpstr>So what metric will the DOE use to regulate fan efficiency?</vt:lpstr>
      <vt:lpstr>DOE Fan Energy Regulation</vt:lpstr>
      <vt:lpstr>Fan Energy Consumption</vt:lpstr>
      <vt:lpstr>Overall Fan Energy</vt:lpstr>
      <vt:lpstr>Fan Efficiency Index (FEI)  </vt:lpstr>
      <vt:lpstr>Fan Selections</vt:lpstr>
      <vt:lpstr>Fan Performance vs. Fan Application</vt:lpstr>
      <vt:lpstr>What does this mean to Fan Selections?</vt:lpstr>
      <vt:lpstr>What does this mean to Fan Selections?</vt:lpstr>
      <vt:lpstr>Product Case Study Design Point:  15,000 CFM at 0.5” Pt</vt:lpstr>
      <vt:lpstr>DOE Fan Energy Index - Applications</vt:lpstr>
      <vt:lpstr>Benefits of Fan Energy Index(FEI) </vt:lpstr>
      <vt:lpstr>Energy Codes</vt:lpstr>
      <vt:lpstr>Energy Standard &amp; Code Adoption  </vt:lpstr>
      <vt:lpstr>Federal Regulation Energy Standards/Codes </vt:lpstr>
      <vt:lpstr>PowerPoint Presentation</vt:lpstr>
      <vt:lpstr>Energy Code Fan Requirements</vt:lpstr>
      <vt:lpstr>ASHRAE 90.1-2013</vt:lpstr>
      <vt:lpstr>ASHRAE 90.1-2013 Fan Curve</vt:lpstr>
      <vt:lpstr>ASHRAE 90.1-2013</vt:lpstr>
      <vt:lpstr>ASHRAE 90.1-2013</vt:lpstr>
      <vt:lpstr>Fractional Horsepower Motors</vt:lpstr>
      <vt:lpstr>Elements of Fan System Energy (Personal Perspectives)</vt:lpstr>
      <vt:lpstr>Elements of Fan “System” Power*</vt:lpstr>
      <vt:lpstr>Fan Selection of 15,000 CFM at 4” Ps</vt:lpstr>
      <vt:lpstr>Fan Selection to Minimize Energy</vt:lpstr>
      <vt:lpstr>Air Distribution System Design &amp; Components to Minimize Energy</vt:lpstr>
      <vt:lpstr>PowerPoint Presentation</vt:lpstr>
      <vt:lpstr>PowerPoint Presentation</vt:lpstr>
      <vt:lpstr>Homework</vt:lpstr>
      <vt:lpstr>Reference Material</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Codes and Fan Selections</dc:title>
  <dc:creator>Aderhold, Cheryl</dc:creator>
  <cp:lastModifiedBy>Wolf, Mike</cp:lastModifiedBy>
  <cp:revision>77</cp:revision>
  <dcterms:created xsi:type="dcterms:W3CDTF">2016-03-07T16:30:18Z</dcterms:created>
  <dcterms:modified xsi:type="dcterms:W3CDTF">2017-04-05T16:30:50Z</dcterms:modified>
</cp:coreProperties>
</file>